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3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6D"/>
    <a:srgbClr val="000099"/>
    <a:srgbClr val="6699FF"/>
    <a:srgbClr val="CC3300"/>
    <a:srgbClr val="548FD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77" autoAdjust="0"/>
    <p:restoredTop sz="92486" autoAdjust="0"/>
  </p:normalViewPr>
  <p:slideViewPr>
    <p:cSldViewPr>
      <p:cViewPr>
        <p:scale>
          <a:sx n="90" d="100"/>
          <a:sy n="9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DE2F8A-1AC4-4A1F-9870-604A8C61E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15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90563"/>
            <a:ext cx="4595812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4" tIns="45327" rIns="90654" bIns="45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F03773-8408-4DE1-9C3B-53FF3EAF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162DE-7BC1-407F-8F86-4BDB5DD180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70FB-85C1-4776-AB1F-E475C51CF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CA5D-5715-4235-A0F1-EBC95966D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A6D5-A65D-4315-A8E3-9C067E9BA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BC6F8-F9D5-4DC4-B323-DA61675E9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2FE2-C38F-4EE3-988A-9BFA0F3C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CD27F-7938-47A1-B225-861FBCBD1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2298-61B5-40AF-B27C-1E1D1935F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C9FF-AC62-4FA4-A8AD-FAD71A9E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C3BB6-7CF6-4B91-AF3D-F549F2707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FCFB-3BDF-4768-BED7-C40CB8B9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ABA4-FB82-4712-95A8-AF0A76681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3FB30-B9BA-40D3-BDCC-06C6C5B86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630A461-34D1-425E-B7E9-D90E34F23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2057400"/>
            <a:ext cx="82296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200" b="1" dirty="0" smtClean="0">
              <a:latin typeface="Calibri" pitchFamily="34" charset="0"/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rgbClr val="003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High Priority Occupations (HPOs):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rgbClr val="0032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 Introductory Lesson</a:t>
            </a:r>
          </a:p>
          <a:p>
            <a:pPr algn="ctr">
              <a:defRPr/>
            </a:pPr>
            <a:endParaRPr lang="en-US" sz="2800" b="1" dirty="0" smtClean="0">
              <a:latin typeface="Calibri" pitchFamily="34" charset="0"/>
            </a:endParaRPr>
          </a:p>
          <a:p>
            <a:pPr algn="ctr">
              <a:defRPr/>
            </a:pPr>
            <a:endParaRPr lang="en-US" sz="2800" b="1" dirty="0" smtClean="0">
              <a:latin typeface="Calibri" pitchFamily="34" charset="0"/>
            </a:endParaRPr>
          </a:p>
          <a:p>
            <a:pPr algn="ctr">
              <a:defRPr/>
            </a:pPr>
            <a:endParaRPr lang="en-US" sz="2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CIP-SOC Connection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Classification of Instructional Program (CIP) Codes are used by educational training providers to define and classify their curriculum.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Standard Occupational Classification (SOC) Codes are used to group occupations and determine employment projections and wages.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A national crosswalk exists to relate the skills learned through a program (CIP) to the jobs that require them (SOC).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PA has developed a dynamic version of the CIP-SOC crosswalk which incorporates programs specific to Pennsylvania as well as programs impacting emerging occupations and technology.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76528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What is an HPO?</a:t>
            </a:r>
          </a:p>
          <a:p>
            <a:pPr algn="ctr">
              <a:buNone/>
            </a:pPr>
            <a:endParaRPr lang="en-US" sz="2400" u="sng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High Priority Occupations (HPOs) are job categories that: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are in demand by employers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have higher skill needs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provide family sustaining wages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(Occupations that offer advancement opportunities or have visible “career ladders” will be considered as well)</a:t>
            </a:r>
            <a:endParaRPr lang="en-US" sz="2400" b="1" dirty="0" smtClean="0">
              <a:solidFill>
                <a:srgbClr val="0032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764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What is the Purpose of Defining HPOs?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  	In the past there were many programs in place to  	distribute training money.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  	They were all handled differently and competed 	with each other for money.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  	This led to training dollars being under-utilized or 	unused as some programs ran out of money 	while others had surpluses.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    Through HPOs, training dollars can be best used to </a:t>
            </a:r>
            <a:r>
              <a:rPr lang="en-US" sz="2400" dirty="0" smtClean="0">
                <a:latin typeface="Calibri" pitchFamily="34" charset="0"/>
              </a:rPr>
              <a:t>	sustain </a:t>
            </a:r>
            <a:r>
              <a:rPr lang="en-US" sz="2400" dirty="0" smtClean="0">
                <a:latin typeface="Calibri" pitchFamily="34" charset="0"/>
              </a:rPr>
              <a:t>and grow Pennsylvania’s economy.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9748" y="1219200"/>
            <a:ext cx="82296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What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is a Self–Sustaining Wage?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For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2016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HPO List: $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32,674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in PA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(200 percent of the poverty level for one adult and one child in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2015)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         Most areas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use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the statewide level.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Four Workforce 	Development Areas (WDAs) were lower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due to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their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latin typeface="Calibri" pitchFamily="34" charset="0"/>
              </a:rPr>
              <a:t>	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cost-of-living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lvl="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Luzerne-Schuylkill: $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30,698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lvl="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North Central: $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28,722 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lvl="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Northern Tier: $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29,713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lvl="5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Southern Alleghenies: $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28,592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78486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Identifying HPOs</a:t>
            </a:r>
          </a:p>
          <a:p>
            <a:pPr algn="ctr">
              <a:buNone/>
            </a:pPr>
            <a:endParaRPr lang="en-US" sz="800" u="sng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Calibri" pitchFamily="34" charset="0"/>
              </a:rPr>
              <a:t>Occupations </a:t>
            </a:r>
            <a:r>
              <a:rPr lang="en-US" sz="2400" dirty="0" smtClean="0">
                <a:latin typeface="Calibri" pitchFamily="34" charset="0"/>
              </a:rPr>
              <a:t>are classified as HPOs through an analysis of the </a:t>
            </a:r>
            <a:r>
              <a:rPr lang="en-US" sz="2400" dirty="0" smtClean="0">
                <a:latin typeface="Calibri" pitchFamily="34" charset="0"/>
              </a:rPr>
              <a:t>Pennsylvania’s Industry </a:t>
            </a:r>
            <a:r>
              <a:rPr lang="en-US" sz="2400" dirty="0" smtClean="0">
                <a:latin typeface="Calibri" pitchFamily="34" charset="0"/>
              </a:rPr>
              <a:t>Clusters.</a:t>
            </a:r>
          </a:p>
          <a:p>
            <a:pPr algn="ctr"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Step One: Identify occupations that are important to the 	     	      success of industries within the clusters. 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Step Two: Occupational statistics are reviewed and filters  	      	      are applied to hone the list.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Step Three: Lastly, input from industry experts and 		        	         regional leader is incorporated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296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Examples of Filters</a:t>
            </a:r>
          </a:p>
          <a:p>
            <a:pPr algn="ctr">
              <a:buNone/>
            </a:pPr>
            <a:endParaRPr lang="en-US" sz="900" u="sng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Importance to cluster </a:t>
            </a:r>
            <a:r>
              <a:rPr lang="en-US" dirty="0" smtClean="0">
                <a:latin typeface="Calibri" pitchFamily="34" charset="0"/>
              </a:rPr>
              <a:t>– Does the occupation account for a significant portion of the cluster? Is the occupation highly concentrated, or dominant, in the cluster?</a:t>
            </a:r>
          </a:p>
          <a:p>
            <a:pPr>
              <a:buNone/>
            </a:pPr>
            <a:endParaRPr lang="en-US" sz="900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Occupational Employment &amp; Change </a:t>
            </a:r>
            <a:r>
              <a:rPr lang="en-US" dirty="0" smtClean="0">
                <a:latin typeface="Calibri" pitchFamily="34" charset="0"/>
              </a:rPr>
              <a:t>– Is there, or will there be, a lot of opportunity within the career? Will these opportunities be best in the cluster or in other industries?</a:t>
            </a:r>
          </a:p>
          <a:p>
            <a:endParaRPr lang="en-US" sz="900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Wages &amp; Change </a:t>
            </a:r>
            <a:r>
              <a:rPr lang="en-US" dirty="0" smtClean="0">
                <a:latin typeface="Calibri" pitchFamily="34" charset="0"/>
              </a:rPr>
              <a:t>– What does the occupation pay in the cluster compared to all industries? Are the wages increasing or declining?</a:t>
            </a:r>
          </a:p>
          <a:p>
            <a:pPr>
              <a:buNone/>
            </a:pPr>
            <a:endParaRPr lang="en-US" sz="900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Unemployment in Occupation </a:t>
            </a:r>
            <a:r>
              <a:rPr lang="en-US" dirty="0" smtClean="0">
                <a:latin typeface="Calibri" pitchFamily="34" charset="0"/>
              </a:rPr>
              <a:t>– How many people in this field are currently unemployed? Is there already an over-supply of trained workers?</a:t>
            </a:r>
          </a:p>
          <a:p>
            <a:pPr>
              <a:buNone/>
            </a:pPr>
            <a:endParaRPr lang="en-US" sz="900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Training Completers </a:t>
            </a:r>
            <a:r>
              <a:rPr lang="en-US" dirty="0" smtClean="0">
                <a:latin typeface="Calibri" pitchFamily="34" charset="0"/>
              </a:rPr>
              <a:t>– How many people completed training related to this occupation? How does that compare with the number of jobs that are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77724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Regional HPO Lists</a:t>
            </a:r>
          </a:p>
          <a:p>
            <a:pPr algn="ctr">
              <a:buNone/>
            </a:pPr>
            <a:endParaRPr lang="en-US" sz="1000" u="sng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The PA list is used as the basis to populate all </a:t>
            </a:r>
            <a:r>
              <a:rPr lang="en-US" sz="2000" dirty="0" smtClean="0">
                <a:latin typeface="Calibri" pitchFamily="34" charset="0"/>
              </a:rPr>
              <a:t>WDA </a:t>
            </a:r>
            <a:r>
              <a:rPr lang="en-US" sz="2000" dirty="0" smtClean="0">
                <a:latin typeface="Calibri" pitchFamily="34" charset="0"/>
              </a:rPr>
              <a:t>lists. This is why some occupations on the regional lists may look like they shouldn’t be there. Occupations that met the filters at the state level may have a limited presence in individual regions within the state.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Additional occupations must meet local criteria or the Workforce </a:t>
            </a:r>
            <a:r>
              <a:rPr lang="en-US" sz="2000" dirty="0" smtClean="0">
                <a:latin typeface="Calibri" pitchFamily="34" charset="0"/>
              </a:rPr>
              <a:t>Development Board </a:t>
            </a:r>
            <a:r>
              <a:rPr lang="en-US" sz="2000" dirty="0" smtClean="0">
                <a:latin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</a:rPr>
              <a:t>WDB</a:t>
            </a:r>
            <a:r>
              <a:rPr lang="en-US" sz="2000" dirty="0" smtClean="0">
                <a:latin typeface="Calibri" pitchFamily="34" charset="0"/>
              </a:rPr>
              <a:t>) can petition to have it added. 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WDBs </a:t>
            </a:r>
            <a:r>
              <a:rPr lang="en-US" sz="2000" dirty="0" smtClean="0">
                <a:latin typeface="Calibri" pitchFamily="34" charset="0"/>
              </a:rPr>
              <a:t>can petition for themselves or on behalf of local educational institutions.</a:t>
            </a:r>
          </a:p>
          <a:p>
            <a:endParaRPr lang="en-US" sz="1000" dirty="0" smtClean="0">
              <a:latin typeface="Calibri" pitchFamily="34" charset="0"/>
            </a:endParaRPr>
          </a:p>
          <a:p>
            <a:endParaRPr lang="en-US" sz="1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Successfully petitioned occupations are valid for three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16764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WDB </a:t>
            </a:r>
            <a:r>
              <a:rPr lang="en-US" sz="2400" b="1" u="sng" dirty="0" smtClean="0">
                <a:latin typeface="Calibri" pitchFamily="34" charset="0"/>
              </a:rPr>
              <a:t>Petition Process</a:t>
            </a:r>
          </a:p>
          <a:p>
            <a:pPr algn="ctr">
              <a:buNone/>
            </a:pPr>
            <a:endParaRPr lang="en-US" sz="2400" u="sng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Designed to capture nuances of regional and local labor markets.</a:t>
            </a:r>
          </a:p>
          <a:p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Petitions must come from </a:t>
            </a:r>
            <a:r>
              <a:rPr lang="en-US" sz="2400" dirty="0" smtClean="0">
                <a:latin typeface="Calibri" pitchFamily="34" charset="0"/>
              </a:rPr>
              <a:t>the WDB </a:t>
            </a:r>
            <a:r>
              <a:rPr lang="en-US" sz="2400" dirty="0" smtClean="0">
                <a:latin typeface="Calibri" pitchFamily="34" charset="0"/>
              </a:rPr>
              <a:t>and be submitted </a:t>
            </a:r>
            <a:r>
              <a:rPr lang="en-US" sz="2400" dirty="0" smtClean="0">
                <a:latin typeface="Calibri" pitchFamily="34" charset="0"/>
              </a:rPr>
              <a:t>by the announced deadline date, which will be no less than 30 </a:t>
            </a:r>
            <a:r>
              <a:rPr lang="en-US" sz="2400" dirty="0" smtClean="0">
                <a:latin typeface="Calibri" pitchFamily="34" charset="0"/>
              </a:rPr>
              <a:t>days </a:t>
            </a:r>
            <a:r>
              <a:rPr lang="en-US" sz="2400" dirty="0" smtClean="0">
                <a:latin typeface="Calibri" pitchFamily="34" charset="0"/>
              </a:rPr>
              <a:t>after </a:t>
            </a:r>
            <a:r>
              <a:rPr lang="en-US" sz="2400" dirty="0" smtClean="0">
                <a:latin typeface="Calibri" pitchFamily="34" charset="0"/>
              </a:rPr>
              <a:t>the </a:t>
            </a:r>
            <a:r>
              <a:rPr lang="en-US" sz="2400" dirty="0" smtClean="0">
                <a:latin typeface="Calibri" pitchFamily="34" charset="0"/>
              </a:rPr>
              <a:t>draft list </a:t>
            </a:r>
            <a:r>
              <a:rPr lang="en-US" sz="2400" dirty="0" smtClean="0">
                <a:latin typeface="Calibri" pitchFamily="34" charset="0"/>
              </a:rPr>
              <a:t>release </a:t>
            </a:r>
            <a:r>
              <a:rPr lang="en-US" sz="2400" dirty="0" smtClean="0">
                <a:latin typeface="Calibri" pitchFamily="34" charset="0"/>
              </a:rPr>
              <a:t>date.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Appeal and emergency petition processes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L&amp;I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2" descr="blue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81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Verdana" pitchFamily="34" charset="0"/>
              </a:rPr>
              <a:t>High Priority Occupations</a:t>
            </a:r>
            <a:endParaRPr lang="en-US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7924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Calibri" pitchFamily="34" charset="0"/>
              </a:rPr>
              <a:t>Who is Impacted by the List? </a:t>
            </a:r>
          </a:p>
          <a:p>
            <a:pPr algn="ctr">
              <a:buNone/>
            </a:pPr>
            <a:endParaRPr lang="en-US" sz="2400" u="sng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Workforce </a:t>
            </a:r>
            <a:r>
              <a:rPr lang="en-US" sz="2400" dirty="0" smtClean="0">
                <a:latin typeface="Calibri" pitchFamily="34" charset="0"/>
              </a:rPr>
              <a:t>Innovation and Opportunity Act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</a:rPr>
              <a:t>WIOA</a:t>
            </a:r>
            <a:r>
              <a:rPr lang="en-US" sz="2400" dirty="0" smtClean="0">
                <a:latin typeface="Calibri" pitchFamily="34" charset="0"/>
              </a:rPr>
              <a:t>) </a:t>
            </a:r>
            <a:r>
              <a:rPr lang="en-US" sz="2400" dirty="0" smtClean="0">
                <a:latin typeface="Calibri" pitchFamily="34" charset="0"/>
              </a:rPr>
              <a:t>	    trainings </a:t>
            </a:r>
            <a:r>
              <a:rPr lang="en-US" sz="2400" dirty="0" smtClean="0">
                <a:latin typeface="Calibri" pitchFamily="34" charset="0"/>
              </a:rPr>
              <a:t>&amp; other </a:t>
            </a:r>
            <a:r>
              <a:rPr lang="en-US" sz="2400" dirty="0" smtClean="0">
                <a:latin typeface="Calibri" pitchFamily="34" charset="0"/>
              </a:rPr>
              <a:t>federally-funded </a:t>
            </a:r>
            <a:r>
              <a:rPr lang="en-US" sz="2400" dirty="0" smtClean="0">
                <a:latin typeface="Calibri" pitchFamily="34" charset="0"/>
              </a:rPr>
              <a:t>training programs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Community Colleges</a:t>
            </a: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endParaRPr lang="en-US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• Career and Technical Education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B5BB16432BEF42A04770AB0D42A0A1" ma:contentTypeVersion="2" ma:contentTypeDescription="Create a new document." ma:contentTypeScope="" ma:versionID="fa2942fdb84c331de0a97dd31008667f">
  <xsd:schema xmlns:xsd="http://www.w3.org/2001/XMLSchema" xmlns:xs="http://www.w3.org/2001/XMLSchema" xmlns:p="http://schemas.microsoft.com/office/2006/metadata/properties" xmlns:ns1="http://schemas.microsoft.com/sharepoint/v3" xmlns:ns2="6c39a429-32ac-4580-b063-011863d2da30" targetNamespace="http://schemas.microsoft.com/office/2006/metadata/properties" ma:root="true" ma:fieldsID="5884f92d7dc6d49e90a66eaba7e18276" ns1:_="" ns2:_="">
    <xsd:import namespace="http://schemas.microsoft.com/sharepoint/v3"/>
    <xsd:import namespace="6c39a429-32ac-4580-b063-011863d2da3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a429-32ac-4580-b063-011863d2da30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6c39a429-32ac-4580-b063-011863d2da30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1F335F-1058-4DC9-B596-D331C1B90F18}"/>
</file>

<file path=customXml/itemProps2.xml><?xml version="1.0" encoding="utf-8"?>
<ds:datastoreItem xmlns:ds="http://schemas.openxmlformats.org/officeDocument/2006/customXml" ds:itemID="{3BB4241F-5D87-42F7-8299-4966FA67AD46}"/>
</file>

<file path=customXml/itemProps3.xml><?xml version="1.0" encoding="utf-8"?>
<ds:datastoreItem xmlns:ds="http://schemas.openxmlformats.org/officeDocument/2006/customXml" ds:itemID="{3AD92901-BF18-4B29-94A7-F594F35EE7B8}"/>
</file>

<file path=docProps/app.xml><?xml version="1.0" encoding="utf-8"?>
<Properties xmlns="http://schemas.openxmlformats.org/officeDocument/2006/extended-properties" xmlns:vt="http://schemas.openxmlformats.org/officeDocument/2006/docPropsVTypes">
  <TotalTime>11354</TotalTime>
  <Words>525</Words>
  <Application>Microsoft Office PowerPoint</Application>
  <PresentationFormat>On-screen Show (4:3)</PresentationFormat>
  <Paragraphs>109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LandI template</dc:title>
  <dc:creator>Pete Zirilli</dc:creator>
  <cp:lastModifiedBy>Kimberly Delellis</cp:lastModifiedBy>
  <cp:revision>593</cp:revision>
  <dcterms:created xsi:type="dcterms:W3CDTF">2009-01-06T22:00:35Z</dcterms:created>
  <dcterms:modified xsi:type="dcterms:W3CDTF">2016-04-15T19:40:56Z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0x01010046B5BB16432BEF42A04770AB0D42A0A1</vt:lpwstr>
  </property>
  <property fmtid="{D5CDD505-2E9C-101B-9397-08002B2CF9AE}" pid="3" name="Order">
    <vt:r8>309800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