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2.xml" ContentType="application/vnd.openxmlformats-officedocument.themeOverride+xml"/>
  <Override PartName="/ppt/notesSlides/notesSlide19.xml" ContentType="application/vnd.openxmlformats-officedocument.presentationml.notesSlide+xml"/>
  <Override PartName="/ppt/theme/themeOverride3.xml" ContentType="application/vnd.openxmlformats-officedocument.themeOverride+xml"/>
  <Override PartName="/ppt/notesSlides/notesSlide20.xml" ContentType="application/vnd.openxmlformats-officedocument.presentationml.notesSlide+xml"/>
  <Override PartName="/ppt/theme/themeOverride4.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46"/>
  </p:notesMasterIdLst>
  <p:handoutMasterIdLst>
    <p:handoutMasterId r:id="rId47"/>
  </p:handoutMasterIdLst>
  <p:sldIdLst>
    <p:sldId id="454" r:id="rId5"/>
    <p:sldId id="440" r:id="rId6"/>
    <p:sldId id="418" r:id="rId7"/>
    <p:sldId id="417" r:id="rId8"/>
    <p:sldId id="415" r:id="rId9"/>
    <p:sldId id="439" r:id="rId10"/>
    <p:sldId id="375" r:id="rId11"/>
    <p:sldId id="438" r:id="rId12"/>
    <p:sldId id="447" r:id="rId13"/>
    <p:sldId id="410" r:id="rId14"/>
    <p:sldId id="405" r:id="rId15"/>
    <p:sldId id="442" r:id="rId16"/>
    <p:sldId id="416" r:id="rId17"/>
    <p:sldId id="443" r:id="rId18"/>
    <p:sldId id="449" r:id="rId19"/>
    <p:sldId id="383" r:id="rId20"/>
    <p:sldId id="452" r:id="rId21"/>
    <p:sldId id="444" r:id="rId22"/>
    <p:sldId id="413" r:id="rId23"/>
    <p:sldId id="420" r:id="rId24"/>
    <p:sldId id="451" r:id="rId25"/>
    <p:sldId id="450" r:id="rId26"/>
    <p:sldId id="385" r:id="rId27"/>
    <p:sldId id="388" r:id="rId28"/>
    <p:sldId id="390" r:id="rId29"/>
    <p:sldId id="453" r:id="rId30"/>
    <p:sldId id="412" r:id="rId31"/>
    <p:sldId id="428" r:id="rId32"/>
    <p:sldId id="432" r:id="rId33"/>
    <p:sldId id="446" r:id="rId34"/>
    <p:sldId id="424" r:id="rId35"/>
    <p:sldId id="455" r:id="rId36"/>
    <p:sldId id="456" r:id="rId37"/>
    <p:sldId id="379" r:id="rId38"/>
    <p:sldId id="423" r:id="rId39"/>
    <p:sldId id="429" r:id="rId40"/>
    <p:sldId id="437" r:id="rId41"/>
    <p:sldId id="422" r:id="rId42"/>
    <p:sldId id="378" r:id="rId43"/>
    <p:sldId id="278" r:id="rId44"/>
    <p:sldId id="430" r:id="rId4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ighard, Nicholas" initials="RN" lastIdx="1" clrIdx="0">
    <p:extLst>
      <p:ext uri="{19B8F6BF-5375-455C-9EA6-DF929625EA0E}">
        <p15:presenceInfo xmlns:p15="http://schemas.microsoft.com/office/powerpoint/2012/main" userId="S-1-5-21-326852099-1603424837-312552118-11766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4B92E7"/>
    <a:srgbClr val="C8C6BD"/>
    <a:srgbClr val="00B0F0"/>
    <a:srgbClr val="CC0000"/>
    <a:srgbClr val="FBDF53"/>
    <a:srgbClr val="66CCFF"/>
    <a:srgbClr val="5BB9D7"/>
    <a:srgbClr val="B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3" autoAdjust="0"/>
    <p:restoredTop sz="86385" autoAdjust="0"/>
  </p:normalViewPr>
  <p:slideViewPr>
    <p:cSldViewPr>
      <p:cViewPr varScale="1">
        <p:scale>
          <a:sx n="98" d="100"/>
          <a:sy n="98" d="100"/>
        </p:scale>
        <p:origin x="15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1440" tIns="45720" rIns="91440" bIns="45720" rtlCol="0"/>
          <a:lstStyle>
            <a:lvl1pPr algn="r">
              <a:defRPr sz="1200"/>
            </a:lvl1pPr>
          </a:lstStyle>
          <a:p>
            <a:fld id="{E95E798C-76EB-4CFA-BCE4-5DA66AAEF74A}" type="datetimeFigureOut">
              <a:rPr lang="en-US" smtClean="0"/>
              <a:t>4/11/2023</a:t>
            </a:fld>
            <a:endParaRPr lang="en-US" dirty="0"/>
          </a:p>
        </p:txBody>
      </p:sp>
      <p:sp>
        <p:nvSpPr>
          <p:cNvPr id="4" name="Footer Placeholder 3"/>
          <p:cNvSpPr>
            <a:spLocks noGrp="1"/>
          </p:cNvSpPr>
          <p:nvPr>
            <p:ph type="ftr" sz="quarter" idx="2"/>
          </p:nvPr>
        </p:nvSpPr>
        <p:spPr>
          <a:xfrm>
            <a:off x="0" y="8829968"/>
            <a:ext cx="3037840"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1440" tIns="45720" rIns="91440" bIns="45720" rtlCol="0" anchor="b"/>
          <a:lstStyle>
            <a:lvl1pPr algn="r">
              <a:defRPr sz="1200"/>
            </a:lvl1pPr>
          </a:lstStyle>
          <a:p>
            <a:fld id="{FB2FB416-E5A2-4CAE-87E4-E777885D9F5C}" type="slidenum">
              <a:rPr lang="en-US" smtClean="0"/>
              <a:t>‹#›</a:t>
            </a:fld>
            <a:endParaRPr lang="en-US" dirty="0"/>
          </a:p>
        </p:txBody>
      </p:sp>
    </p:spTree>
    <p:extLst>
      <p:ext uri="{BB962C8B-B14F-4D97-AF65-F5344CB8AC3E}">
        <p14:creationId xmlns:p14="http://schemas.microsoft.com/office/powerpoint/2010/main" val="41873211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pPr>
              <a:defRPr/>
            </a:pPr>
            <a:fld id="{0250568B-4068-4A06-A0D5-30ED430DF008}" type="datetimeFigureOut">
              <a:rPr lang="en-US"/>
              <a:pPr>
                <a:defRPr/>
              </a:pPr>
              <a:t>4/11/2023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pPr>
              <a:defRPr/>
            </a:pPr>
            <a:fld id="{CB6B5B1B-6AE6-4FAE-9259-191C6260689C}" type="slidenum">
              <a:rPr lang="en-US"/>
              <a:pPr>
                <a:defRPr/>
              </a:pPr>
              <a:t>‹#›</a:t>
            </a:fld>
            <a:endParaRPr lang="en-US" dirty="0"/>
          </a:p>
        </p:txBody>
      </p:sp>
    </p:spTree>
    <p:extLst>
      <p:ext uri="{BB962C8B-B14F-4D97-AF65-F5344CB8AC3E}">
        <p14:creationId xmlns:p14="http://schemas.microsoft.com/office/powerpoint/2010/main" val="35999649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B6B5B1B-6AE6-4FAE-9259-191C6260689C}" type="slidenum">
              <a:rPr lang="en-US" smtClean="0"/>
              <a:pPr>
                <a:defRPr/>
              </a:pPr>
              <a:t>1</a:t>
            </a:fld>
            <a:endParaRPr lang="en-US" dirty="0"/>
          </a:p>
        </p:txBody>
      </p:sp>
    </p:spTree>
    <p:extLst>
      <p:ext uri="{BB962C8B-B14F-4D97-AF65-F5344CB8AC3E}">
        <p14:creationId xmlns:p14="http://schemas.microsoft.com/office/powerpoint/2010/main" val="2800825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10</a:t>
            </a:fld>
            <a:endParaRPr lang="en-US" altLang="en-US" dirty="0">
              <a:latin typeface="Arial" charset="0"/>
            </a:endParaRPr>
          </a:p>
        </p:txBody>
      </p:sp>
    </p:spTree>
    <p:extLst>
      <p:ext uri="{BB962C8B-B14F-4D97-AF65-F5344CB8AC3E}">
        <p14:creationId xmlns:p14="http://schemas.microsoft.com/office/powerpoint/2010/main" val="40671400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11</a:t>
            </a:fld>
            <a:endParaRPr lang="en-US" altLang="en-US" dirty="0">
              <a:latin typeface="Arial" charset="0"/>
            </a:endParaRPr>
          </a:p>
        </p:txBody>
      </p:sp>
    </p:spTree>
    <p:extLst>
      <p:ext uri="{BB962C8B-B14F-4D97-AF65-F5344CB8AC3E}">
        <p14:creationId xmlns:p14="http://schemas.microsoft.com/office/powerpoint/2010/main" val="28921133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12</a:t>
            </a:fld>
            <a:endParaRPr lang="en-US" altLang="en-US" dirty="0">
              <a:latin typeface="Arial" charset="0"/>
            </a:endParaRPr>
          </a:p>
        </p:txBody>
      </p:sp>
    </p:spTree>
    <p:extLst>
      <p:ext uri="{BB962C8B-B14F-4D97-AF65-F5344CB8AC3E}">
        <p14:creationId xmlns:p14="http://schemas.microsoft.com/office/powerpoint/2010/main" val="3234254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13</a:t>
            </a:fld>
            <a:endParaRPr lang="en-US" altLang="en-US" dirty="0">
              <a:latin typeface="Arial" charset="0"/>
            </a:endParaRPr>
          </a:p>
        </p:txBody>
      </p:sp>
    </p:spTree>
    <p:extLst>
      <p:ext uri="{BB962C8B-B14F-4D97-AF65-F5344CB8AC3E}">
        <p14:creationId xmlns:p14="http://schemas.microsoft.com/office/powerpoint/2010/main" val="112500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14</a:t>
            </a:fld>
            <a:endParaRPr lang="en-US" altLang="en-US" dirty="0">
              <a:latin typeface="Arial" charset="0"/>
            </a:endParaRPr>
          </a:p>
        </p:txBody>
      </p:sp>
    </p:spTree>
    <p:extLst>
      <p:ext uri="{BB962C8B-B14F-4D97-AF65-F5344CB8AC3E}">
        <p14:creationId xmlns:p14="http://schemas.microsoft.com/office/powerpoint/2010/main" val="3969912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15</a:t>
            </a:fld>
            <a:endParaRPr lang="en-US" altLang="en-US" dirty="0">
              <a:latin typeface="Arial" charset="0"/>
            </a:endParaRPr>
          </a:p>
        </p:txBody>
      </p:sp>
    </p:spTree>
    <p:extLst>
      <p:ext uri="{BB962C8B-B14F-4D97-AF65-F5344CB8AC3E}">
        <p14:creationId xmlns:p14="http://schemas.microsoft.com/office/powerpoint/2010/main" val="352827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16</a:t>
            </a:fld>
            <a:endParaRPr lang="en-US" altLang="en-US" dirty="0">
              <a:latin typeface="Arial" charset="0"/>
            </a:endParaRPr>
          </a:p>
        </p:txBody>
      </p:sp>
    </p:spTree>
    <p:extLst>
      <p:ext uri="{BB962C8B-B14F-4D97-AF65-F5344CB8AC3E}">
        <p14:creationId xmlns:p14="http://schemas.microsoft.com/office/powerpoint/2010/main" val="315860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17</a:t>
            </a:fld>
            <a:endParaRPr lang="en-US" altLang="en-US" dirty="0">
              <a:latin typeface="Arial" charset="0"/>
            </a:endParaRPr>
          </a:p>
        </p:txBody>
      </p:sp>
    </p:spTree>
    <p:extLst>
      <p:ext uri="{BB962C8B-B14F-4D97-AF65-F5344CB8AC3E}">
        <p14:creationId xmlns:p14="http://schemas.microsoft.com/office/powerpoint/2010/main" val="86206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18</a:t>
            </a:fld>
            <a:endParaRPr lang="en-US" altLang="en-US" dirty="0">
              <a:latin typeface="Arial" charset="0"/>
            </a:endParaRPr>
          </a:p>
        </p:txBody>
      </p:sp>
    </p:spTree>
    <p:extLst>
      <p:ext uri="{BB962C8B-B14F-4D97-AF65-F5344CB8AC3E}">
        <p14:creationId xmlns:p14="http://schemas.microsoft.com/office/powerpoint/2010/main" val="2483591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19</a:t>
            </a:fld>
            <a:endParaRPr lang="en-US" altLang="en-US" dirty="0">
              <a:latin typeface="Arial" charset="0"/>
            </a:endParaRPr>
          </a:p>
        </p:txBody>
      </p:sp>
    </p:spTree>
    <p:extLst>
      <p:ext uri="{BB962C8B-B14F-4D97-AF65-F5344CB8AC3E}">
        <p14:creationId xmlns:p14="http://schemas.microsoft.com/office/powerpoint/2010/main" val="322927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a:t>
            </a:fld>
            <a:endParaRPr lang="en-US" altLang="en-US" dirty="0">
              <a:latin typeface="Arial" charset="0"/>
            </a:endParaRPr>
          </a:p>
        </p:txBody>
      </p:sp>
    </p:spTree>
    <p:extLst>
      <p:ext uri="{BB962C8B-B14F-4D97-AF65-F5344CB8AC3E}">
        <p14:creationId xmlns:p14="http://schemas.microsoft.com/office/powerpoint/2010/main" val="37314772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20</a:t>
            </a:fld>
            <a:endParaRPr lang="en-US" altLang="en-US" dirty="0">
              <a:latin typeface="Arial" charset="0"/>
            </a:endParaRPr>
          </a:p>
        </p:txBody>
      </p:sp>
    </p:spTree>
    <p:extLst>
      <p:ext uri="{BB962C8B-B14F-4D97-AF65-F5344CB8AC3E}">
        <p14:creationId xmlns:p14="http://schemas.microsoft.com/office/powerpoint/2010/main" val="14198110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21</a:t>
            </a:fld>
            <a:endParaRPr lang="en-US" altLang="en-US" dirty="0">
              <a:latin typeface="Arial" charset="0"/>
            </a:endParaRPr>
          </a:p>
        </p:txBody>
      </p:sp>
    </p:spTree>
    <p:extLst>
      <p:ext uri="{BB962C8B-B14F-4D97-AF65-F5344CB8AC3E}">
        <p14:creationId xmlns:p14="http://schemas.microsoft.com/office/powerpoint/2010/main" val="2579577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22</a:t>
            </a:fld>
            <a:endParaRPr lang="en-US" altLang="en-US" dirty="0">
              <a:latin typeface="Arial" charset="0"/>
            </a:endParaRPr>
          </a:p>
        </p:txBody>
      </p:sp>
    </p:spTree>
    <p:extLst>
      <p:ext uri="{BB962C8B-B14F-4D97-AF65-F5344CB8AC3E}">
        <p14:creationId xmlns:p14="http://schemas.microsoft.com/office/powerpoint/2010/main" val="3036167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23</a:t>
            </a:fld>
            <a:endParaRPr lang="en-US" altLang="en-US" dirty="0">
              <a:latin typeface="Arial" charset="0"/>
            </a:endParaRPr>
          </a:p>
        </p:txBody>
      </p:sp>
    </p:spTree>
    <p:extLst>
      <p:ext uri="{BB962C8B-B14F-4D97-AF65-F5344CB8AC3E}">
        <p14:creationId xmlns:p14="http://schemas.microsoft.com/office/powerpoint/2010/main" val="38086518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24</a:t>
            </a:fld>
            <a:endParaRPr lang="en-US" altLang="en-US" dirty="0">
              <a:latin typeface="Arial" charset="0"/>
            </a:endParaRPr>
          </a:p>
        </p:txBody>
      </p:sp>
    </p:spTree>
    <p:extLst>
      <p:ext uri="{BB962C8B-B14F-4D97-AF65-F5344CB8AC3E}">
        <p14:creationId xmlns:p14="http://schemas.microsoft.com/office/powerpoint/2010/main" val="13355773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25</a:t>
            </a:fld>
            <a:endParaRPr lang="en-US" altLang="en-US" dirty="0">
              <a:latin typeface="Arial" charset="0"/>
            </a:endParaRPr>
          </a:p>
        </p:txBody>
      </p:sp>
    </p:spTree>
    <p:extLst>
      <p:ext uri="{BB962C8B-B14F-4D97-AF65-F5344CB8AC3E}">
        <p14:creationId xmlns:p14="http://schemas.microsoft.com/office/powerpoint/2010/main" val="38973709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26</a:t>
            </a:fld>
            <a:endParaRPr lang="en-US" altLang="en-US" dirty="0">
              <a:latin typeface="Arial" charset="0"/>
            </a:endParaRPr>
          </a:p>
        </p:txBody>
      </p:sp>
    </p:spTree>
    <p:extLst>
      <p:ext uri="{BB962C8B-B14F-4D97-AF65-F5344CB8AC3E}">
        <p14:creationId xmlns:p14="http://schemas.microsoft.com/office/powerpoint/2010/main" val="4112372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27</a:t>
            </a:fld>
            <a:endParaRPr lang="en-US" altLang="en-US" dirty="0">
              <a:latin typeface="Arial" charset="0"/>
            </a:endParaRPr>
          </a:p>
        </p:txBody>
      </p:sp>
    </p:spTree>
    <p:extLst>
      <p:ext uri="{BB962C8B-B14F-4D97-AF65-F5344CB8AC3E}">
        <p14:creationId xmlns:p14="http://schemas.microsoft.com/office/powerpoint/2010/main" val="35072018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28</a:t>
            </a:fld>
            <a:endParaRPr lang="en-US" altLang="en-US" dirty="0">
              <a:latin typeface="Arial" charset="0"/>
            </a:endParaRPr>
          </a:p>
        </p:txBody>
      </p:sp>
    </p:spTree>
    <p:extLst>
      <p:ext uri="{BB962C8B-B14F-4D97-AF65-F5344CB8AC3E}">
        <p14:creationId xmlns:p14="http://schemas.microsoft.com/office/powerpoint/2010/main" val="28619394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29</a:t>
            </a:fld>
            <a:endParaRPr lang="en-US" altLang="en-US" dirty="0">
              <a:latin typeface="Arial" charset="0"/>
            </a:endParaRPr>
          </a:p>
        </p:txBody>
      </p:sp>
    </p:spTree>
    <p:extLst>
      <p:ext uri="{BB962C8B-B14F-4D97-AF65-F5344CB8AC3E}">
        <p14:creationId xmlns:p14="http://schemas.microsoft.com/office/powerpoint/2010/main" val="4206594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a:t>
            </a:fld>
            <a:endParaRPr lang="en-US" altLang="en-US" dirty="0">
              <a:latin typeface="Arial" charset="0"/>
            </a:endParaRPr>
          </a:p>
        </p:txBody>
      </p:sp>
    </p:spTree>
    <p:extLst>
      <p:ext uri="{BB962C8B-B14F-4D97-AF65-F5344CB8AC3E}">
        <p14:creationId xmlns:p14="http://schemas.microsoft.com/office/powerpoint/2010/main" val="36494338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30</a:t>
            </a:fld>
            <a:endParaRPr lang="en-US" altLang="en-US" dirty="0">
              <a:latin typeface="Arial" charset="0"/>
            </a:endParaRPr>
          </a:p>
        </p:txBody>
      </p:sp>
    </p:spTree>
    <p:extLst>
      <p:ext uri="{BB962C8B-B14F-4D97-AF65-F5344CB8AC3E}">
        <p14:creationId xmlns:p14="http://schemas.microsoft.com/office/powerpoint/2010/main" val="579158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31</a:t>
            </a:fld>
            <a:endParaRPr lang="en-US" altLang="en-US" dirty="0">
              <a:latin typeface="Arial" charset="0"/>
            </a:endParaRPr>
          </a:p>
        </p:txBody>
      </p:sp>
    </p:spTree>
    <p:extLst>
      <p:ext uri="{BB962C8B-B14F-4D97-AF65-F5344CB8AC3E}">
        <p14:creationId xmlns:p14="http://schemas.microsoft.com/office/powerpoint/2010/main" val="32513355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2475" indent="-288925" eaLnBrk="0" hangingPunct="0">
              <a:spcBef>
                <a:spcPct val="30000"/>
              </a:spcBef>
              <a:defRPr sz="1200">
                <a:solidFill>
                  <a:schemeClr val="tx1"/>
                </a:solidFill>
                <a:latin typeface="Calibri" pitchFamily="34" charset="0"/>
              </a:defRPr>
            </a:lvl2pPr>
            <a:lvl3pPr marL="1158875" indent="-231775" eaLnBrk="0" hangingPunct="0">
              <a:spcBef>
                <a:spcPct val="30000"/>
              </a:spcBef>
              <a:defRPr sz="1200">
                <a:solidFill>
                  <a:schemeClr val="tx1"/>
                </a:solidFill>
                <a:latin typeface="Calibri" pitchFamily="34" charset="0"/>
              </a:defRPr>
            </a:lvl3pPr>
            <a:lvl4pPr marL="1622425" indent="-231775" eaLnBrk="0" hangingPunct="0">
              <a:spcBef>
                <a:spcPct val="30000"/>
              </a:spcBef>
              <a:defRPr sz="1200">
                <a:solidFill>
                  <a:schemeClr val="tx1"/>
                </a:solidFill>
                <a:latin typeface="Calibri" pitchFamily="34" charset="0"/>
              </a:defRPr>
            </a:lvl4pPr>
            <a:lvl5pPr marL="2085975" indent="-231775" eaLnBrk="0" hangingPunct="0">
              <a:spcBef>
                <a:spcPct val="30000"/>
              </a:spcBef>
              <a:defRPr sz="1200">
                <a:solidFill>
                  <a:schemeClr val="tx1"/>
                </a:solidFill>
                <a:latin typeface="Calibri" pitchFamily="34" charset="0"/>
              </a:defRPr>
            </a:lvl5pPr>
            <a:lvl6pPr marL="2543175" indent="-231775" eaLnBrk="0" fontAlgn="base" hangingPunct="0">
              <a:spcBef>
                <a:spcPct val="30000"/>
              </a:spcBef>
              <a:spcAft>
                <a:spcPct val="0"/>
              </a:spcAft>
              <a:defRPr sz="1200">
                <a:solidFill>
                  <a:schemeClr val="tx1"/>
                </a:solidFill>
                <a:latin typeface="Calibri" pitchFamily="34" charset="0"/>
              </a:defRPr>
            </a:lvl6pPr>
            <a:lvl7pPr marL="3000375" indent="-231775" eaLnBrk="0" fontAlgn="base" hangingPunct="0">
              <a:spcBef>
                <a:spcPct val="30000"/>
              </a:spcBef>
              <a:spcAft>
                <a:spcPct val="0"/>
              </a:spcAft>
              <a:defRPr sz="1200">
                <a:solidFill>
                  <a:schemeClr val="tx1"/>
                </a:solidFill>
                <a:latin typeface="Calibri" pitchFamily="34" charset="0"/>
              </a:defRPr>
            </a:lvl7pPr>
            <a:lvl8pPr marL="3457575" indent="-231775" eaLnBrk="0" fontAlgn="base" hangingPunct="0">
              <a:spcBef>
                <a:spcPct val="30000"/>
              </a:spcBef>
              <a:spcAft>
                <a:spcPct val="0"/>
              </a:spcAft>
              <a:defRPr sz="1200">
                <a:solidFill>
                  <a:schemeClr val="tx1"/>
                </a:solidFill>
                <a:latin typeface="Calibri" pitchFamily="34" charset="0"/>
              </a:defRPr>
            </a:lvl8pPr>
            <a:lvl9pPr marL="3914775"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B2D841-A8A7-4C30-A32A-BA9F71734083}" type="slidenum">
              <a:rPr lang="en-US" altLang="en-US" smtClean="0">
                <a:solidFill>
                  <a:srgbClr val="000000"/>
                </a:solidFill>
                <a:latin typeface="Arial" charset="0"/>
              </a:rPr>
              <a:pPr eaLnBrk="1" hangingPunct="1">
                <a:spcBef>
                  <a:spcPct val="0"/>
                </a:spcBef>
              </a:pPr>
              <a:t>32</a:t>
            </a:fld>
            <a:endParaRPr lang="en-US" altLang="en-US" dirty="0">
              <a:solidFill>
                <a:srgbClr val="000000"/>
              </a:solidFill>
              <a:latin typeface="Arial" charset="0"/>
            </a:endParaRPr>
          </a:p>
        </p:txBody>
      </p:sp>
    </p:spTree>
    <p:extLst>
      <p:ext uri="{BB962C8B-B14F-4D97-AF65-F5344CB8AC3E}">
        <p14:creationId xmlns:p14="http://schemas.microsoft.com/office/powerpoint/2010/main" val="1805103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2475" indent="-288925" eaLnBrk="0" hangingPunct="0">
              <a:spcBef>
                <a:spcPct val="30000"/>
              </a:spcBef>
              <a:defRPr sz="1200">
                <a:solidFill>
                  <a:schemeClr val="tx1"/>
                </a:solidFill>
                <a:latin typeface="Calibri" pitchFamily="34" charset="0"/>
              </a:defRPr>
            </a:lvl2pPr>
            <a:lvl3pPr marL="1158875" indent="-231775" eaLnBrk="0" hangingPunct="0">
              <a:spcBef>
                <a:spcPct val="30000"/>
              </a:spcBef>
              <a:defRPr sz="1200">
                <a:solidFill>
                  <a:schemeClr val="tx1"/>
                </a:solidFill>
                <a:latin typeface="Calibri" pitchFamily="34" charset="0"/>
              </a:defRPr>
            </a:lvl3pPr>
            <a:lvl4pPr marL="1622425" indent="-231775" eaLnBrk="0" hangingPunct="0">
              <a:spcBef>
                <a:spcPct val="30000"/>
              </a:spcBef>
              <a:defRPr sz="1200">
                <a:solidFill>
                  <a:schemeClr val="tx1"/>
                </a:solidFill>
                <a:latin typeface="Calibri" pitchFamily="34" charset="0"/>
              </a:defRPr>
            </a:lvl4pPr>
            <a:lvl5pPr marL="2085975" indent="-231775" eaLnBrk="0" hangingPunct="0">
              <a:spcBef>
                <a:spcPct val="30000"/>
              </a:spcBef>
              <a:defRPr sz="1200">
                <a:solidFill>
                  <a:schemeClr val="tx1"/>
                </a:solidFill>
                <a:latin typeface="Calibri" pitchFamily="34" charset="0"/>
              </a:defRPr>
            </a:lvl5pPr>
            <a:lvl6pPr marL="2543175" indent="-231775" eaLnBrk="0" fontAlgn="base" hangingPunct="0">
              <a:spcBef>
                <a:spcPct val="30000"/>
              </a:spcBef>
              <a:spcAft>
                <a:spcPct val="0"/>
              </a:spcAft>
              <a:defRPr sz="1200">
                <a:solidFill>
                  <a:schemeClr val="tx1"/>
                </a:solidFill>
                <a:latin typeface="Calibri" pitchFamily="34" charset="0"/>
              </a:defRPr>
            </a:lvl6pPr>
            <a:lvl7pPr marL="3000375" indent="-231775" eaLnBrk="0" fontAlgn="base" hangingPunct="0">
              <a:spcBef>
                <a:spcPct val="30000"/>
              </a:spcBef>
              <a:spcAft>
                <a:spcPct val="0"/>
              </a:spcAft>
              <a:defRPr sz="1200">
                <a:solidFill>
                  <a:schemeClr val="tx1"/>
                </a:solidFill>
                <a:latin typeface="Calibri" pitchFamily="34" charset="0"/>
              </a:defRPr>
            </a:lvl7pPr>
            <a:lvl8pPr marL="3457575" indent="-231775" eaLnBrk="0" fontAlgn="base" hangingPunct="0">
              <a:spcBef>
                <a:spcPct val="30000"/>
              </a:spcBef>
              <a:spcAft>
                <a:spcPct val="0"/>
              </a:spcAft>
              <a:defRPr sz="1200">
                <a:solidFill>
                  <a:schemeClr val="tx1"/>
                </a:solidFill>
                <a:latin typeface="Calibri" pitchFamily="34" charset="0"/>
              </a:defRPr>
            </a:lvl8pPr>
            <a:lvl9pPr marL="3914775"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B2D841-A8A7-4C30-A32A-BA9F71734083}" type="slidenum">
              <a:rPr lang="en-US" altLang="en-US" smtClean="0">
                <a:solidFill>
                  <a:srgbClr val="000000"/>
                </a:solidFill>
                <a:latin typeface="Arial" charset="0"/>
              </a:rPr>
              <a:pPr eaLnBrk="1" hangingPunct="1">
                <a:spcBef>
                  <a:spcPct val="0"/>
                </a:spcBef>
              </a:pPr>
              <a:t>33</a:t>
            </a:fld>
            <a:endParaRPr lang="en-US" altLang="en-US" dirty="0">
              <a:solidFill>
                <a:srgbClr val="000000"/>
              </a:solidFill>
              <a:latin typeface="Arial" charset="0"/>
            </a:endParaRPr>
          </a:p>
        </p:txBody>
      </p:sp>
    </p:spTree>
    <p:extLst>
      <p:ext uri="{BB962C8B-B14F-4D97-AF65-F5344CB8AC3E}">
        <p14:creationId xmlns:p14="http://schemas.microsoft.com/office/powerpoint/2010/main" val="24560698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34</a:t>
            </a:fld>
            <a:endParaRPr lang="en-US" altLang="en-US" dirty="0">
              <a:latin typeface="Arial" charset="0"/>
            </a:endParaRPr>
          </a:p>
        </p:txBody>
      </p:sp>
    </p:spTree>
    <p:extLst>
      <p:ext uri="{BB962C8B-B14F-4D97-AF65-F5344CB8AC3E}">
        <p14:creationId xmlns:p14="http://schemas.microsoft.com/office/powerpoint/2010/main" val="35833344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35</a:t>
            </a:fld>
            <a:endParaRPr lang="en-US" altLang="en-US" dirty="0">
              <a:latin typeface="Arial" charset="0"/>
            </a:endParaRPr>
          </a:p>
        </p:txBody>
      </p:sp>
    </p:spTree>
    <p:extLst>
      <p:ext uri="{BB962C8B-B14F-4D97-AF65-F5344CB8AC3E}">
        <p14:creationId xmlns:p14="http://schemas.microsoft.com/office/powerpoint/2010/main" val="29028574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36</a:t>
            </a:fld>
            <a:endParaRPr lang="en-US" altLang="en-US" dirty="0">
              <a:latin typeface="Arial" charset="0"/>
            </a:endParaRPr>
          </a:p>
        </p:txBody>
      </p:sp>
    </p:spTree>
    <p:extLst>
      <p:ext uri="{BB962C8B-B14F-4D97-AF65-F5344CB8AC3E}">
        <p14:creationId xmlns:p14="http://schemas.microsoft.com/office/powerpoint/2010/main" val="1611018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37</a:t>
            </a:fld>
            <a:endParaRPr lang="en-US" altLang="en-US" dirty="0">
              <a:latin typeface="Arial" charset="0"/>
            </a:endParaRPr>
          </a:p>
        </p:txBody>
      </p:sp>
    </p:spTree>
    <p:extLst>
      <p:ext uri="{BB962C8B-B14F-4D97-AF65-F5344CB8AC3E}">
        <p14:creationId xmlns:p14="http://schemas.microsoft.com/office/powerpoint/2010/main" val="29377727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38</a:t>
            </a:fld>
            <a:endParaRPr lang="en-US" altLang="en-US" dirty="0">
              <a:latin typeface="Arial" charset="0"/>
            </a:endParaRPr>
          </a:p>
        </p:txBody>
      </p:sp>
    </p:spTree>
    <p:extLst>
      <p:ext uri="{BB962C8B-B14F-4D97-AF65-F5344CB8AC3E}">
        <p14:creationId xmlns:p14="http://schemas.microsoft.com/office/powerpoint/2010/main" val="18411800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39</a:t>
            </a:fld>
            <a:endParaRPr lang="en-US" altLang="en-US" dirty="0">
              <a:latin typeface="Arial" charset="0"/>
            </a:endParaRPr>
          </a:p>
        </p:txBody>
      </p:sp>
    </p:spTree>
    <p:extLst>
      <p:ext uri="{BB962C8B-B14F-4D97-AF65-F5344CB8AC3E}">
        <p14:creationId xmlns:p14="http://schemas.microsoft.com/office/powerpoint/2010/main" val="990599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4</a:t>
            </a:fld>
            <a:endParaRPr lang="en-US" altLang="en-US" dirty="0">
              <a:latin typeface="Arial" charset="0"/>
            </a:endParaRPr>
          </a:p>
        </p:txBody>
      </p:sp>
    </p:spTree>
    <p:extLst>
      <p:ext uri="{BB962C8B-B14F-4D97-AF65-F5344CB8AC3E}">
        <p14:creationId xmlns:p14="http://schemas.microsoft.com/office/powerpoint/2010/main" val="30649596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2475" indent="-288925" eaLnBrk="0" hangingPunct="0">
              <a:spcBef>
                <a:spcPct val="30000"/>
              </a:spcBef>
              <a:defRPr sz="1200">
                <a:solidFill>
                  <a:schemeClr val="tx1"/>
                </a:solidFill>
                <a:latin typeface="Calibri" pitchFamily="34" charset="0"/>
              </a:defRPr>
            </a:lvl2pPr>
            <a:lvl3pPr marL="1158875" indent="-231775" eaLnBrk="0" hangingPunct="0">
              <a:spcBef>
                <a:spcPct val="30000"/>
              </a:spcBef>
              <a:defRPr sz="1200">
                <a:solidFill>
                  <a:schemeClr val="tx1"/>
                </a:solidFill>
                <a:latin typeface="Calibri" pitchFamily="34" charset="0"/>
              </a:defRPr>
            </a:lvl3pPr>
            <a:lvl4pPr marL="1622425" indent="-231775" eaLnBrk="0" hangingPunct="0">
              <a:spcBef>
                <a:spcPct val="30000"/>
              </a:spcBef>
              <a:defRPr sz="1200">
                <a:solidFill>
                  <a:schemeClr val="tx1"/>
                </a:solidFill>
                <a:latin typeface="Calibri" pitchFamily="34" charset="0"/>
              </a:defRPr>
            </a:lvl4pPr>
            <a:lvl5pPr marL="2085975" indent="-231775" eaLnBrk="0" hangingPunct="0">
              <a:spcBef>
                <a:spcPct val="30000"/>
              </a:spcBef>
              <a:defRPr sz="1200">
                <a:solidFill>
                  <a:schemeClr val="tx1"/>
                </a:solidFill>
                <a:latin typeface="Calibri" pitchFamily="34" charset="0"/>
              </a:defRPr>
            </a:lvl5pPr>
            <a:lvl6pPr marL="2543175" indent="-231775" eaLnBrk="0" fontAlgn="base" hangingPunct="0">
              <a:spcBef>
                <a:spcPct val="30000"/>
              </a:spcBef>
              <a:spcAft>
                <a:spcPct val="0"/>
              </a:spcAft>
              <a:defRPr sz="1200">
                <a:solidFill>
                  <a:schemeClr val="tx1"/>
                </a:solidFill>
                <a:latin typeface="Calibri" pitchFamily="34" charset="0"/>
              </a:defRPr>
            </a:lvl6pPr>
            <a:lvl7pPr marL="3000375" indent="-231775" eaLnBrk="0" fontAlgn="base" hangingPunct="0">
              <a:spcBef>
                <a:spcPct val="30000"/>
              </a:spcBef>
              <a:spcAft>
                <a:spcPct val="0"/>
              </a:spcAft>
              <a:defRPr sz="1200">
                <a:solidFill>
                  <a:schemeClr val="tx1"/>
                </a:solidFill>
                <a:latin typeface="Calibri" pitchFamily="34" charset="0"/>
              </a:defRPr>
            </a:lvl7pPr>
            <a:lvl8pPr marL="3457575" indent="-231775" eaLnBrk="0" fontAlgn="base" hangingPunct="0">
              <a:spcBef>
                <a:spcPct val="30000"/>
              </a:spcBef>
              <a:spcAft>
                <a:spcPct val="0"/>
              </a:spcAft>
              <a:defRPr sz="1200">
                <a:solidFill>
                  <a:schemeClr val="tx1"/>
                </a:solidFill>
                <a:latin typeface="Calibri" pitchFamily="34" charset="0"/>
              </a:defRPr>
            </a:lvl8pPr>
            <a:lvl9pPr marL="3914775"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B2D841-A8A7-4C30-A32A-BA9F71734083}" type="slidenum">
              <a:rPr lang="en-US" altLang="en-US" smtClean="0">
                <a:solidFill>
                  <a:srgbClr val="000000"/>
                </a:solidFill>
                <a:latin typeface="Arial" charset="0"/>
              </a:rPr>
              <a:pPr eaLnBrk="1" hangingPunct="1">
                <a:spcBef>
                  <a:spcPct val="0"/>
                </a:spcBef>
              </a:pPr>
              <a:t>40</a:t>
            </a:fld>
            <a:endParaRPr lang="en-US" altLang="en-US" dirty="0">
              <a:solidFill>
                <a:srgbClr val="000000"/>
              </a:solidFill>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52475" indent="-288925" eaLnBrk="0" hangingPunct="0">
              <a:spcBef>
                <a:spcPct val="30000"/>
              </a:spcBef>
              <a:defRPr sz="1200">
                <a:solidFill>
                  <a:schemeClr val="tx1"/>
                </a:solidFill>
                <a:latin typeface="Calibri" pitchFamily="34" charset="0"/>
              </a:defRPr>
            </a:lvl2pPr>
            <a:lvl3pPr marL="1158875" indent="-231775" eaLnBrk="0" hangingPunct="0">
              <a:spcBef>
                <a:spcPct val="30000"/>
              </a:spcBef>
              <a:defRPr sz="1200">
                <a:solidFill>
                  <a:schemeClr val="tx1"/>
                </a:solidFill>
                <a:latin typeface="Calibri" pitchFamily="34" charset="0"/>
              </a:defRPr>
            </a:lvl3pPr>
            <a:lvl4pPr marL="1622425" indent="-231775" eaLnBrk="0" hangingPunct="0">
              <a:spcBef>
                <a:spcPct val="30000"/>
              </a:spcBef>
              <a:defRPr sz="1200">
                <a:solidFill>
                  <a:schemeClr val="tx1"/>
                </a:solidFill>
                <a:latin typeface="Calibri" pitchFamily="34" charset="0"/>
              </a:defRPr>
            </a:lvl4pPr>
            <a:lvl5pPr marL="2085975" indent="-231775" eaLnBrk="0" hangingPunct="0">
              <a:spcBef>
                <a:spcPct val="30000"/>
              </a:spcBef>
              <a:defRPr sz="1200">
                <a:solidFill>
                  <a:schemeClr val="tx1"/>
                </a:solidFill>
                <a:latin typeface="Calibri" pitchFamily="34" charset="0"/>
              </a:defRPr>
            </a:lvl5pPr>
            <a:lvl6pPr marL="2543175" indent="-231775" eaLnBrk="0" fontAlgn="base" hangingPunct="0">
              <a:spcBef>
                <a:spcPct val="30000"/>
              </a:spcBef>
              <a:spcAft>
                <a:spcPct val="0"/>
              </a:spcAft>
              <a:defRPr sz="1200">
                <a:solidFill>
                  <a:schemeClr val="tx1"/>
                </a:solidFill>
                <a:latin typeface="Calibri" pitchFamily="34" charset="0"/>
              </a:defRPr>
            </a:lvl6pPr>
            <a:lvl7pPr marL="3000375" indent="-231775" eaLnBrk="0" fontAlgn="base" hangingPunct="0">
              <a:spcBef>
                <a:spcPct val="30000"/>
              </a:spcBef>
              <a:spcAft>
                <a:spcPct val="0"/>
              </a:spcAft>
              <a:defRPr sz="1200">
                <a:solidFill>
                  <a:schemeClr val="tx1"/>
                </a:solidFill>
                <a:latin typeface="Calibri" pitchFamily="34" charset="0"/>
              </a:defRPr>
            </a:lvl7pPr>
            <a:lvl8pPr marL="3457575" indent="-231775" eaLnBrk="0" fontAlgn="base" hangingPunct="0">
              <a:spcBef>
                <a:spcPct val="30000"/>
              </a:spcBef>
              <a:spcAft>
                <a:spcPct val="0"/>
              </a:spcAft>
              <a:defRPr sz="1200">
                <a:solidFill>
                  <a:schemeClr val="tx1"/>
                </a:solidFill>
                <a:latin typeface="Calibri" pitchFamily="34" charset="0"/>
              </a:defRPr>
            </a:lvl8pPr>
            <a:lvl9pPr marL="3914775" indent="-231775"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4CB2D841-A8A7-4C30-A32A-BA9F71734083}" type="slidenum">
              <a:rPr lang="en-US" altLang="en-US" smtClean="0">
                <a:solidFill>
                  <a:srgbClr val="000000"/>
                </a:solidFill>
                <a:latin typeface="Arial" charset="0"/>
              </a:rPr>
              <a:pPr eaLnBrk="1" hangingPunct="1">
                <a:spcBef>
                  <a:spcPct val="0"/>
                </a:spcBef>
              </a:pPr>
              <a:t>41</a:t>
            </a:fld>
            <a:endParaRPr lang="en-US" altLang="en-US" dirty="0">
              <a:solidFill>
                <a:srgbClr val="000000"/>
              </a:solidFill>
              <a:latin typeface="Arial" charset="0"/>
            </a:endParaRPr>
          </a:p>
        </p:txBody>
      </p:sp>
    </p:spTree>
    <p:extLst>
      <p:ext uri="{BB962C8B-B14F-4D97-AF65-F5344CB8AC3E}">
        <p14:creationId xmlns:p14="http://schemas.microsoft.com/office/powerpoint/2010/main" val="1710934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5</a:t>
            </a:fld>
            <a:endParaRPr lang="en-US" altLang="en-US" dirty="0">
              <a:latin typeface="Arial" charset="0"/>
            </a:endParaRPr>
          </a:p>
        </p:txBody>
      </p:sp>
    </p:spTree>
    <p:extLst>
      <p:ext uri="{BB962C8B-B14F-4D97-AF65-F5344CB8AC3E}">
        <p14:creationId xmlns:p14="http://schemas.microsoft.com/office/powerpoint/2010/main" val="61622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Patricia will start after this slide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6</a:t>
            </a:fld>
            <a:endParaRPr lang="en-US" altLang="en-US" dirty="0">
              <a:latin typeface="Arial" charset="0"/>
            </a:endParaRPr>
          </a:p>
        </p:txBody>
      </p:sp>
    </p:spTree>
    <p:extLst>
      <p:ext uri="{BB962C8B-B14F-4D97-AF65-F5344CB8AC3E}">
        <p14:creationId xmlns:p14="http://schemas.microsoft.com/office/powerpoint/2010/main" val="1222630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7</a:t>
            </a:fld>
            <a:endParaRPr lang="en-US" altLang="en-US" dirty="0">
              <a:latin typeface="Arial" charset="0"/>
            </a:endParaRPr>
          </a:p>
        </p:txBody>
      </p:sp>
    </p:spTree>
    <p:extLst>
      <p:ext uri="{BB962C8B-B14F-4D97-AF65-F5344CB8AC3E}">
        <p14:creationId xmlns:p14="http://schemas.microsoft.com/office/powerpoint/2010/main" val="959190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8</a:t>
            </a:fld>
            <a:endParaRPr lang="en-US" altLang="en-US" dirty="0">
              <a:latin typeface="Arial" charset="0"/>
            </a:endParaRPr>
          </a:p>
        </p:txBody>
      </p:sp>
    </p:spTree>
    <p:extLst>
      <p:ext uri="{BB962C8B-B14F-4D97-AF65-F5344CB8AC3E}">
        <p14:creationId xmlns:p14="http://schemas.microsoft.com/office/powerpoint/2010/main" val="15397743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EE4D826-8D15-45D6-9AFE-2AB57E83D9B3}" type="slidenum">
              <a:rPr lang="en-US" altLang="en-US" smtClean="0">
                <a:latin typeface="Arial" charset="0"/>
              </a:rPr>
              <a:pPr eaLnBrk="1" hangingPunct="1">
                <a:spcBef>
                  <a:spcPct val="0"/>
                </a:spcBef>
              </a:pPr>
              <a:t>9</a:t>
            </a:fld>
            <a:endParaRPr lang="en-US" altLang="en-US" dirty="0">
              <a:latin typeface="Arial" charset="0"/>
            </a:endParaRPr>
          </a:p>
        </p:txBody>
      </p:sp>
    </p:spTree>
    <p:extLst>
      <p:ext uri="{BB962C8B-B14F-4D97-AF65-F5344CB8AC3E}">
        <p14:creationId xmlns:p14="http://schemas.microsoft.com/office/powerpoint/2010/main" val="642635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A3C0E9C-81EF-40E1-BA54-8758FD904512}" type="slidenum">
              <a:rPr lang="en-US" altLang="en-US"/>
              <a:pPr>
                <a:defRPr/>
              </a:pPr>
              <a:t>‹#›</a:t>
            </a:fld>
            <a:endParaRPr lang="en-US" altLang="en-US" dirty="0"/>
          </a:p>
        </p:txBody>
      </p:sp>
    </p:spTree>
    <p:extLst>
      <p:ext uri="{BB962C8B-B14F-4D97-AF65-F5344CB8AC3E}">
        <p14:creationId xmlns:p14="http://schemas.microsoft.com/office/powerpoint/2010/main" val="4369339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C88BB12E-D605-4B8E-843E-1C50E1736A23}" type="slidenum">
              <a:rPr lang="en-US" altLang="en-US"/>
              <a:pPr>
                <a:defRPr/>
              </a:pPr>
              <a:t>‹#›</a:t>
            </a:fld>
            <a:endParaRPr lang="en-US" altLang="en-US" dirty="0"/>
          </a:p>
        </p:txBody>
      </p:sp>
    </p:spTree>
    <p:extLst>
      <p:ext uri="{BB962C8B-B14F-4D97-AF65-F5344CB8AC3E}">
        <p14:creationId xmlns:p14="http://schemas.microsoft.com/office/powerpoint/2010/main" val="1730337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941D2DE-2272-4CC6-9DF1-C7705A3BF631}" type="slidenum">
              <a:rPr lang="en-US" altLang="en-US"/>
              <a:pPr>
                <a:defRPr/>
              </a:pPr>
              <a:t>‹#›</a:t>
            </a:fld>
            <a:endParaRPr lang="en-US" altLang="en-US" dirty="0"/>
          </a:p>
        </p:txBody>
      </p:sp>
    </p:spTree>
    <p:extLst>
      <p:ext uri="{BB962C8B-B14F-4D97-AF65-F5344CB8AC3E}">
        <p14:creationId xmlns:p14="http://schemas.microsoft.com/office/powerpoint/2010/main" val="3694886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87086FA9-EAF7-451C-85FA-B853A83247AC}" type="slidenum">
              <a:rPr lang="en-US" altLang="en-US"/>
              <a:pPr>
                <a:defRPr/>
              </a:pPr>
              <a:t>‹#›</a:t>
            </a:fld>
            <a:endParaRPr lang="en-US" altLang="en-US" dirty="0"/>
          </a:p>
        </p:txBody>
      </p:sp>
    </p:spTree>
    <p:extLst>
      <p:ext uri="{BB962C8B-B14F-4D97-AF65-F5344CB8AC3E}">
        <p14:creationId xmlns:p14="http://schemas.microsoft.com/office/powerpoint/2010/main" val="1801280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BC1DF47C-585B-4903-8639-6F1AC5577DDB}" type="slidenum">
              <a:rPr lang="en-US" altLang="en-US"/>
              <a:pPr>
                <a:defRPr/>
              </a:pPr>
              <a:t>‹#›</a:t>
            </a:fld>
            <a:endParaRPr lang="en-US" altLang="en-US" dirty="0"/>
          </a:p>
        </p:txBody>
      </p:sp>
    </p:spTree>
    <p:extLst>
      <p:ext uri="{BB962C8B-B14F-4D97-AF65-F5344CB8AC3E}">
        <p14:creationId xmlns:p14="http://schemas.microsoft.com/office/powerpoint/2010/main" val="349119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EF34F9A-EA40-4998-9108-8575BEA49FCC}" type="slidenum">
              <a:rPr lang="en-US" altLang="en-US"/>
              <a:pPr>
                <a:defRPr/>
              </a:pPr>
              <a:t>‹#›</a:t>
            </a:fld>
            <a:endParaRPr lang="en-US" altLang="en-US" dirty="0"/>
          </a:p>
        </p:txBody>
      </p:sp>
    </p:spTree>
    <p:extLst>
      <p:ext uri="{BB962C8B-B14F-4D97-AF65-F5344CB8AC3E}">
        <p14:creationId xmlns:p14="http://schemas.microsoft.com/office/powerpoint/2010/main" val="3271573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3A283B87-CBEF-403D-A305-DC044F2562AB}" type="slidenum">
              <a:rPr lang="en-US" altLang="en-US"/>
              <a:pPr>
                <a:defRPr/>
              </a:pPr>
              <a:t>‹#›</a:t>
            </a:fld>
            <a:endParaRPr lang="en-US" altLang="en-US" dirty="0"/>
          </a:p>
        </p:txBody>
      </p:sp>
    </p:spTree>
    <p:extLst>
      <p:ext uri="{BB962C8B-B14F-4D97-AF65-F5344CB8AC3E}">
        <p14:creationId xmlns:p14="http://schemas.microsoft.com/office/powerpoint/2010/main" val="65208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422D38FE-D0A3-404A-9DBB-792B3939D825}" type="slidenum">
              <a:rPr lang="en-US" altLang="en-US"/>
              <a:pPr>
                <a:defRPr/>
              </a:pPr>
              <a:t>‹#›</a:t>
            </a:fld>
            <a:endParaRPr lang="en-US" altLang="en-US" dirty="0"/>
          </a:p>
        </p:txBody>
      </p:sp>
    </p:spTree>
    <p:extLst>
      <p:ext uri="{BB962C8B-B14F-4D97-AF65-F5344CB8AC3E}">
        <p14:creationId xmlns:p14="http://schemas.microsoft.com/office/powerpoint/2010/main" val="2950485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FD54E62-B90E-4B41-A6D9-A7B536FE7320}" type="slidenum">
              <a:rPr lang="en-US" altLang="en-US"/>
              <a:pPr>
                <a:defRPr/>
              </a:pPr>
              <a:t>‹#›</a:t>
            </a:fld>
            <a:endParaRPr lang="en-US" altLang="en-US" dirty="0"/>
          </a:p>
        </p:txBody>
      </p:sp>
    </p:spTree>
    <p:extLst>
      <p:ext uri="{BB962C8B-B14F-4D97-AF65-F5344CB8AC3E}">
        <p14:creationId xmlns:p14="http://schemas.microsoft.com/office/powerpoint/2010/main" val="35613796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F41E459-1F3C-48B6-90A0-03F437D49F38}" type="slidenum">
              <a:rPr lang="en-US" altLang="en-US"/>
              <a:pPr>
                <a:defRPr/>
              </a:pPr>
              <a:t>‹#›</a:t>
            </a:fld>
            <a:endParaRPr lang="en-US" altLang="en-US" dirty="0"/>
          </a:p>
        </p:txBody>
      </p:sp>
    </p:spTree>
    <p:extLst>
      <p:ext uri="{BB962C8B-B14F-4D97-AF65-F5344CB8AC3E}">
        <p14:creationId xmlns:p14="http://schemas.microsoft.com/office/powerpoint/2010/main" val="1034345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02BE978-642B-4981-B3AE-CF8A5CAD70BD}" type="slidenum">
              <a:rPr lang="en-US" altLang="en-US"/>
              <a:pPr>
                <a:defRPr/>
              </a:pPr>
              <a:t>‹#›</a:t>
            </a:fld>
            <a:endParaRPr lang="en-US" altLang="en-US" dirty="0"/>
          </a:p>
        </p:txBody>
      </p:sp>
    </p:spTree>
    <p:extLst>
      <p:ext uri="{BB962C8B-B14F-4D97-AF65-F5344CB8AC3E}">
        <p14:creationId xmlns:p14="http://schemas.microsoft.com/office/powerpoint/2010/main" val="2589947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ltLang="en-US"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lt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4D40CF-618A-41BB-82FA-60611898340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www.workstats.dli.pa.gov/MediaCenter/Pages/default.aspx"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hyperlink" Target="https://www.workstats.dli.pa.gov/MediaCenter/Pages/ReleaseSchedule.aspx"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hyperlink" Target="https://www.workstats.dli.pa.gov/MediaCenter/Pages/ReleaseSchedule.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paworkstats.geosolinc.com/vosnet/lmi/default.aspx?plang=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hemeOverride" Target="../theme/themeOverride2.xml"/><Relationship Id="rId5" Type="http://schemas.openxmlformats.org/officeDocument/2006/relationships/image" Target="../media/image2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www.workstats.dli.pa.gov/"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hemeOverride" Target="../theme/themeOverride4.xml"/><Relationship Id="rId5" Type="http://schemas.openxmlformats.org/officeDocument/2006/relationships/image" Target="../media/image28.pn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39.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3.pn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1.png"/><Relationship Id="rId7" Type="http://schemas.openxmlformats.org/officeDocument/2006/relationships/hyperlink" Target="https://paworkstats.geosolinc.com/altentry.asp?action=lmiguest&amp;whereto=LABFORCEDATA"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hyperlink" Target="https://paworkstats.geosolinc.com/vosnet/analyzer/resultsNew.aspx?session=labforce" TargetMode="External"/><Relationship Id="rId5" Type="http://schemas.openxmlformats.org/officeDocument/2006/relationships/image" Target="../media/image27.png"/><Relationship Id="rId4" Type="http://schemas.openxmlformats.org/officeDocument/2006/relationships/image" Target="../media/image42.png"/><Relationship Id="rId9"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hyperlink" Target="https://www.workstats.dli.pa.gov/dashboards/Pages/KeyStats.aspx" TargetMode="Externa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hyperlink" Target="https://www.workstats.dli.pa.gov/LearningCenter/Pages/default.aspx" TargetMode="External"/><Relationship Id="rId4" Type="http://schemas.openxmlformats.org/officeDocument/2006/relationships/hyperlink" Target="https://www.workstats.dli.pa.gov/Products/Presentations/Pages/LMI-Forum-Presentations.aspx"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50.jpeg"/><Relationship Id="rId4" Type="http://schemas.openxmlformats.org/officeDocument/2006/relationships/image" Target="../media/image49.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hemeOverride" Target="../theme/themeOverride1.xml"/><Relationship Id="rId5" Type="http://schemas.openxmlformats.org/officeDocument/2006/relationships/image" Target="../media/image8.png"/><Relationship Id="rId4" Type="http://schemas.openxmlformats.org/officeDocument/2006/relationships/image" Target="../media/image1.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mailto:workforceinfo@pa.gov"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3.tmp"/><Relationship Id="rId5" Type="http://schemas.openxmlformats.org/officeDocument/2006/relationships/hyperlink" Target="https://www.workstats.dli.pa.gov/" TargetMode="External"/><Relationship Id="rId4" Type="http://schemas.openxmlformats.org/officeDocument/2006/relationships/hyperlink" Target="mailto:workforceinfo@pa.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hyperlink" Target="https://www.workstats.dli.pa.gov/Pages/ProductsAtoZ.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www.workstats.dli.pa.gov/Products/Pages/Products%20By%20Geography.aspx"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hyperlink" Target="https://www.workstats.dli.pa.gov/Products/Pages/Products%20By%20Geography.aspx" TargetMode="External"/><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s://www.workstats.dli.pa.gov/Products/ByCustomer/Pages/WorkforceProfessionals.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2" descr="blue bottom banne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 y="6022975"/>
            <a:ext cx="8229600"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3"/>
          <p:cNvSpPr txBox="1">
            <a:spLocks noChangeArrowheads="1"/>
          </p:cNvSpPr>
          <p:nvPr/>
        </p:nvSpPr>
        <p:spPr bwMode="auto">
          <a:xfrm>
            <a:off x="1333500" y="5227638"/>
            <a:ext cx="6477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dirty="0"/>
              <a:t>Center for Workforce Information &amp; Analysis (CWIA)</a:t>
            </a:r>
          </a:p>
          <a:p>
            <a:pPr algn="ctr" eaLnBrk="1" hangingPunct="1">
              <a:spcBef>
                <a:spcPct val="0"/>
              </a:spcBef>
              <a:buFontTx/>
              <a:buNone/>
            </a:pPr>
            <a:r>
              <a:rPr lang="en-US" altLang="en-US" sz="1800" dirty="0"/>
              <a:t>April 2023</a:t>
            </a:r>
          </a:p>
        </p:txBody>
      </p:sp>
      <p:pic>
        <p:nvPicPr>
          <p:cNvPr id="1030" name="Picture 6" descr="Where's Waldo?">
            <a:extLst>
              <a:ext uri="{FF2B5EF4-FFF2-40B4-BE49-F238E27FC236}">
                <a16:creationId xmlns:a16="http://schemas.microsoft.com/office/drawing/2014/main" id="{A698AF7A-05D4-466C-876E-14F73B4BAD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405018"/>
            <a:ext cx="6096001" cy="363057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1DF516E-1C53-4C8B-8CFB-FFF09C6B010F}"/>
              </a:ext>
            </a:extLst>
          </p:cNvPr>
          <p:cNvSpPr txBox="1"/>
          <p:nvPr/>
        </p:nvSpPr>
        <p:spPr>
          <a:xfrm>
            <a:off x="6096000" y="1654880"/>
            <a:ext cx="2895600" cy="2862322"/>
          </a:xfrm>
          <a:prstGeom prst="rect">
            <a:avLst/>
          </a:prstGeom>
          <a:noFill/>
        </p:spPr>
        <p:txBody>
          <a:bodyPr wrap="square" rtlCol="0">
            <a:spAutoFit/>
          </a:bodyPr>
          <a:lstStyle/>
          <a:p>
            <a:r>
              <a:rPr lang="en-US" sz="3600" b="1" dirty="0">
                <a:solidFill>
                  <a:srgbClr val="FF0000"/>
                </a:solidFill>
              </a:rPr>
              <a:t>W</a:t>
            </a:r>
            <a:r>
              <a:rPr lang="en-US" sz="3600" dirty="0">
                <a:solidFill>
                  <a:srgbClr val="3399FF"/>
                </a:solidFill>
              </a:rPr>
              <a:t>orkforce</a:t>
            </a:r>
          </a:p>
          <a:p>
            <a:r>
              <a:rPr lang="en-US" sz="3600" b="1" dirty="0">
                <a:solidFill>
                  <a:srgbClr val="FF0000"/>
                </a:solidFill>
              </a:rPr>
              <a:t>A</a:t>
            </a:r>
            <a:r>
              <a:rPr lang="en-US" sz="3600" dirty="0">
                <a:solidFill>
                  <a:srgbClr val="3399FF"/>
                </a:solidFill>
              </a:rPr>
              <a:t>nd</a:t>
            </a:r>
          </a:p>
          <a:p>
            <a:r>
              <a:rPr lang="en-US" sz="3600" b="1" dirty="0">
                <a:solidFill>
                  <a:srgbClr val="FF0000"/>
                </a:solidFill>
              </a:rPr>
              <a:t>L</a:t>
            </a:r>
            <a:r>
              <a:rPr lang="en-US" sz="3600" dirty="0">
                <a:solidFill>
                  <a:srgbClr val="3399FF"/>
                </a:solidFill>
              </a:rPr>
              <a:t>abor</a:t>
            </a:r>
            <a:r>
              <a:rPr lang="en-US" sz="3600" dirty="0"/>
              <a:t> </a:t>
            </a:r>
          </a:p>
          <a:p>
            <a:r>
              <a:rPr lang="en-US" sz="3600" b="1" dirty="0">
                <a:solidFill>
                  <a:srgbClr val="FF0000"/>
                </a:solidFill>
              </a:rPr>
              <a:t>D</a:t>
            </a:r>
            <a:r>
              <a:rPr lang="en-US" sz="3600" dirty="0">
                <a:solidFill>
                  <a:srgbClr val="3399FF"/>
                </a:solidFill>
              </a:rPr>
              <a:t>ata</a:t>
            </a:r>
          </a:p>
          <a:p>
            <a:r>
              <a:rPr lang="en-US" sz="3600" b="1" dirty="0">
                <a:solidFill>
                  <a:srgbClr val="FF0000"/>
                </a:solidFill>
              </a:rPr>
              <a:t>O</a:t>
            </a:r>
            <a:r>
              <a:rPr lang="en-US" sz="3600" dirty="0">
                <a:solidFill>
                  <a:srgbClr val="3399FF"/>
                </a:solidFill>
              </a:rPr>
              <a:t>nline</a:t>
            </a:r>
          </a:p>
        </p:txBody>
      </p:sp>
    </p:spTree>
    <p:extLst>
      <p:ext uri="{BB962C8B-B14F-4D97-AF65-F5344CB8AC3E}">
        <p14:creationId xmlns:p14="http://schemas.microsoft.com/office/powerpoint/2010/main" val="79780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600" b="1" dirty="0">
                <a:solidFill>
                  <a:schemeClr val="bg1"/>
                </a:solidFill>
                <a:latin typeface="Verdana" pitchFamily="34" charset="0"/>
                <a:ea typeface="Verdana" pitchFamily="34" charset="0"/>
                <a:cs typeface="Verdana" pitchFamily="34" charset="0"/>
              </a:rPr>
              <a:t>Products by Category – Customer – Workforce Professionals</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10</a:t>
            </a:fld>
            <a:endParaRPr lang="en-US" altLang="en-US" dirty="0"/>
          </a:p>
        </p:txBody>
      </p:sp>
      <p:pic>
        <p:nvPicPr>
          <p:cNvPr id="5" name="Picture 4">
            <a:extLst>
              <a:ext uri="{FF2B5EF4-FFF2-40B4-BE49-F238E27FC236}">
                <a16:creationId xmlns:a16="http://schemas.microsoft.com/office/drawing/2014/main" id="{31EFF39D-A2AB-4FD6-B99F-0787C9192C49}"/>
              </a:ext>
            </a:extLst>
          </p:cNvPr>
          <p:cNvPicPr>
            <a:picLocks noChangeAspect="1"/>
          </p:cNvPicPr>
          <p:nvPr/>
        </p:nvPicPr>
        <p:blipFill>
          <a:blip r:embed="rId4"/>
          <a:stretch>
            <a:fillRect/>
          </a:stretch>
        </p:blipFill>
        <p:spPr>
          <a:xfrm>
            <a:off x="627459" y="4715772"/>
            <a:ext cx="2200275" cy="1257300"/>
          </a:xfrm>
          <a:prstGeom prst="rect">
            <a:avLst/>
          </a:prstGeom>
        </p:spPr>
      </p:pic>
      <p:pic>
        <p:nvPicPr>
          <p:cNvPr id="7" name="Picture 6">
            <a:extLst>
              <a:ext uri="{FF2B5EF4-FFF2-40B4-BE49-F238E27FC236}">
                <a16:creationId xmlns:a16="http://schemas.microsoft.com/office/drawing/2014/main" id="{BB366C07-FBDE-4743-B71E-65B333108B2E}"/>
              </a:ext>
            </a:extLst>
          </p:cNvPr>
          <p:cNvPicPr>
            <a:picLocks noChangeAspect="1"/>
          </p:cNvPicPr>
          <p:nvPr/>
        </p:nvPicPr>
        <p:blipFill rotWithShape="1">
          <a:blip r:embed="rId5"/>
          <a:srcRect l="3333" t="15553" r="5833" b="7313"/>
          <a:stretch/>
        </p:blipFill>
        <p:spPr>
          <a:xfrm>
            <a:off x="431006" y="1212436"/>
            <a:ext cx="8305800" cy="5022850"/>
          </a:xfrm>
          <a:prstGeom prst="roundRect">
            <a:avLst>
              <a:gd name="adj" fmla="val 8594"/>
            </a:avLst>
          </a:prstGeom>
          <a:solidFill>
            <a:srgbClr val="FFFFFF">
              <a:shade val="85000"/>
            </a:srgbClr>
          </a:solidFill>
          <a:ln w="57150">
            <a:solidFill>
              <a:srgbClr val="4B92E7"/>
            </a:solidFill>
          </a:ln>
          <a:effectLst/>
        </p:spPr>
      </p:pic>
      <p:sp>
        <p:nvSpPr>
          <p:cNvPr id="4" name="Rectangle: Rounded Corners 3">
            <a:extLst>
              <a:ext uri="{FF2B5EF4-FFF2-40B4-BE49-F238E27FC236}">
                <a16:creationId xmlns:a16="http://schemas.microsoft.com/office/drawing/2014/main" id="{8894ECCE-AA5E-4A25-BD85-BD42095C8B81}"/>
              </a:ext>
            </a:extLst>
          </p:cNvPr>
          <p:cNvSpPr/>
          <p:nvPr/>
        </p:nvSpPr>
        <p:spPr>
          <a:xfrm>
            <a:off x="586719" y="1805298"/>
            <a:ext cx="2540794" cy="2819400"/>
          </a:xfrm>
          <a:prstGeom prst="roundRect">
            <a:avLst/>
          </a:prstGeom>
          <a:noFill/>
          <a:ln w="57150" cap="sq">
            <a:solidFill>
              <a:srgbClr val="CC0000"/>
            </a:solidFill>
            <a:miter lim="800000"/>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6D2D4E3D-3BC9-4BE3-9D8B-6BD5FBA3CAE5}"/>
              </a:ext>
            </a:extLst>
          </p:cNvPr>
          <p:cNvSpPr/>
          <p:nvPr/>
        </p:nvSpPr>
        <p:spPr>
          <a:xfrm>
            <a:off x="6324600" y="3505200"/>
            <a:ext cx="2133600" cy="304800"/>
          </a:xfrm>
          <a:prstGeom prst="roundRect">
            <a:avLst/>
          </a:prstGeom>
          <a:noFill/>
          <a:ln w="57150" cap="sq">
            <a:solidFill>
              <a:srgbClr val="CC0000"/>
            </a:solidFill>
            <a:miter lim="800000"/>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01043398"/>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600" b="1" dirty="0">
                <a:solidFill>
                  <a:schemeClr val="bg1"/>
                </a:solidFill>
                <a:latin typeface="Verdana" pitchFamily="34" charset="0"/>
                <a:ea typeface="Verdana" pitchFamily="34" charset="0"/>
                <a:cs typeface="Verdana" pitchFamily="34" charset="0"/>
              </a:rPr>
              <a:t>Products by Category – Customer – Workforce Professionals</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11</a:t>
            </a:fld>
            <a:endParaRPr lang="en-US" altLang="en-US" dirty="0"/>
          </a:p>
        </p:txBody>
      </p:sp>
      <p:pic>
        <p:nvPicPr>
          <p:cNvPr id="7" name="Picture 6">
            <a:extLst>
              <a:ext uri="{FF2B5EF4-FFF2-40B4-BE49-F238E27FC236}">
                <a16:creationId xmlns:a16="http://schemas.microsoft.com/office/drawing/2014/main" id="{47586B1A-6D14-4520-AF97-8CC8C4B7CEEC}"/>
              </a:ext>
            </a:extLst>
          </p:cNvPr>
          <p:cNvPicPr>
            <a:picLocks noChangeAspect="1"/>
          </p:cNvPicPr>
          <p:nvPr/>
        </p:nvPicPr>
        <p:blipFill rotWithShape="1">
          <a:blip r:embed="rId4"/>
          <a:srcRect l="60000" t="8518" r="2771" b="5580"/>
          <a:stretch/>
        </p:blipFill>
        <p:spPr>
          <a:xfrm>
            <a:off x="381000" y="1423398"/>
            <a:ext cx="8049933" cy="5224051"/>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a16="http://schemas.microsoft.com/office/drawing/2014/main" id="{1DE93D40-8603-40B7-82B3-A06083A70AB3}"/>
              </a:ext>
            </a:extLst>
          </p:cNvPr>
          <p:cNvSpPr/>
          <p:nvPr/>
        </p:nvSpPr>
        <p:spPr>
          <a:xfrm>
            <a:off x="6934200" y="1471359"/>
            <a:ext cx="679938" cy="412801"/>
          </a:xfrm>
          <a:prstGeom prst="roundRect">
            <a:avLst>
              <a:gd name="adj" fmla="val 16667"/>
            </a:avLst>
          </a:prstGeom>
          <a:noFill/>
          <a:ln w="57150" cap="sq">
            <a:solidFill>
              <a:srgbClr val="CC0000"/>
            </a:solidFill>
            <a:miter lim="800000"/>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1" name="Rectangle: Rounded Corners 10">
            <a:extLst>
              <a:ext uri="{FF2B5EF4-FFF2-40B4-BE49-F238E27FC236}">
                <a16:creationId xmlns:a16="http://schemas.microsoft.com/office/drawing/2014/main" id="{030971D8-AF91-4006-80CD-5ACF0BD74DA0}"/>
              </a:ext>
            </a:extLst>
          </p:cNvPr>
          <p:cNvSpPr/>
          <p:nvPr/>
        </p:nvSpPr>
        <p:spPr>
          <a:xfrm>
            <a:off x="5785337" y="2924362"/>
            <a:ext cx="1828801" cy="316426"/>
          </a:xfrm>
          <a:prstGeom prst="roundRect">
            <a:avLst>
              <a:gd name="adj" fmla="val 16667"/>
            </a:avLst>
          </a:prstGeom>
          <a:noFill/>
          <a:ln w="57150" cap="sq">
            <a:solidFill>
              <a:srgbClr val="CC0000"/>
            </a:solidFill>
            <a:miter lim="800000"/>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ED589487-0534-4BBB-8C45-6B2B1EF0D743}"/>
              </a:ext>
            </a:extLst>
          </p:cNvPr>
          <p:cNvSpPr/>
          <p:nvPr/>
        </p:nvSpPr>
        <p:spPr>
          <a:xfrm>
            <a:off x="4724400" y="5105400"/>
            <a:ext cx="1295400" cy="1152963"/>
          </a:xfrm>
          <a:prstGeom prst="roundRect">
            <a:avLst>
              <a:gd name="adj" fmla="val 16667"/>
            </a:avLst>
          </a:prstGeom>
          <a:noFill/>
          <a:ln w="57150" cap="sq">
            <a:solidFill>
              <a:srgbClr val="CC0000"/>
            </a:solidFill>
            <a:miter lim="800000"/>
          </a:ln>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11290659"/>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600" b="1" dirty="0">
                <a:solidFill>
                  <a:schemeClr val="bg1"/>
                </a:solidFill>
                <a:latin typeface="Verdana" pitchFamily="34" charset="0"/>
                <a:ea typeface="Verdana" pitchFamily="34" charset="0"/>
                <a:cs typeface="Verdana" pitchFamily="34" charset="0"/>
              </a:rPr>
              <a:t>Products by Category – Customer - Workforce Professionals</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12</a:t>
            </a:fld>
            <a:endParaRPr lang="en-US" altLang="en-US" dirty="0"/>
          </a:p>
        </p:txBody>
      </p:sp>
      <p:pic>
        <p:nvPicPr>
          <p:cNvPr id="4" name="Picture 3">
            <a:extLst>
              <a:ext uri="{FF2B5EF4-FFF2-40B4-BE49-F238E27FC236}">
                <a16:creationId xmlns:a16="http://schemas.microsoft.com/office/drawing/2014/main" id="{ECB1BCB2-F481-4313-B630-62CC111825BB}"/>
              </a:ext>
            </a:extLst>
          </p:cNvPr>
          <p:cNvPicPr>
            <a:picLocks noChangeAspect="1"/>
          </p:cNvPicPr>
          <p:nvPr/>
        </p:nvPicPr>
        <p:blipFill rotWithShape="1">
          <a:blip r:embed="rId4"/>
          <a:srcRect l="-1105" t="-4279" r="-1515" b="-758"/>
          <a:stretch/>
        </p:blipFill>
        <p:spPr>
          <a:xfrm>
            <a:off x="914400" y="1331068"/>
            <a:ext cx="7086600" cy="4949825"/>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3765786478"/>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533400"/>
          </a:xfrm>
        </p:spPr>
        <p:txBody>
          <a:bodyPr>
            <a:normAutofit/>
          </a:bodyPr>
          <a:lstStyle/>
          <a:p>
            <a:pPr eaLnBrk="1" hangingPunct="1"/>
            <a:r>
              <a:rPr lang="en-US" altLang="en-US" sz="1800" b="1" dirty="0">
                <a:solidFill>
                  <a:schemeClr val="bg1"/>
                </a:solidFill>
                <a:latin typeface="Verdana" pitchFamily="34" charset="0"/>
                <a:ea typeface="Verdana" pitchFamily="34" charset="0"/>
                <a:cs typeface="Verdana" pitchFamily="34" charset="0"/>
              </a:rPr>
              <a:t>Media Center</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13</a:t>
            </a:fld>
            <a:endParaRPr lang="en-US" altLang="en-US" dirty="0"/>
          </a:p>
        </p:txBody>
      </p:sp>
      <p:sp>
        <p:nvSpPr>
          <p:cNvPr id="6" name="TextBox 2">
            <a:extLst>
              <a:ext uri="{FF2B5EF4-FFF2-40B4-BE49-F238E27FC236}">
                <a16:creationId xmlns:a16="http://schemas.microsoft.com/office/drawing/2014/main" id="{1846EFBF-19C0-41EA-9869-E3C80C689EE5}"/>
              </a:ext>
            </a:extLst>
          </p:cNvPr>
          <p:cNvSpPr txBox="1">
            <a:spLocks noChangeArrowheads="1"/>
          </p:cNvSpPr>
          <p:nvPr/>
        </p:nvSpPr>
        <p:spPr bwMode="auto">
          <a:xfrm>
            <a:off x="533400" y="1295400"/>
            <a:ext cx="8229600" cy="4585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I saw an article in my local paper with information on the area labor market.</a:t>
            </a:r>
          </a:p>
          <a:p>
            <a:pPr algn="ctr" eaLnBrk="1" hangingPunct="1">
              <a:spcBef>
                <a:spcPct val="0"/>
              </a:spcBef>
              <a:buFontTx/>
              <a:buNone/>
            </a:pPr>
            <a:r>
              <a:rPr lang="en-US" altLang="en-US" sz="4000" b="1" dirty="0">
                <a:latin typeface="Calibri" pitchFamily="34" charset="0"/>
              </a:rPr>
              <a:t>Where can I find more information or the data used for that?</a:t>
            </a: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r>
              <a:rPr lang="en-US" altLang="en-US" sz="2800" b="1" dirty="0">
                <a:latin typeface="Calibri" pitchFamily="34" charset="0"/>
              </a:rPr>
              <a:t>(Media)</a:t>
            </a: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r>
              <a:rPr lang="en-US" altLang="en-US" sz="2000" b="1" dirty="0">
                <a:latin typeface="Calibri" pitchFamily="34" charset="0"/>
                <a:hlinkClick r:id="rId4"/>
              </a:rPr>
              <a:t>https://www.workstats.dli.pa.gov/MediaCenter/Pages/default.aspx</a:t>
            </a:r>
            <a:r>
              <a:rPr lang="en-US" altLang="en-US" sz="2000" b="1" dirty="0">
                <a:latin typeface="Calibri" pitchFamily="34" charset="0"/>
              </a:rPr>
              <a:t> </a:t>
            </a:r>
          </a:p>
        </p:txBody>
      </p:sp>
    </p:spTree>
    <p:extLst>
      <p:ext uri="{BB962C8B-B14F-4D97-AF65-F5344CB8AC3E}">
        <p14:creationId xmlns:p14="http://schemas.microsoft.com/office/powerpoint/2010/main" val="8398305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533400"/>
          </a:xfrm>
        </p:spPr>
        <p:txBody>
          <a:bodyPr>
            <a:normAutofit/>
          </a:bodyPr>
          <a:lstStyle/>
          <a:p>
            <a:pPr eaLnBrk="1" hangingPunct="1"/>
            <a:r>
              <a:rPr lang="en-US" altLang="en-US" sz="1800" b="1" dirty="0">
                <a:solidFill>
                  <a:schemeClr val="bg1"/>
                </a:solidFill>
                <a:latin typeface="Verdana" pitchFamily="34" charset="0"/>
                <a:ea typeface="Verdana" pitchFamily="34" charset="0"/>
                <a:cs typeface="Verdana" pitchFamily="34" charset="0"/>
              </a:rPr>
              <a:t>Media Center -</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14</a:t>
            </a:fld>
            <a:endParaRPr lang="en-US" altLang="en-US" dirty="0"/>
          </a:p>
        </p:txBody>
      </p:sp>
      <p:sp>
        <p:nvSpPr>
          <p:cNvPr id="7" name="TextBox 6">
            <a:extLst>
              <a:ext uri="{FF2B5EF4-FFF2-40B4-BE49-F238E27FC236}">
                <a16:creationId xmlns:a16="http://schemas.microsoft.com/office/drawing/2014/main" id="{07FB4A45-A6AF-4913-B9D4-2B6BF19AECEF}"/>
              </a:ext>
            </a:extLst>
          </p:cNvPr>
          <p:cNvSpPr txBox="1"/>
          <p:nvPr/>
        </p:nvSpPr>
        <p:spPr>
          <a:xfrm>
            <a:off x="1040606" y="6075948"/>
            <a:ext cx="7086600" cy="338554"/>
          </a:xfrm>
          <a:prstGeom prst="rect">
            <a:avLst/>
          </a:prstGeom>
          <a:noFill/>
        </p:spPr>
        <p:txBody>
          <a:bodyPr wrap="square">
            <a:spAutoFit/>
          </a:bodyPr>
          <a:lstStyle/>
          <a:p>
            <a:r>
              <a:rPr lang="en-US" sz="1600" dirty="0">
                <a:hlinkClick r:id="rId4"/>
              </a:rPr>
              <a:t>https://www.workstats.dli.pa.gov/MediaCenter/Pages/ReleaseSchedule.aspx</a:t>
            </a:r>
            <a:r>
              <a:rPr lang="en-US" sz="1600" dirty="0"/>
              <a:t> </a:t>
            </a:r>
          </a:p>
        </p:txBody>
      </p:sp>
      <p:pic>
        <p:nvPicPr>
          <p:cNvPr id="1026" name="Picture 2" descr="Where's Waldo Now? - (where's Waldo?) 25th Edition By Martin Handford  (hardcover) : Target">
            <a:extLst>
              <a:ext uri="{FF2B5EF4-FFF2-40B4-BE49-F238E27FC236}">
                <a16:creationId xmlns:a16="http://schemas.microsoft.com/office/drawing/2014/main" id="{CF09A517-9894-4B74-A26F-882259E870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7999" y="1708114"/>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CA1FF02-8334-40DE-9901-E14D243F912E}"/>
              </a:ext>
            </a:extLst>
          </p:cNvPr>
          <p:cNvSpPr txBox="1"/>
          <p:nvPr/>
        </p:nvSpPr>
        <p:spPr>
          <a:xfrm rot="21068835">
            <a:off x="7466079" y="2190362"/>
            <a:ext cx="926962" cy="1169551"/>
          </a:xfrm>
          <a:prstGeom prst="rect">
            <a:avLst/>
          </a:prstGeom>
          <a:solidFill>
            <a:schemeClr val="accent1"/>
          </a:solidFill>
        </p:spPr>
        <p:txBody>
          <a:bodyPr wrap="square" rtlCol="0">
            <a:spAutoFit/>
          </a:bodyPr>
          <a:lstStyle/>
          <a:p>
            <a:endParaRPr lang="en-US" sz="1400" dirty="0"/>
          </a:p>
          <a:p>
            <a:r>
              <a:rPr lang="en-US" sz="1400" dirty="0"/>
              <a:t>MontCo</a:t>
            </a:r>
          </a:p>
          <a:p>
            <a:endParaRPr lang="en-US" sz="1400" dirty="0"/>
          </a:p>
          <a:p>
            <a:endParaRPr lang="en-US" sz="1400" dirty="0"/>
          </a:p>
          <a:p>
            <a:r>
              <a:rPr lang="en-US" sz="1400" dirty="0"/>
              <a:t>Sentinel</a:t>
            </a:r>
          </a:p>
        </p:txBody>
      </p:sp>
      <p:pic>
        <p:nvPicPr>
          <p:cNvPr id="5" name="Picture 4">
            <a:extLst>
              <a:ext uri="{FF2B5EF4-FFF2-40B4-BE49-F238E27FC236}">
                <a16:creationId xmlns:a16="http://schemas.microsoft.com/office/drawing/2014/main" id="{3DF1558B-0FFF-456C-90AB-8EAB35DB84F0}"/>
              </a:ext>
            </a:extLst>
          </p:cNvPr>
          <p:cNvPicPr>
            <a:picLocks noChangeAspect="1"/>
          </p:cNvPicPr>
          <p:nvPr/>
        </p:nvPicPr>
        <p:blipFill rotWithShape="1">
          <a:blip r:embed="rId6"/>
          <a:srcRect l="5000" t="6662" r="4167" b="1497"/>
          <a:stretch/>
        </p:blipFill>
        <p:spPr>
          <a:xfrm>
            <a:off x="457200" y="1224892"/>
            <a:ext cx="6247679" cy="4712470"/>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183187594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533400"/>
          </a:xfrm>
        </p:spPr>
        <p:txBody>
          <a:bodyPr>
            <a:normAutofit fontScale="90000"/>
          </a:bodyPr>
          <a:lstStyle/>
          <a:p>
            <a:pPr eaLnBrk="1" hangingPunct="1"/>
            <a:r>
              <a:rPr lang="en-US" altLang="en-US" sz="1800" b="1" dirty="0">
                <a:solidFill>
                  <a:schemeClr val="bg1"/>
                </a:solidFill>
                <a:latin typeface="Verdana" pitchFamily="34" charset="0"/>
                <a:ea typeface="Verdana" pitchFamily="34" charset="0"/>
                <a:cs typeface="Verdana" pitchFamily="34" charset="0"/>
              </a:rPr>
              <a:t>Media Center - Employment &amp; Jobs Data </a:t>
            </a:r>
            <a:br>
              <a:rPr lang="en-US" altLang="en-US" sz="1800" b="1" dirty="0">
                <a:solidFill>
                  <a:schemeClr val="bg1"/>
                </a:solidFill>
                <a:latin typeface="Verdana" pitchFamily="34" charset="0"/>
                <a:ea typeface="Verdana" pitchFamily="34" charset="0"/>
                <a:cs typeface="Verdana" pitchFamily="34" charset="0"/>
              </a:rPr>
            </a:br>
            <a:r>
              <a:rPr lang="en-US" altLang="en-US" sz="1800" b="1" dirty="0">
                <a:solidFill>
                  <a:schemeClr val="bg1"/>
                </a:solidFill>
                <a:latin typeface="Verdana" pitchFamily="34" charset="0"/>
                <a:ea typeface="Verdana" pitchFamily="34" charset="0"/>
                <a:cs typeface="Verdana" pitchFamily="34" charset="0"/>
              </a:rPr>
              <a:t>Release Schedule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15</a:t>
            </a:fld>
            <a:endParaRPr lang="en-US" altLang="en-US" dirty="0"/>
          </a:p>
        </p:txBody>
      </p:sp>
      <p:sp>
        <p:nvSpPr>
          <p:cNvPr id="7" name="TextBox 6">
            <a:extLst>
              <a:ext uri="{FF2B5EF4-FFF2-40B4-BE49-F238E27FC236}">
                <a16:creationId xmlns:a16="http://schemas.microsoft.com/office/drawing/2014/main" id="{07FB4A45-A6AF-4913-B9D4-2B6BF19AECEF}"/>
              </a:ext>
            </a:extLst>
          </p:cNvPr>
          <p:cNvSpPr txBox="1"/>
          <p:nvPr/>
        </p:nvSpPr>
        <p:spPr>
          <a:xfrm>
            <a:off x="1040606" y="6075948"/>
            <a:ext cx="7086600" cy="338554"/>
          </a:xfrm>
          <a:prstGeom prst="rect">
            <a:avLst/>
          </a:prstGeom>
          <a:noFill/>
        </p:spPr>
        <p:txBody>
          <a:bodyPr wrap="square">
            <a:spAutoFit/>
          </a:bodyPr>
          <a:lstStyle/>
          <a:p>
            <a:r>
              <a:rPr lang="en-US" sz="1600" dirty="0">
                <a:hlinkClick r:id="rId4"/>
              </a:rPr>
              <a:t>https://www.workstats.dli.pa.gov/MediaCenter/Pages/ReleaseSchedule.aspx</a:t>
            </a:r>
            <a:r>
              <a:rPr lang="en-US" sz="1600" dirty="0"/>
              <a:t> </a:t>
            </a:r>
          </a:p>
        </p:txBody>
      </p:sp>
      <p:pic>
        <p:nvPicPr>
          <p:cNvPr id="5" name="Picture 4">
            <a:extLst>
              <a:ext uri="{FF2B5EF4-FFF2-40B4-BE49-F238E27FC236}">
                <a16:creationId xmlns:a16="http://schemas.microsoft.com/office/drawing/2014/main" id="{86A4A9BF-12E7-4742-BE15-5855D414407E}"/>
              </a:ext>
            </a:extLst>
          </p:cNvPr>
          <p:cNvPicPr>
            <a:picLocks noChangeAspect="1"/>
          </p:cNvPicPr>
          <p:nvPr/>
        </p:nvPicPr>
        <p:blipFill rotWithShape="1">
          <a:blip r:embed="rId5"/>
          <a:srcRect l="9560" t="2702" r="11807" b="9814"/>
          <a:stretch/>
        </p:blipFill>
        <p:spPr>
          <a:xfrm>
            <a:off x="2417720" y="1176867"/>
            <a:ext cx="4308559" cy="4846320"/>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40265912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16</a:t>
            </a:fld>
            <a:endParaRPr lang="en-US" altLang="en-US" dirty="0"/>
          </a:p>
        </p:txBody>
      </p:sp>
      <p:sp>
        <p:nvSpPr>
          <p:cNvPr id="10" name="TextBox 2">
            <a:extLst>
              <a:ext uri="{FF2B5EF4-FFF2-40B4-BE49-F238E27FC236}">
                <a16:creationId xmlns:a16="http://schemas.microsoft.com/office/drawing/2014/main" id="{5DA1F0E0-9754-443C-9F62-6A214ED2EE52}"/>
              </a:ext>
            </a:extLst>
          </p:cNvPr>
          <p:cNvSpPr txBox="1">
            <a:spLocks noChangeArrowheads="1"/>
          </p:cNvSpPr>
          <p:nvPr/>
        </p:nvSpPr>
        <p:spPr bwMode="auto">
          <a:xfrm>
            <a:off x="469106" y="1228397"/>
            <a:ext cx="82296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Our region is working on our Workforce Investment and Opportunities Act (WIOA) plan.  All I can find is the current unemployment rate. Where can I find rates from previous time periods?</a:t>
            </a:r>
          </a:p>
          <a:p>
            <a:pPr algn="ctr" eaLnBrk="1" hangingPunct="1">
              <a:spcBef>
                <a:spcPct val="0"/>
              </a:spcBef>
              <a:buFontTx/>
              <a:buNone/>
            </a:pPr>
            <a:r>
              <a:rPr lang="en-US" altLang="en-US" sz="2800" b="1" dirty="0">
                <a:latin typeface="Calibri" pitchFamily="34" charset="0"/>
              </a:rPr>
              <a:t>(Research &amp; Historical Data)</a:t>
            </a:r>
          </a:p>
          <a:p>
            <a:pPr algn="ctr" eaLnBrk="1" hangingPunct="1">
              <a:spcBef>
                <a:spcPct val="0"/>
              </a:spcBef>
              <a:buFontTx/>
              <a:buNone/>
            </a:pPr>
            <a:r>
              <a:rPr lang="en-US" altLang="en-US" sz="2000" b="1" dirty="0">
                <a:latin typeface="Calibri" pitchFamily="34" charset="0"/>
                <a:hlinkClick r:id="rId4"/>
              </a:rPr>
              <a:t>https://paworkstats.geosolinc.com/vosnet/lmi/default.aspx?plang=E</a:t>
            </a:r>
            <a:r>
              <a:rPr lang="en-US" altLang="en-US" sz="2000" b="1" dirty="0">
                <a:latin typeface="Calibri" pitchFamily="34" charset="0"/>
              </a:rPr>
              <a:t> </a:t>
            </a:r>
          </a:p>
        </p:txBody>
      </p:sp>
    </p:spTree>
    <p:extLst>
      <p:ext uri="{BB962C8B-B14F-4D97-AF65-F5344CB8AC3E}">
        <p14:creationId xmlns:p14="http://schemas.microsoft.com/office/powerpoint/2010/main" val="3165305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5E9B6B6-94B3-4BFB-AF94-D58540FB76DD}"/>
              </a:ext>
            </a:extLst>
          </p:cNvPr>
          <p:cNvSpPr txBox="1"/>
          <p:nvPr/>
        </p:nvSpPr>
        <p:spPr>
          <a:xfrm>
            <a:off x="457200" y="1133339"/>
            <a:ext cx="8253413" cy="5109091"/>
          </a:xfrm>
          <a:prstGeom prst="rect">
            <a:avLst/>
          </a:prstGeom>
          <a:noFill/>
        </p:spPr>
        <p:txBody>
          <a:bodyPr wrap="square" rtlCol="0">
            <a:spAutoFit/>
          </a:bodyPr>
          <a:lstStyle/>
          <a:p>
            <a:pPr marL="285750" indent="-285750">
              <a:buFont typeface="Wingdings" panose="05000000000000000000" pitchFamily="2" charset="2"/>
              <a:buChar char="§"/>
            </a:pPr>
            <a:r>
              <a:rPr lang="en-US" dirty="0"/>
              <a:t>The “</a:t>
            </a:r>
            <a:r>
              <a:rPr lang="en-US" b="1" dirty="0">
                <a:solidFill>
                  <a:srgbClr val="3399FF"/>
                </a:solidFill>
              </a:rPr>
              <a:t>Research &amp; Historical Data” </a:t>
            </a:r>
            <a:r>
              <a:rPr lang="en-US" dirty="0"/>
              <a:t>portion of our website allows you to download historical occupational, industry, and labor force data for analysis.</a:t>
            </a:r>
          </a:p>
          <a:p>
            <a:pPr marL="285750" indent="-285750">
              <a:buFont typeface="Wingdings" panose="05000000000000000000" pitchFamily="2" charset="2"/>
              <a:buChar char="§"/>
            </a:pPr>
            <a:endParaRPr lang="en-US" sz="1600" dirty="0"/>
          </a:p>
          <a:p>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dirty="0"/>
              <a:t>Today, we are going to demonstrate with just one of these three types of data because the process is similar for each. We will demonstrate the </a:t>
            </a:r>
            <a:r>
              <a:rPr lang="en-US" b="1" dirty="0">
                <a:solidFill>
                  <a:srgbClr val="3399FF"/>
                </a:solidFill>
              </a:rPr>
              <a:t>labor force (LAUS) </a:t>
            </a:r>
            <a:r>
              <a:rPr lang="en-US" dirty="0"/>
              <a:t>data.</a:t>
            </a:r>
          </a:p>
          <a:p>
            <a:endParaRPr lang="en-US" sz="1600" dirty="0"/>
          </a:p>
          <a:p>
            <a:pPr marL="285750" indent="-285750">
              <a:buFont typeface="Wingdings" panose="05000000000000000000" pitchFamily="2" charset="2"/>
              <a:buChar char="§"/>
            </a:pPr>
            <a:r>
              <a:rPr lang="en-US" dirty="0"/>
              <a:t>The slides that follow use screenshots to walk you through the menus that you will see and the clicks you will need to make in order to access the labor force data. As mentioned above, you can use these same clicks to access CES, OEWS and QCEW data as well.</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dirty="0"/>
              <a:t>We’ve also included some tips for the “dos and don’ts” of this area of our website.</a:t>
            </a:r>
            <a:endParaRPr lang="en-US" sz="1500" dirty="0"/>
          </a:p>
          <a:p>
            <a:pPr marL="285750" indent="-285750">
              <a:buFont typeface="Wingdings" panose="05000000000000000000" pitchFamily="2" charset="2"/>
              <a:buChar char="§"/>
            </a:pPr>
            <a:endParaRPr lang="en-US" sz="1600" dirty="0"/>
          </a:p>
        </p:txBody>
      </p:sp>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17</a:t>
            </a:fld>
            <a:endParaRPr lang="en-US" altLang="en-US" dirty="0"/>
          </a:p>
        </p:txBody>
      </p:sp>
      <p:pic>
        <p:nvPicPr>
          <p:cNvPr id="17" name="Picture 16">
            <a:extLst>
              <a:ext uri="{FF2B5EF4-FFF2-40B4-BE49-F238E27FC236}">
                <a16:creationId xmlns:a16="http://schemas.microsoft.com/office/drawing/2014/main" id="{F1823725-F816-4A2D-94DD-89497ACC1F7A}"/>
              </a:ext>
            </a:extLst>
          </p:cNvPr>
          <p:cNvPicPr>
            <a:picLocks noChangeAspect="1"/>
          </p:cNvPicPr>
          <p:nvPr/>
        </p:nvPicPr>
        <p:blipFill>
          <a:blip r:embed="rId4"/>
          <a:stretch>
            <a:fillRect/>
          </a:stretch>
        </p:blipFill>
        <p:spPr>
          <a:xfrm>
            <a:off x="1507331" y="1981200"/>
            <a:ext cx="6153150" cy="638175"/>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298323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18</a:t>
            </a:fld>
            <a:endParaRPr lang="en-US" altLang="en-US" dirty="0"/>
          </a:p>
        </p:txBody>
      </p:sp>
      <p:pic>
        <p:nvPicPr>
          <p:cNvPr id="3" name="Picture 2">
            <a:extLst>
              <a:ext uri="{FF2B5EF4-FFF2-40B4-BE49-F238E27FC236}">
                <a16:creationId xmlns:a16="http://schemas.microsoft.com/office/drawing/2014/main" id="{31C8B24E-8938-41D9-A6A8-6939FA1817DC}"/>
              </a:ext>
            </a:extLst>
          </p:cNvPr>
          <p:cNvPicPr>
            <a:picLocks noChangeAspect="1"/>
          </p:cNvPicPr>
          <p:nvPr/>
        </p:nvPicPr>
        <p:blipFill rotWithShape="1">
          <a:blip r:embed="rId4"/>
          <a:srcRect l="8333" r="6667" b="9522"/>
          <a:stretch/>
        </p:blipFill>
        <p:spPr>
          <a:xfrm>
            <a:off x="376682" y="1474785"/>
            <a:ext cx="6758485" cy="4443173"/>
          </a:xfrm>
          <a:prstGeom prst="roundRect">
            <a:avLst>
              <a:gd name="adj" fmla="val 4167"/>
            </a:avLst>
          </a:prstGeom>
          <a:solidFill>
            <a:srgbClr val="FFFFFF"/>
          </a:solidFill>
          <a:ln w="57150" cap="sq">
            <a:solidFill>
              <a:srgbClr val="4B92E7"/>
            </a:solidFill>
            <a:miter lim="800000"/>
          </a:ln>
          <a:effectLst/>
        </p:spPr>
      </p:pic>
      <p:sp>
        <p:nvSpPr>
          <p:cNvPr id="7" name="Rectangle: Rounded Corners 6">
            <a:extLst>
              <a:ext uri="{FF2B5EF4-FFF2-40B4-BE49-F238E27FC236}">
                <a16:creationId xmlns:a16="http://schemas.microsoft.com/office/drawing/2014/main" id="{A63F7FA2-9461-4248-8647-46D80D8FB1EB}"/>
              </a:ext>
            </a:extLst>
          </p:cNvPr>
          <p:cNvSpPr/>
          <p:nvPr/>
        </p:nvSpPr>
        <p:spPr>
          <a:xfrm>
            <a:off x="376682" y="2133600"/>
            <a:ext cx="2137918" cy="1524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noFill/>
            </a:endParaRPr>
          </a:p>
        </p:txBody>
      </p:sp>
      <p:sp>
        <p:nvSpPr>
          <p:cNvPr id="8" name="Left Brace 7">
            <a:extLst>
              <a:ext uri="{FF2B5EF4-FFF2-40B4-BE49-F238E27FC236}">
                <a16:creationId xmlns:a16="http://schemas.microsoft.com/office/drawing/2014/main" id="{C576944C-F707-41FF-B4BF-B0324E05ACF9}"/>
              </a:ext>
            </a:extLst>
          </p:cNvPr>
          <p:cNvSpPr/>
          <p:nvPr/>
        </p:nvSpPr>
        <p:spPr>
          <a:xfrm rot="10800000">
            <a:off x="6855020" y="2895600"/>
            <a:ext cx="370164" cy="2708204"/>
          </a:xfrm>
          <a:prstGeom prst="leftBrace">
            <a:avLst>
              <a:gd name="adj1" fmla="val 34010"/>
              <a:gd name="adj2" fmla="val 50000"/>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TextBox 8">
            <a:extLst>
              <a:ext uri="{FF2B5EF4-FFF2-40B4-BE49-F238E27FC236}">
                <a16:creationId xmlns:a16="http://schemas.microsoft.com/office/drawing/2014/main" id="{3E15BB8D-8B36-4E61-BA16-C37D03D7B426}"/>
              </a:ext>
            </a:extLst>
          </p:cNvPr>
          <p:cNvSpPr txBox="1"/>
          <p:nvPr/>
        </p:nvSpPr>
        <p:spPr>
          <a:xfrm>
            <a:off x="7391400" y="2882202"/>
            <a:ext cx="1600201" cy="2862322"/>
          </a:xfrm>
          <a:prstGeom prst="rect">
            <a:avLst/>
          </a:prstGeom>
          <a:noFill/>
          <a:ln w="60325">
            <a:solidFill>
              <a:srgbClr val="FF0000"/>
            </a:solidFill>
          </a:ln>
        </p:spPr>
        <p:txBody>
          <a:bodyPr wrap="square" rtlCol="0">
            <a:spAutoFit/>
          </a:bodyPr>
          <a:lstStyle/>
          <a:p>
            <a:pPr algn="ctr"/>
            <a:r>
              <a:rPr lang="en-US" b="1" dirty="0"/>
              <a:t>These links can and should be bookmarked for future use and direct access to historical data</a:t>
            </a:r>
          </a:p>
        </p:txBody>
      </p:sp>
      <p:pic>
        <p:nvPicPr>
          <p:cNvPr id="5122" name="Picture 2" descr="Where's Waldo? Find him in Google Maps">
            <a:extLst>
              <a:ext uri="{FF2B5EF4-FFF2-40B4-BE49-F238E27FC236}">
                <a16:creationId xmlns:a16="http://schemas.microsoft.com/office/drawing/2014/main" id="{58B2E718-8B1B-46C2-AF14-A5940901927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08892" y="1303066"/>
            <a:ext cx="1258426" cy="1258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55800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19</a:t>
            </a:fld>
            <a:endParaRPr lang="en-US" altLang="en-US" dirty="0"/>
          </a:p>
        </p:txBody>
      </p:sp>
      <p:pic>
        <p:nvPicPr>
          <p:cNvPr id="11" name="Picture 10">
            <a:extLst>
              <a:ext uri="{FF2B5EF4-FFF2-40B4-BE49-F238E27FC236}">
                <a16:creationId xmlns:a16="http://schemas.microsoft.com/office/drawing/2014/main" id="{BC24EF7E-2E65-4372-8F28-091A04707D50}"/>
              </a:ext>
            </a:extLst>
          </p:cNvPr>
          <p:cNvPicPr>
            <a:picLocks noChangeAspect="1"/>
          </p:cNvPicPr>
          <p:nvPr/>
        </p:nvPicPr>
        <p:blipFill rotWithShape="1">
          <a:blip r:embed="rId5"/>
          <a:srcRect l="2337" t="7777" r="5986" b="1991"/>
          <a:stretch/>
        </p:blipFill>
        <p:spPr>
          <a:xfrm>
            <a:off x="990600" y="1198104"/>
            <a:ext cx="7162800" cy="5370377"/>
          </a:xfrm>
          <a:prstGeom prst="roundRect">
            <a:avLst>
              <a:gd name="adj" fmla="val 11111"/>
            </a:avLst>
          </a:prstGeom>
          <a:ln w="190500" cap="rnd">
            <a:solidFill>
              <a:srgbClr val="00B0F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12" name="Oval 11">
            <a:extLst>
              <a:ext uri="{FF2B5EF4-FFF2-40B4-BE49-F238E27FC236}">
                <a16:creationId xmlns:a16="http://schemas.microsoft.com/office/drawing/2014/main" id="{83E94862-9357-4F72-A30B-EB3B6A0BD1E4}"/>
              </a:ext>
            </a:extLst>
          </p:cNvPr>
          <p:cNvSpPr/>
          <p:nvPr/>
        </p:nvSpPr>
        <p:spPr>
          <a:xfrm>
            <a:off x="1066800" y="1371600"/>
            <a:ext cx="533400" cy="489284"/>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Arrow Connector 13">
            <a:extLst>
              <a:ext uri="{FF2B5EF4-FFF2-40B4-BE49-F238E27FC236}">
                <a16:creationId xmlns:a16="http://schemas.microsoft.com/office/drawing/2014/main" id="{3B9F4737-1402-4921-8770-CEA5C380CACF}"/>
              </a:ext>
            </a:extLst>
          </p:cNvPr>
          <p:cNvCxnSpPr>
            <a:cxnSpLocks/>
          </p:cNvCxnSpPr>
          <p:nvPr/>
        </p:nvCxnSpPr>
        <p:spPr>
          <a:xfrm>
            <a:off x="1485900" y="1846504"/>
            <a:ext cx="381000" cy="36439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1CDFFA9-3927-4CA7-AE83-598FE281C92A}"/>
              </a:ext>
            </a:extLst>
          </p:cNvPr>
          <p:cNvSpPr txBox="1"/>
          <p:nvPr/>
        </p:nvSpPr>
        <p:spPr>
          <a:xfrm>
            <a:off x="1219200" y="2245327"/>
            <a:ext cx="1828801" cy="3139321"/>
          </a:xfrm>
          <a:prstGeom prst="rect">
            <a:avLst/>
          </a:prstGeom>
          <a:noFill/>
          <a:ln w="60325">
            <a:solidFill>
              <a:srgbClr val="FF0000"/>
            </a:solidFill>
          </a:ln>
        </p:spPr>
        <p:txBody>
          <a:bodyPr wrap="square" rtlCol="0">
            <a:spAutoFit/>
          </a:bodyPr>
          <a:lstStyle/>
          <a:p>
            <a:pPr algn="ctr"/>
            <a:r>
              <a:rPr lang="en-US" b="1" dirty="0"/>
              <a:t>Click the triple bar or “hamburger” symbol (labeled menu if on a large enough screen) to expand a menu of options</a:t>
            </a:r>
          </a:p>
        </p:txBody>
      </p:sp>
    </p:spTree>
    <p:extLst>
      <p:ext uri="{BB962C8B-B14F-4D97-AF65-F5344CB8AC3E}">
        <p14:creationId xmlns:p14="http://schemas.microsoft.com/office/powerpoint/2010/main" val="151362374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Products A to Z</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a:t>
            </a:fld>
            <a:endParaRPr lang="en-US" altLang="en-US" dirty="0"/>
          </a:p>
        </p:txBody>
      </p:sp>
      <p:sp>
        <p:nvSpPr>
          <p:cNvPr id="8" name="TextBox 7">
            <a:extLst>
              <a:ext uri="{FF2B5EF4-FFF2-40B4-BE49-F238E27FC236}">
                <a16:creationId xmlns:a16="http://schemas.microsoft.com/office/drawing/2014/main" id="{80F2D32B-E49A-4B62-A2F8-E4B0B4D3511E}"/>
              </a:ext>
            </a:extLst>
          </p:cNvPr>
          <p:cNvSpPr txBox="1"/>
          <p:nvPr/>
        </p:nvSpPr>
        <p:spPr>
          <a:xfrm>
            <a:off x="771266" y="6259810"/>
            <a:ext cx="7391400" cy="461665"/>
          </a:xfrm>
          <a:prstGeom prst="rect">
            <a:avLst/>
          </a:prstGeom>
          <a:noFill/>
        </p:spPr>
        <p:txBody>
          <a:bodyPr wrap="square" rtlCol="0">
            <a:spAutoFit/>
          </a:bodyPr>
          <a:lstStyle/>
          <a:p>
            <a:pPr algn="ctr"/>
            <a:r>
              <a:rPr lang="en-US" sz="2400" dirty="0">
                <a:hlinkClick r:id="rId3"/>
              </a:rPr>
              <a:t>https://www.workstats.dli.pa.gov</a:t>
            </a:r>
            <a:r>
              <a:rPr lang="en-US" sz="2400" dirty="0"/>
              <a:t> </a:t>
            </a:r>
          </a:p>
        </p:txBody>
      </p:sp>
      <p:pic>
        <p:nvPicPr>
          <p:cNvPr id="5" name="Picture 4">
            <a:extLst>
              <a:ext uri="{FF2B5EF4-FFF2-40B4-BE49-F238E27FC236}">
                <a16:creationId xmlns:a16="http://schemas.microsoft.com/office/drawing/2014/main" id="{6362A0B2-0F15-42CE-AA98-4A56E5858D81}"/>
              </a:ext>
            </a:extLst>
          </p:cNvPr>
          <p:cNvPicPr>
            <a:picLocks noChangeAspect="1"/>
          </p:cNvPicPr>
          <p:nvPr/>
        </p:nvPicPr>
        <p:blipFill rotWithShape="1">
          <a:blip r:embed="rId4"/>
          <a:srcRect t="4743" r="3333" b="3799"/>
          <a:stretch/>
        </p:blipFill>
        <p:spPr>
          <a:xfrm>
            <a:off x="304800" y="1219200"/>
            <a:ext cx="8534400" cy="4196694"/>
          </a:xfrm>
          <a:prstGeom prst="roundRect">
            <a:avLst>
              <a:gd name="adj" fmla="val 11111"/>
            </a:avLst>
          </a:prstGeom>
          <a:ln w="76200" cap="rnd">
            <a:solidFill>
              <a:srgbClr val="C8C6BD"/>
            </a:solidFill>
            <a:prstDash val="solid"/>
          </a:ln>
          <a:effectLst>
            <a:outerShdw blurRad="101600" dist="50800" dir="7200000" algn="tl" rotWithShape="0">
              <a:srgbClr val="000000">
                <a:alpha val="45000"/>
              </a:srgbClr>
            </a:outerShdw>
          </a:effectLst>
        </p:spPr>
      </p:pic>
    </p:spTree>
    <p:extLst>
      <p:ext uri="{BB962C8B-B14F-4D97-AF65-F5344CB8AC3E}">
        <p14:creationId xmlns:p14="http://schemas.microsoft.com/office/powerpoint/2010/main" val="3062367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20</a:t>
            </a:fld>
            <a:endParaRPr lang="en-US" altLang="en-US" dirty="0"/>
          </a:p>
        </p:txBody>
      </p:sp>
      <p:pic>
        <p:nvPicPr>
          <p:cNvPr id="4" name="Picture 3">
            <a:extLst>
              <a:ext uri="{FF2B5EF4-FFF2-40B4-BE49-F238E27FC236}">
                <a16:creationId xmlns:a16="http://schemas.microsoft.com/office/drawing/2014/main" id="{88646B3F-CE2E-441B-B2DA-45A1943B8C68}"/>
              </a:ext>
            </a:extLst>
          </p:cNvPr>
          <p:cNvPicPr>
            <a:picLocks noChangeAspect="1"/>
          </p:cNvPicPr>
          <p:nvPr/>
        </p:nvPicPr>
        <p:blipFill>
          <a:blip r:embed="rId5"/>
          <a:stretch>
            <a:fillRect/>
          </a:stretch>
        </p:blipFill>
        <p:spPr>
          <a:xfrm>
            <a:off x="1081633" y="1158875"/>
            <a:ext cx="6980733" cy="5562600"/>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6" name="Rectangle: Rounded Corners 5">
            <a:extLst>
              <a:ext uri="{FF2B5EF4-FFF2-40B4-BE49-F238E27FC236}">
                <a16:creationId xmlns:a16="http://schemas.microsoft.com/office/drawing/2014/main" id="{979779EC-71C2-4831-B9EC-41652ECDB715}"/>
              </a:ext>
            </a:extLst>
          </p:cNvPr>
          <p:cNvSpPr/>
          <p:nvPr/>
        </p:nvSpPr>
        <p:spPr>
          <a:xfrm>
            <a:off x="1081632" y="4724400"/>
            <a:ext cx="2042567" cy="12954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FF18EBC-A90D-473B-9499-E8F3052888A1}"/>
              </a:ext>
            </a:extLst>
          </p:cNvPr>
          <p:cNvPicPr>
            <a:picLocks noChangeAspect="1"/>
          </p:cNvPicPr>
          <p:nvPr/>
        </p:nvPicPr>
        <p:blipFill rotWithShape="1">
          <a:blip r:embed="rId6"/>
          <a:srcRect l="14106" t="8422" r="10105"/>
          <a:stretch/>
        </p:blipFill>
        <p:spPr>
          <a:xfrm>
            <a:off x="4945583" y="2705894"/>
            <a:ext cx="3429000" cy="2468562"/>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1" name="TextBox 10">
            <a:extLst>
              <a:ext uri="{FF2B5EF4-FFF2-40B4-BE49-F238E27FC236}">
                <a16:creationId xmlns:a16="http://schemas.microsoft.com/office/drawing/2014/main" id="{FACEE818-64AA-4BD7-A8D3-95516C29736E}"/>
              </a:ext>
            </a:extLst>
          </p:cNvPr>
          <p:cNvSpPr txBox="1"/>
          <p:nvPr/>
        </p:nvSpPr>
        <p:spPr>
          <a:xfrm>
            <a:off x="3308748" y="1372346"/>
            <a:ext cx="1336108" cy="5355312"/>
          </a:xfrm>
          <a:prstGeom prst="rect">
            <a:avLst/>
          </a:prstGeom>
          <a:noFill/>
        </p:spPr>
        <p:txBody>
          <a:bodyPr wrap="square" rtlCol="0">
            <a:spAutoFit/>
          </a:bodyPr>
          <a:lstStyle/>
          <a:p>
            <a:pPr algn="ctr"/>
            <a:r>
              <a:rPr lang="en-US" b="1" dirty="0">
                <a:solidFill>
                  <a:schemeClr val="bg1"/>
                </a:solidFill>
              </a:rPr>
              <a:t>The </a:t>
            </a:r>
            <a:r>
              <a:rPr lang="en-US" b="1" dirty="0">
                <a:solidFill>
                  <a:srgbClr val="3399FF"/>
                </a:solidFill>
              </a:rPr>
              <a:t>“Data Trends” </a:t>
            </a:r>
            <a:r>
              <a:rPr lang="en-US" b="1" dirty="0">
                <a:solidFill>
                  <a:schemeClr val="bg1"/>
                </a:solidFill>
              </a:rPr>
              <a:t>menu is the most important area of this portion of our website</a:t>
            </a:r>
          </a:p>
          <a:p>
            <a:endParaRPr lang="en-US" b="1" dirty="0">
              <a:solidFill>
                <a:schemeClr val="bg1"/>
              </a:solidFill>
            </a:endParaRPr>
          </a:p>
          <a:p>
            <a:pPr algn="ctr"/>
            <a:r>
              <a:rPr lang="en-US" b="1" dirty="0">
                <a:solidFill>
                  <a:schemeClr val="bg1"/>
                </a:solidFill>
              </a:rPr>
              <a:t>Here you can access and download historical data.</a:t>
            </a:r>
          </a:p>
          <a:p>
            <a:endParaRPr lang="en-US" dirty="0"/>
          </a:p>
        </p:txBody>
      </p:sp>
      <p:cxnSp>
        <p:nvCxnSpPr>
          <p:cNvPr id="15" name="Connector: Elbow 14">
            <a:extLst>
              <a:ext uri="{FF2B5EF4-FFF2-40B4-BE49-F238E27FC236}">
                <a16:creationId xmlns:a16="http://schemas.microsoft.com/office/drawing/2014/main" id="{8FCFDE71-76BE-4929-9E3E-F7BBEC9A385F}"/>
              </a:ext>
            </a:extLst>
          </p:cNvPr>
          <p:cNvCxnSpPr>
            <a:cxnSpLocks/>
          </p:cNvCxnSpPr>
          <p:nvPr/>
        </p:nvCxnSpPr>
        <p:spPr>
          <a:xfrm rot="5400000" flipH="1" flipV="1">
            <a:off x="3260463" y="3061056"/>
            <a:ext cx="343024" cy="2726489"/>
          </a:xfrm>
          <a:prstGeom prst="bentConnector2">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012691"/>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21</a:t>
            </a:fld>
            <a:endParaRPr lang="en-US" altLang="en-US" dirty="0"/>
          </a:p>
        </p:txBody>
      </p:sp>
      <p:sp>
        <p:nvSpPr>
          <p:cNvPr id="11" name="TextBox 10">
            <a:extLst>
              <a:ext uri="{FF2B5EF4-FFF2-40B4-BE49-F238E27FC236}">
                <a16:creationId xmlns:a16="http://schemas.microsoft.com/office/drawing/2014/main" id="{FACEE818-64AA-4BD7-A8D3-95516C29736E}"/>
              </a:ext>
            </a:extLst>
          </p:cNvPr>
          <p:cNvSpPr txBox="1"/>
          <p:nvPr/>
        </p:nvSpPr>
        <p:spPr>
          <a:xfrm>
            <a:off x="412868" y="1147433"/>
            <a:ext cx="8253413" cy="646331"/>
          </a:xfrm>
          <a:prstGeom prst="rect">
            <a:avLst/>
          </a:prstGeom>
          <a:noFill/>
        </p:spPr>
        <p:txBody>
          <a:bodyPr wrap="square" rtlCol="0">
            <a:spAutoFit/>
          </a:bodyPr>
          <a:lstStyle/>
          <a:p>
            <a:pPr algn="ctr"/>
            <a:r>
              <a:rPr lang="en-US" b="1" dirty="0"/>
              <a:t>From here the menus that follow will look different depending on what you click but you will arrive at the same information.</a:t>
            </a:r>
          </a:p>
        </p:txBody>
      </p:sp>
      <p:pic>
        <p:nvPicPr>
          <p:cNvPr id="13" name="Picture 12" descr="A screenshot of a computer&#10;&#10;Description automatically generated with medium confidence">
            <a:extLst>
              <a:ext uri="{FF2B5EF4-FFF2-40B4-BE49-F238E27FC236}">
                <a16:creationId xmlns:a16="http://schemas.microsoft.com/office/drawing/2014/main" id="{FE538591-0EF6-4202-9876-D9527672F8B2}"/>
              </a:ext>
            </a:extLst>
          </p:cNvPr>
          <p:cNvPicPr>
            <a:picLocks noChangeAspect="1"/>
          </p:cNvPicPr>
          <p:nvPr/>
        </p:nvPicPr>
        <p:blipFill rotWithShape="1">
          <a:blip r:embed="rId5"/>
          <a:srcRect l="7439" t="70484" r="83395" b="9942"/>
          <a:stretch/>
        </p:blipFill>
        <p:spPr bwMode="auto">
          <a:xfrm>
            <a:off x="2936684" y="2132185"/>
            <a:ext cx="3205779" cy="1925821"/>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extLst>
            <a:ext uri="{53640926-AAD7-44D8-BBD7-CCE9431645EC}">
              <a14:shadowObscured xmlns:a14="http://schemas.microsoft.com/office/drawing/2010/main"/>
            </a:ext>
          </a:extLst>
        </p:spPr>
      </p:pic>
      <p:sp>
        <p:nvSpPr>
          <p:cNvPr id="14" name="TextBox 13">
            <a:extLst>
              <a:ext uri="{FF2B5EF4-FFF2-40B4-BE49-F238E27FC236}">
                <a16:creationId xmlns:a16="http://schemas.microsoft.com/office/drawing/2014/main" id="{BD72B426-2D8E-4C41-9F6B-63730C355DDA}"/>
              </a:ext>
            </a:extLst>
          </p:cNvPr>
          <p:cNvSpPr txBox="1"/>
          <p:nvPr/>
        </p:nvSpPr>
        <p:spPr>
          <a:xfrm>
            <a:off x="838200" y="4572000"/>
            <a:ext cx="2590799" cy="1477328"/>
          </a:xfrm>
          <a:prstGeom prst="rect">
            <a:avLst/>
          </a:prstGeom>
          <a:noFill/>
        </p:spPr>
        <p:txBody>
          <a:bodyPr wrap="square" rtlCol="0">
            <a:spAutoFit/>
          </a:bodyPr>
          <a:lstStyle/>
          <a:p>
            <a:pPr algn="ctr"/>
            <a:r>
              <a:rPr lang="en-US" b="1" dirty="0">
                <a:solidFill>
                  <a:srgbClr val="3399FF"/>
                </a:solidFill>
              </a:rPr>
              <a:t>If you click on the actual text you will see menus like those depicted on the next  slide (slide 22)</a:t>
            </a:r>
          </a:p>
        </p:txBody>
      </p:sp>
      <p:sp>
        <p:nvSpPr>
          <p:cNvPr id="16" name="TextBox 15">
            <a:extLst>
              <a:ext uri="{FF2B5EF4-FFF2-40B4-BE49-F238E27FC236}">
                <a16:creationId xmlns:a16="http://schemas.microsoft.com/office/drawing/2014/main" id="{1B7C6EAD-BD9D-4C16-B544-B08CB5FA5286}"/>
              </a:ext>
            </a:extLst>
          </p:cNvPr>
          <p:cNvSpPr txBox="1"/>
          <p:nvPr/>
        </p:nvSpPr>
        <p:spPr>
          <a:xfrm>
            <a:off x="5791200" y="4572000"/>
            <a:ext cx="2590799" cy="1477328"/>
          </a:xfrm>
          <a:prstGeom prst="rect">
            <a:avLst/>
          </a:prstGeom>
          <a:noFill/>
        </p:spPr>
        <p:txBody>
          <a:bodyPr wrap="square" rtlCol="0">
            <a:spAutoFit/>
          </a:bodyPr>
          <a:lstStyle/>
          <a:p>
            <a:pPr algn="ctr"/>
            <a:r>
              <a:rPr lang="en-US" b="1" dirty="0">
                <a:solidFill>
                  <a:srgbClr val="3399FF"/>
                </a:solidFill>
              </a:rPr>
              <a:t>If you click on the arrow icons (&gt;) you will see menus like those depicted on slide 23</a:t>
            </a:r>
          </a:p>
        </p:txBody>
      </p:sp>
      <p:sp>
        <p:nvSpPr>
          <p:cNvPr id="17" name="Arrow: Bent 16">
            <a:extLst>
              <a:ext uri="{FF2B5EF4-FFF2-40B4-BE49-F238E27FC236}">
                <a16:creationId xmlns:a16="http://schemas.microsoft.com/office/drawing/2014/main" id="{B5EF3F8F-B085-44D2-82CF-66ED105F239A}"/>
              </a:ext>
            </a:extLst>
          </p:cNvPr>
          <p:cNvSpPr/>
          <p:nvPr/>
        </p:nvSpPr>
        <p:spPr>
          <a:xfrm rot="5400000" flipV="1">
            <a:off x="1218574" y="2820029"/>
            <a:ext cx="1881826" cy="1270972"/>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Arrow: Bent 18">
            <a:extLst>
              <a:ext uri="{FF2B5EF4-FFF2-40B4-BE49-F238E27FC236}">
                <a16:creationId xmlns:a16="http://schemas.microsoft.com/office/drawing/2014/main" id="{6194B19C-C5D7-41F5-AF11-28F17C35FBF4}"/>
              </a:ext>
            </a:extLst>
          </p:cNvPr>
          <p:cNvSpPr/>
          <p:nvPr/>
        </p:nvSpPr>
        <p:spPr>
          <a:xfrm rot="16200000" flipH="1" flipV="1">
            <a:off x="5978747" y="2820029"/>
            <a:ext cx="1881826" cy="1270972"/>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9735373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600" b="1" dirty="0">
                <a:solidFill>
                  <a:schemeClr val="bg1"/>
                </a:solidFill>
                <a:latin typeface="Verdana" pitchFamily="34" charset="0"/>
                <a:ea typeface="Verdana" pitchFamily="34" charset="0"/>
                <a:cs typeface="Verdana" pitchFamily="34" charset="0"/>
              </a:rPr>
              <a:t>Research &amp; Historical Data -</a:t>
            </a:r>
            <a:br>
              <a:rPr lang="en-US" altLang="en-US" sz="1600" b="1" dirty="0">
                <a:solidFill>
                  <a:schemeClr val="bg1"/>
                </a:solidFill>
                <a:latin typeface="Verdana" pitchFamily="34" charset="0"/>
                <a:ea typeface="Verdana" pitchFamily="34" charset="0"/>
                <a:cs typeface="Verdana" pitchFamily="34" charset="0"/>
              </a:rPr>
            </a:br>
            <a:r>
              <a:rPr lang="en-US" altLang="en-US" sz="1600" b="1" dirty="0">
                <a:solidFill>
                  <a:schemeClr val="bg1"/>
                </a:solidFill>
                <a:latin typeface="Verdana" pitchFamily="34" charset="0"/>
                <a:ea typeface="Verdana" pitchFamily="34" charset="0"/>
                <a:cs typeface="Verdana" pitchFamily="34" charset="0"/>
              </a:rPr>
              <a:t>Labor Force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22</a:t>
            </a:fld>
            <a:endParaRPr lang="en-US" altLang="en-US" dirty="0"/>
          </a:p>
        </p:txBody>
      </p:sp>
      <p:pic>
        <p:nvPicPr>
          <p:cNvPr id="13" name="Picture 12">
            <a:extLst>
              <a:ext uri="{FF2B5EF4-FFF2-40B4-BE49-F238E27FC236}">
                <a16:creationId xmlns:a16="http://schemas.microsoft.com/office/drawing/2014/main" id="{60BE3907-C33E-40DC-B324-C72961AAD865}"/>
              </a:ext>
            </a:extLst>
          </p:cNvPr>
          <p:cNvPicPr>
            <a:picLocks noChangeAspect="1"/>
          </p:cNvPicPr>
          <p:nvPr/>
        </p:nvPicPr>
        <p:blipFill rotWithShape="1">
          <a:blip r:embed="rId4"/>
          <a:srcRect l="14106" t="15236" r="11606" b="7682"/>
          <a:stretch/>
        </p:blipFill>
        <p:spPr>
          <a:xfrm>
            <a:off x="183880" y="1186115"/>
            <a:ext cx="2711720" cy="1676400"/>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5" name="Rectangle: Rounded Corners 14">
            <a:extLst>
              <a:ext uri="{FF2B5EF4-FFF2-40B4-BE49-F238E27FC236}">
                <a16:creationId xmlns:a16="http://schemas.microsoft.com/office/drawing/2014/main" id="{F1A4E192-32C8-4EC2-970A-B4246DD3736E}"/>
              </a:ext>
            </a:extLst>
          </p:cNvPr>
          <p:cNvSpPr/>
          <p:nvPr/>
        </p:nvSpPr>
        <p:spPr>
          <a:xfrm>
            <a:off x="299454" y="1446086"/>
            <a:ext cx="2062746" cy="30651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BBFD6AD-0F3A-42A3-8B1D-9B3DC94763CC}"/>
              </a:ext>
            </a:extLst>
          </p:cNvPr>
          <p:cNvPicPr>
            <a:picLocks noChangeAspect="1"/>
          </p:cNvPicPr>
          <p:nvPr/>
        </p:nvPicPr>
        <p:blipFill rotWithShape="1">
          <a:blip r:embed="rId5"/>
          <a:srcRect l="3127" r="15594" b="7099"/>
          <a:stretch/>
        </p:blipFill>
        <p:spPr>
          <a:xfrm>
            <a:off x="990600" y="2217597"/>
            <a:ext cx="5943599" cy="2504117"/>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6" name="Rectangle: Rounded Corners 15">
            <a:extLst>
              <a:ext uri="{FF2B5EF4-FFF2-40B4-BE49-F238E27FC236}">
                <a16:creationId xmlns:a16="http://schemas.microsoft.com/office/drawing/2014/main" id="{B2CFBE88-2830-4E55-9972-FBE425CB7531}"/>
              </a:ext>
            </a:extLst>
          </p:cNvPr>
          <p:cNvSpPr/>
          <p:nvPr/>
        </p:nvSpPr>
        <p:spPr>
          <a:xfrm>
            <a:off x="1615469" y="4267200"/>
            <a:ext cx="880354" cy="28413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C2B52925-7ABB-40ED-AE7B-07305E0D2442}"/>
              </a:ext>
            </a:extLst>
          </p:cNvPr>
          <p:cNvPicPr>
            <a:picLocks noChangeAspect="1"/>
          </p:cNvPicPr>
          <p:nvPr/>
        </p:nvPicPr>
        <p:blipFill rotWithShape="1">
          <a:blip r:embed="rId6"/>
          <a:srcRect l="3067" t="22304" r="27766" b="32259"/>
          <a:stretch/>
        </p:blipFill>
        <p:spPr>
          <a:xfrm>
            <a:off x="2670647" y="4889040"/>
            <a:ext cx="6324600" cy="122285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28" name="Rectangle: Rounded Corners 27">
            <a:extLst>
              <a:ext uri="{FF2B5EF4-FFF2-40B4-BE49-F238E27FC236}">
                <a16:creationId xmlns:a16="http://schemas.microsoft.com/office/drawing/2014/main" id="{75CBCCAC-9A83-42DA-8040-C89AC5BBFA6D}"/>
              </a:ext>
            </a:extLst>
          </p:cNvPr>
          <p:cNvSpPr/>
          <p:nvPr/>
        </p:nvSpPr>
        <p:spPr>
          <a:xfrm>
            <a:off x="3429000" y="5500469"/>
            <a:ext cx="3276600" cy="3981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Arrow: Bent 25">
            <a:extLst>
              <a:ext uri="{FF2B5EF4-FFF2-40B4-BE49-F238E27FC236}">
                <a16:creationId xmlns:a16="http://schemas.microsoft.com/office/drawing/2014/main" id="{DC4E9989-4036-40EC-A68C-D6106A59890E}"/>
              </a:ext>
            </a:extLst>
          </p:cNvPr>
          <p:cNvSpPr/>
          <p:nvPr/>
        </p:nvSpPr>
        <p:spPr>
          <a:xfrm flipV="1">
            <a:off x="609599" y="1821444"/>
            <a:ext cx="880354" cy="2826756"/>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Arrow: Bent 30">
            <a:extLst>
              <a:ext uri="{FF2B5EF4-FFF2-40B4-BE49-F238E27FC236}">
                <a16:creationId xmlns:a16="http://schemas.microsoft.com/office/drawing/2014/main" id="{A3F12085-A8B0-46BC-90C4-F4EA99D83AD7}"/>
              </a:ext>
            </a:extLst>
          </p:cNvPr>
          <p:cNvSpPr/>
          <p:nvPr/>
        </p:nvSpPr>
        <p:spPr>
          <a:xfrm flipV="1">
            <a:off x="1870954" y="4609983"/>
            <a:ext cx="1437128" cy="1501915"/>
          </a:xfrm>
          <a:prstGeom prst="bentArrow">
            <a:avLst>
              <a:gd name="adj1" fmla="val 25000"/>
              <a:gd name="adj2" fmla="val 25000"/>
              <a:gd name="adj3" fmla="val 25000"/>
              <a:gd name="adj4" fmla="val 69807"/>
            </a:avLst>
          </a:prstGeom>
          <a:solidFill>
            <a:srgbClr val="00B050">
              <a:alpha val="30000"/>
            </a:srgb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id="{7E8A855A-2FC8-4DE9-8EE2-D29B819783A5}"/>
              </a:ext>
            </a:extLst>
          </p:cNvPr>
          <p:cNvSpPr txBox="1"/>
          <p:nvPr/>
        </p:nvSpPr>
        <p:spPr>
          <a:xfrm>
            <a:off x="3200400" y="1190268"/>
            <a:ext cx="5644146" cy="584775"/>
          </a:xfrm>
          <a:prstGeom prst="rect">
            <a:avLst/>
          </a:prstGeom>
          <a:noFill/>
        </p:spPr>
        <p:txBody>
          <a:bodyPr wrap="square" rtlCol="0">
            <a:spAutoFit/>
          </a:bodyPr>
          <a:lstStyle/>
          <a:p>
            <a:pPr algn="ctr"/>
            <a:r>
              <a:rPr lang="en-US" sz="1600" b="1" dirty="0"/>
              <a:t>If you click on the actual text in the “Data Trends” menu you will see menus formatted like the ones below.</a:t>
            </a:r>
          </a:p>
        </p:txBody>
      </p:sp>
      <p:cxnSp>
        <p:nvCxnSpPr>
          <p:cNvPr id="33" name="Straight Arrow Connector 32">
            <a:extLst>
              <a:ext uri="{FF2B5EF4-FFF2-40B4-BE49-F238E27FC236}">
                <a16:creationId xmlns:a16="http://schemas.microsoft.com/office/drawing/2014/main" id="{C0BD0B03-4ECF-42AF-A851-04037E428448}"/>
              </a:ext>
            </a:extLst>
          </p:cNvPr>
          <p:cNvCxnSpPr>
            <a:cxnSpLocks/>
          </p:cNvCxnSpPr>
          <p:nvPr/>
        </p:nvCxnSpPr>
        <p:spPr>
          <a:xfrm flipH="1">
            <a:off x="2446970" y="1549119"/>
            <a:ext cx="905830" cy="0"/>
          </a:xfrm>
          <a:prstGeom prst="straightConnector1">
            <a:avLst/>
          </a:prstGeom>
          <a:solidFill>
            <a:srgbClr val="FF0000">
              <a:alpha val="52000"/>
            </a:srgbClr>
          </a:solidFill>
          <a:ln w="50800">
            <a:solidFill>
              <a:srgbClr val="00B050"/>
            </a:solidFill>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074097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23</a:t>
            </a:fld>
            <a:endParaRPr lang="en-US" altLang="en-US" dirty="0"/>
          </a:p>
        </p:txBody>
      </p:sp>
      <p:pic>
        <p:nvPicPr>
          <p:cNvPr id="13" name="Picture 12">
            <a:extLst>
              <a:ext uri="{FF2B5EF4-FFF2-40B4-BE49-F238E27FC236}">
                <a16:creationId xmlns:a16="http://schemas.microsoft.com/office/drawing/2014/main" id="{60BE3907-C33E-40DC-B324-C72961AAD865}"/>
              </a:ext>
            </a:extLst>
          </p:cNvPr>
          <p:cNvPicPr>
            <a:picLocks noChangeAspect="1"/>
          </p:cNvPicPr>
          <p:nvPr/>
        </p:nvPicPr>
        <p:blipFill rotWithShape="1">
          <a:blip r:embed="rId4"/>
          <a:srcRect l="14106" t="15429" r="11732" b="7488"/>
          <a:stretch/>
        </p:blipFill>
        <p:spPr>
          <a:xfrm>
            <a:off x="2538916" y="3349104"/>
            <a:ext cx="2707103" cy="1676400"/>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8" name="Left Brace 7">
            <a:extLst>
              <a:ext uri="{FF2B5EF4-FFF2-40B4-BE49-F238E27FC236}">
                <a16:creationId xmlns:a16="http://schemas.microsoft.com/office/drawing/2014/main" id="{A8EAE853-3DD3-429D-9A65-2D4E878B391C}"/>
              </a:ext>
            </a:extLst>
          </p:cNvPr>
          <p:cNvSpPr/>
          <p:nvPr/>
        </p:nvSpPr>
        <p:spPr>
          <a:xfrm>
            <a:off x="5161031" y="1101269"/>
            <a:ext cx="486557" cy="5410069"/>
          </a:xfrm>
          <a:prstGeom prst="leftBrace">
            <a:avLst>
              <a:gd name="adj1" fmla="val 34010"/>
              <a:gd name="adj2" fmla="val 500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5" name="Rectangle: Rounded Corners 14">
            <a:extLst>
              <a:ext uri="{FF2B5EF4-FFF2-40B4-BE49-F238E27FC236}">
                <a16:creationId xmlns:a16="http://schemas.microsoft.com/office/drawing/2014/main" id="{F1A4E192-32C8-4EC2-970A-B4246DD3736E}"/>
              </a:ext>
            </a:extLst>
          </p:cNvPr>
          <p:cNvSpPr/>
          <p:nvPr/>
        </p:nvSpPr>
        <p:spPr>
          <a:xfrm>
            <a:off x="4865690" y="3659883"/>
            <a:ext cx="295341" cy="29882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2FD1C0A-DE5D-4718-A838-46FD34EB5D14}"/>
              </a:ext>
            </a:extLst>
          </p:cNvPr>
          <p:cNvSpPr txBox="1"/>
          <p:nvPr/>
        </p:nvSpPr>
        <p:spPr>
          <a:xfrm>
            <a:off x="316022" y="1242285"/>
            <a:ext cx="2590799" cy="2031325"/>
          </a:xfrm>
          <a:prstGeom prst="rect">
            <a:avLst/>
          </a:prstGeom>
          <a:noFill/>
        </p:spPr>
        <p:txBody>
          <a:bodyPr wrap="square" rtlCol="0">
            <a:spAutoFit/>
          </a:bodyPr>
          <a:lstStyle/>
          <a:p>
            <a:pPr algn="ctr"/>
            <a:r>
              <a:rPr lang="en-US" b="1" dirty="0"/>
              <a:t>If you click on the arrow icons (&gt;) you will see menus formatted like the one to the right rather than the ones shown on the previous slide</a:t>
            </a:r>
          </a:p>
        </p:txBody>
      </p:sp>
      <p:pic>
        <p:nvPicPr>
          <p:cNvPr id="5" name="Picture 4">
            <a:extLst>
              <a:ext uri="{FF2B5EF4-FFF2-40B4-BE49-F238E27FC236}">
                <a16:creationId xmlns:a16="http://schemas.microsoft.com/office/drawing/2014/main" id="{AB6780E3-E9B4-46E0-AB14-58948D86EB14}"/>
              </a:ext>
            </a:extLst>
          </p:cNvPr>
          <p:cNvPicPr>
            <a:picLocks noChangeAspect="1"/>
          </p:cNvPicPr>
          <p:nvPr/>
        </p:nvPicPr>
        <p:blipFill rotWithShape="1">
          <a:blip r:embed="rId5"/>
          <a:srcRect l="-553" t="2713" r="8900" b="20170"/>
          <a:stretch/>
        </p:blipFill>
        <p:spPr>
          <a:xfrm>
            <a:off x="5614458" y="1143956"/>
            <a:ext cx="2776836" cy="5288702"/>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0" name="Rectangle: Rounded Corners 9">
            <a:extLst>
              <a:ext uri="{FF2B5EF4-FFF2-40B4-BE49-F238E27FC236}">
                <a16:creationId xmlns:a16="http://schemas.microsoft.com/office/drawing/2014/main" id="{0FDB7C0F-993C-4AB0-8A75-82FF7E275C10}"/>
              </a:ext>
            </a:extLst>
          </p:cNvPr>
          <p:cNvSpPr/>
          <p:nvPr/>
        </p:nvSpPr>
        <p:spPr>
          <a:xfrm>
            <a:off x="5763110" y="5741309"/>
            <a:ext cx="2138688" cy="44708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2118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24</a:t>
            </a:fld>
            <a:endParaRPr lang="en-US" altLang="en-US" dirty="0"/>
          </a:p>
        </p:txBody>
      </p:sp>
      <p:pic>
        <p:nvPicPr>
          <p:cNvPr id="4" name="Picture 3">
            <a:extLst>
              <a:ext uri="{FF2B5EF4-FFF2-40B4-BE49-F238E27FC236}">
                <a16:creationId xmlns:a16="http://schemas.microsoft.com/office/drawing/2014/main" id="{3251DB11-3592-456A-8FDE-83F7FF6F6F62}"/>
              </a:ext>
            </a:extLst>
          </p:cNvPr>
          <p:cNvPicPr>
            <a:picLocks noChangeAspect="1"/>
          </p:cNvPicPr>
          <p:nvPr/>
        </p:nvPicPr>
        <p:blipFill rotWithShape="1">
          <a:blip r:embed="rId4"/>
          <a:srcRect l="4740" t="3584" r="6506"/>
          <a:stretch/>
        </p:blipFill>
        <p:spPr>
          <a:xfrm>
            <a:off x="1052639" y="1371600"/>
            <a:ext cx="6948362" cy="5194389"/>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9" name="Oval 8">
            <a:extLst>
              <a:ext uri="{FF2B5EF4-FFF2-40B4-BE49-F238E27FC236}">
                <a16:creationId xmlns:a16="http://schemas.microsoft.com/office/drawing/2014/main" id="{F2044218-5526-42E3-8A7F-1B6A70F6B328}"/>
              </a:ext>
            </a:extLst>
          </p:cNvPr>
          <p:cNvSpPr/>
          <p:nvPr/>
        </p:nvSpPr>
        <p:spPr>
          <a:xfrm>
            <a:off x="1040607" y="3343688"/>
            <a:ext cx="788194" cy="466312"/>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a:extLst>
              <a:ext uri="{FF2B5EF4-FFF2-40B4-BE49-F238E27FC236}">
                <a16:creationId xmlns:a16="http://schemas.microsoft.com/office/drawing/2014/main" id="{86DAE4F6-986A-4523-A720-A852402F81D1}"/>
              </a:ext>
            </a:extLst>
          </p:cNvPr>
          <p:cNvCxnSpPr>
            <a:cxnSpLocks/>
          </p:cNvCxnSpPr>
          <p:nvPr/>
        </p:nvCxnSpPr>
        <p:spPr>
          <a:xfrm>
            <a:off x="1981200" y="3576844"/>
            <a:ext cx="596504" cy="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9892582-9497-4C57-BA96-5FB355AF19FB}"/>
              </a:ext>
            </a:extLst>
          </p:cNvPr>
          <p:cNvSpPr txBox="1"/>
          <p:nvPr/>
        </p:nvSpPr>
        <p:spPr>
          <a:xfrm>
            <a:off x="2577704" y="3311358"/>
            <a:ext cx="3657600" cy="923330"/>
          </a:xfrm>
          <a:prstGeom prst="rect">
            <a:avLst/>
          </a:prstGeom>
          <a:noFill/>
          <a:ln w="50800">
            <a:solidFill>
              <a:srgbClr val="FF0000"/>
            </a:solidFill>
          </a:ln>
        </p:spPr>
        <p:txBody>
          <a:bodyPr wrap="square" rtlCol="0">
            <a:spAutoFit/>
          </a:bodyPr>
          <a:lstStyle/>
          <a:p>
            <a:r>
              <a:rPr lang="en-US" b="1" dirty="0">
                <a:solidFill>
                  <a:srgbClr val="3399FF"/>
                </a:solidFill>
              </a:rPr>
              <a:t>To view and download data, click the filter button to expand a menu of choices</a:t>
            </a:r>
          </a:p>
        </p:txBody>
      </p:sp>
    </p:spTree>
    <p:extLst>
      <p:ext uri="{BB962C8B-B14F-4D97-AF65-F5344CB8AC3E}">
        <p14:creationId xmlns:p14="http://schemas.microsoft.com/office/powerpoint/2010/main" val="4139117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25</a:t>
            </a:fld>
            <a:endParaRPr lang="en-US" altLang="en-US" dirty="0"/>
          </a:p>
        </p:txBody>
      </p:sp>
      <p:pic>
        <p:nvPicPr>
          <p:cNvPr id="5" name="Picture 4">
            <a:extLst>
              <a:ext uri="{FF2B5EF4-FFF2-40B4-BE49-F238E27FC236}">
                <a16:creationId xmlns:a16="http://schemas.microsoft.com/office/drawing/2014/main" id="{22653B09-54F5-482E-8582-FC13A9AF6FE3}"/>
              </a:ext>
            </a:extLst>
          </p:cNvPr>
          <p:cNvPicPr>
            <a:picLocks noChangeAspect="1"/>
          </p:cNvPicPr>
          <p:nvPr/>
        </p:nvPicPr>
        <p:blipFill rotWithShape="1">
          <a:blip r:embed="rId4"/>
          <a:srcRect l="15943" t="9314" r="20485"/>
          <a:stretch/>
        </p:blipFill>
        <p:spPr>
          <a:xfrm>
            <a:off x="457200" y="1142546"/>
            <a:ext cx="1905000" cy="5578929"/>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9" name="Straight Arrow Connector 8">
            <a:extLst>
              <a:ext uri="{FF2B5EF4-FFF2-40B4-BE49-F238E27FC236}">
                <a16:creationId xmlns:a16="http://schemas.microsoft.com/office/drawing/2014/main" id="{765269C6-F3D7-42A1-93D8-4951E50228E0}"/>
              </a:ext>
            </a:extLst>
          </p:cNvPr>
          <p:cNvCxnSpPr>
            <a:cxnSpLocks/>
          </p:cNvCxnSpPr>
          <p:nvPr/>
        </p:nvCxnSpPr>
        <p:spPr>
          <a:xfrm>
            <a:off x="2895600" y="3412412"/>
            <a:ext cx="1752600" cy="0"/>
          </a:xfrm>
          <a:prstGeom prst="straightConnector1">
            <a:avLst/>
          </a:prstGeom>
          <a:ln w="57150">
            <a:solidFill>
              <a:srgbClr val="FFFF00"/>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89EFCD7-B076-4CAD-B305-2735A75BEC63}"/>
              </a:ext>
            </a:extLst>
          </p:cNvPr>
          <p:cNvPicPr>
            <a:picLocks noChangeAspect="1"/>
          </p:cNvPicPr>
          <p:nvPr/>
        </p:nvPicPr>
        <p:blipFill rotWithShape="1">
          <a:blip r:embed="rId5"/>
          <a:srcRect l="2565" b="1422"/>
          <a:stretch/>
        </p:blipFill>
        <p:spPr>
          <a:xfrm>
            <a:off x="2564732" y="2447012"/>
            <a:ext cx="2691114" cy="2584557"/>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pic>
        <p:nvPicPr>
          <p:cNvPr id="11" name="Picture 10">
            <a:extLst>
              <a:ext uri="{FF2B5EF4-FFF2-40B4-BE49-F238E27FC236}">
                <a16:creationId xmlns:a16="http://schemas.microsoft.com/office/drawing/2014/main" id="{FD9C6271-F288-4A37-B2DF-13ED00BA8D52}"/>
              </a:ext>
            </a:extLst>
          </p:cNvPr>
          <p:cNvPicPr>
            <a:picLocks noChangeAspect="1"/>
          </p:cNvPicPr>
          <p:nvPr/>
        </p:nvPicPr>
        <p:blipFill rotWithShape="1">
          <a:blip r:embed="rId6"/>
          <a:srcRect l="-1706" t="4010" r="17509" b="59"/>
          <a:stretch/>
        </p:blipFill>
        <p:spPr>
          <a:xfrm>
            <a:off x="5622721" y="2447012"/>
            <a:ext cx="3100135" cy="2584557"/>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pic>
        <p:nvPicPr>
          <p:cNvPr id="13" name="Picture 12">
            <a:extLst>
              <a:ext uri="{FF2B5EF4-FFF2-40B4-BE49-F238E27FC236}">
                <a16:creationId xmlns:a16="http://schemas.microsoft.com/office/drawing/2014/main" id="{E4803402-E95A-4BD6-9CE2-262743C6D99C}"/>
              </a:ext>
            </a:extLst>
          </p:cNvPr>
          <p:cNvPicPr>
            <a:picLocks noChangeAspect="1"/>
          </p:cNvPicPr>
          <p:nvPr/>
        </p:nvPicPr>
        <p:blipFill rotWithShape="1">
          <a:blip r:embed="rId7"/>
          <a:srcRect l="14288" t="36765" r="43252" b="47588"/>
          <a:stretch/>
        </p:blipFill>
        <p:spPr>
          <a:xfrm>
            <a:off x="2564732" y="5272413"/>
            <a:ext cx="6326603" cy="851360"/>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20" name="TextBox 19">
            <a:extLst>
              <a:ext uri="{FF2B5EF4-FFF2-40B4-BE49-F238E27FC236}">
                <a16:creationId xmlns:a16="http://schemas.microsoft.com/office/drawing/2014/main" id="{DA0AEFF7-A704-4538-98D0-9284BAF3FBAF}"/>
              </a:ext>
            </a:extLst>
          </p:cNvPr>
          <p:cNvSpPr txBox="1"/>
          <p:nvPr/>
        </p:nvSpPr>
        <p:spPr>
          <a:xfrm>
            <a:off x="2479261" y="1062372"/>
            <a:ext cx="6616614" cy="1323439"/>
          </a:xfrm>
          <a:prstGeom prst="rect">
            <a:avLst/>
          </a:prstGeom>
          <a:noFill/>
        </p:spPr>
        <p:txBody>
          <a:bodyPr wrap="square" rtlCol="0">
            <a:spAutoFit/>
          </a:bodyPr>
          <a:lstStyle/>
          <a:p>
            <a:r>
              <a:rPr lang="en-US" sz="1600" b="1" dirty="0"/>
              <a:t>Expand the filters to the left to view choices for geography, time period, etc.</a:t>
            </a:r>
          </a:p>
          <a:p>
            <a:endParaRPr lang="en-US" sz="1600" b="1" dirty="0"/>
          </a:p>
          <a:p>
            <a:r>
              <a:rPr lang="en-US" sz="1600" b="1" dirty="0"/>
              <a:t>The number of results displayed can be adjusted below the table and there are multiple options for downloading the data</a:t>
            </a:r>
          </a:p>
        </p:txBody>
      </p:sp>
    </p:spTree>
    <p:extLst>
      <p:ext uri="{BB962C8B-B14F-4D97-AF65-F5344CB8AC3E}">
        <p14:creationId xmlns:p14="http://schemas.microsoft.com/office/powerpoint/2010/main" val="4736500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26</a:t>
            </a:fld>
            <a:endParaRPr lang="en-US" altLang="en-US" dirty="0"/>
          </a:p>
        </p:txBody>
      </p:sp>
      <p:sp>
        <p:nvSpPr>
          <p:cNvPr id="20" name="TextBox 19">
            <a:extLst>
              <a:ext uri="{FF2B5EF4-FFF2-40B4-BE49-F238E27FC236}">
                <a16:creationId xmlns:a16="http://schemas.microsoft.com/office/drawing/2014/main" id="{DA0AEFF7-A704-4538-98D0-9284BAF3FBAF}"/>
              </a:ext>
            </a:extLst>
          </p:cNvPr>
          <p:cNvSpPr txBox="1"/>
          <p:nvPr/>
        </p:nvSpPr>
        <p:spPr>
          <a:xfrm>
            <a:off x="457199" y="1143000"/>
            <a:ext cx="8253413" cy="1354217"/>
          </a:xfrm>
          <a:prstGeom prst="rect">
            <a:avLst/>
          </a:prstGeom>
          <a:noFill/>
        </p:spPr>
        <p:txBody>
          <a:bodyPr wrap="square" rtlCol="0">
            <a:spAutoFit/>
          </a:bodyPr>
          <a:lstStyle/>
          <a:p>
            <a:pPr algn="ctr"/>
            <a:r>
              <a:rPr lang="en-US" b="1" dirty="0">
                <a:solidFill>
                  <a:srgbClr val="3399FF"/>
                </a:solidFill>
                <a:highlight>
                  <a:srgbClr val="FFFF00"/>
                </a:highlight>
              </a:rPr>
              <a:t>Shortcut for navigating between data sets:</a:t>
            </a:r>
          </a:p>
          <a:p>
            <a:endParaRPr lang="en-US" sz="1600" b="1" dirty="0">
              <a:solidFill>
                <a:srgbClr val="3399FF"/>
              </a:solidFill>
              <a:highlight>
                <a:srgbClr val="FFFF00"/>
              </a:highlight>
            </a:endParaRPr>
          </a:p>
          <a:p>
            <a:r>
              <a:rPr lang="en-US" sz="1600" b="1" dirty="0"/>
              <a:t>Use the drop-down menu at the top of the page to switch from one dataset to another. This will save you from having to go back to the menu on the left and making several clicks.</a:t>
            </a:r>
          </a:p>
        </p:txBody>
      </p:sp>
      <p:pic>
        <p:nvPicPr>
          <p:cNvPr id="4" name="Picture 3">
            <a:extLst>
              <a:ext uri="{FF2B5EF4-FFF2-40B4-BE49-F238E27FC236}">
                <a16:creationId xmlns:a16="http://schemas.microsoft.com/office/drawing/2014/main" id="{D2DB007D-A479-4317-AB15-A838312B0720}"/>
              </a:ext>
            </a:extLst>
          </p:cNvPr>
          <p:cNvPicPr>
            <a:picLocks noChangeAspect="1"/>
          </p:cNvPicPr>
          <p:nvPr/>
        </p:nvPicPr>
        <p:blipFill rotWithShape="1">
          <a:blip r:embed="rId4"/>
          <a:srcRect t="65825" r="21401"/>
          <a:stretch/>
        </p:blipFill>
        <p:spPr>
          <a:xfrm>
            <a:off x="1966515" y="2579583"/>
            <a:ext cx="5210967" cy="849417"/>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pic>
        <p:nvPicPr>
          <p:cNvPr id="7" name="Picture 6">
            <a:extLst>
              <a:ext uri="{FF2B5EF4-FFF2-40B4-BE49-F238E27FC236}">
                <a16:creationId xmlns:a16="http://schemas.microsoft.com/office/drawing/2014/main" id="{589D9C37-553B-4309-A4DE-8579DFCCB017}"/>
              </a:ext>
            </a:extLst>
          </p:cNvPr>
          <p:cNvPicPr>
            <a:picLocks noChangeAspect="1"/>
          </p:cNvPicPr>
          <p:nvPr/>
        </p:nvPicPr>
        <p:blipFill>
          <a:blip r:embed="rId5"/>
          <a:stretch>
            <a:fillRect/>
          </a:stretch>
        </p:blipFill>
        <p:spPr>
          <a:xfrm>
            <a:off x="1840321" y="3729855"/>
            <a:ext cx="5463356" cy="2896795"/>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35475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 –</a:t>
            </a:r>
            <a:br>
              <a:rPr lang="en-US" altLang="en-US" sz="1800" b="1" dirty="0">
                <a:solidFill>
                  <a:schemeClr val="bg1"/>
                </a:solidFill>
                <a:latin typeface="Verdana" pitchFamily="34" charset="0"/>
                <a:ea typeface="Verdana" pitchFamily="34" charset="0"/>
                <a:cs typeface="Verdana" pitchFamily="34" charset="0"/>
              </a:rPr>
            </a:br>
            <a:r>
              <a:rPr lang="en-US" altLang="en-US" sz="1800" b="1" dirty="0">
                <a:solidFill>
                  <a:schemeClr val="bg1"/>
                </a:solidFill>
                <a:latin typeface="Verdana" pitchFamily="34" charset="0"/>
                <a:ea typeface="Verdana" pitchFamily="34" charset="0"/>
                <a:cs typeface="Verdana" pitchFamily="34" charset="0"/>
              </a:rPr>
              <a:t>Data Download Center</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27</a:t>
            </a:fld>
            <a:endParaRPr lang="en-US" altLang="en-US" dirty="0"/>
          </a:p>
        </p:txBody>
      </p:sp>
      <p:sp>
        <p:nvSpPr>
          <p:cNvPr id="3" name="TextBox 2">
            <a:extLst>
              <a:ext uri="{FF2B5EF4-FFF2-40B4-BE49-F238E27FC236}">
                <a16:creationId xmlns:a16="http://schemas.microsoft.com/office/drawing/2014/main" id="{2928DD43-B4E5-4881-948A-F09BDA7FA25C}"/>
              </a:ext>
            </a:extLst>
          </p:cNvPr>
          <p:cNvSpPr txBox="1"/>
          <p:nvPr/>
        </p:nvSpPr>
        <p:spPr>
          <a:xfrm>
            <a:off x="533400" y="1219200"/>
            <a:ext cx="7696200" cy="646331"/>
          </a:xfrm>
          <a:prstGeom prst="rect">
            <a:avLst/>
          </a:prstGeom>
          <a:noFill/>
        </p:spPr>
        <p:txBody>
          <a:bodyPr wrap="square" rtlCol="0">
            <a:spAutoFit/>
          </a:bodyPr>
          <a:lstStyle/>
          <a:p>
            <a:pPr algn="ctr"/>
            <a:r>
              <a:rPr lang="en-US" b="1" dirty="0"/>
              <a:t>The “Data Download Center” is another way to access historical data.</a:t>
            </a:r>
          </a:p>
        </p:txBody>
      </p:sp>
      <p:pic>
        <p:nvPicPr>
          <p:cNvPr id="6" name="Picture 5">
            <a:extLst>
              <a:ext uri="{FF2B5EF4-FFF2-40B4-BE49-F238E27FC236}">
                <a16:creationId xmlns:a16="http://schemas.microsoft.com/office/drawing/2014/main" id="{19B52137-73EA-47CD-9FA8-26139271985E}"/>
              </a:ext>
            </a:extLst>
          </p:cNvPr>
          <p:cNvPicPr>
            <a:picLocks noChangeAspect="1"/>
          </p:cNvPicPr>
          <p:nvPr/>
        </p:nvPicPr>
        <p:blipFill rotWithShape="1">
          <a:blip r:embed="rId4"/>
          <a:srcRect l="14106" t="8422" r="23605"/>
          <a:stretch/>
        </p:blipFill>
        <p:spPr>
          <a:xfrm>
            <a:off x="202425" y="2433178"/>
            <a:ext cx="2273716" cy="1991644"/>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7" name="Rectangle: Rounded Corners 6">
            <a:extLst>
              <a:ext uri="{FF2B5EF4-FFF2-40B4-BE49-F238E27FC236}">
                <a16:creationId xmlns:a16="http://schemas.microsoft.com/office/drawing/2014/main" id="{B76F27A3-63E1-4B90-A779-63F06965BC7D}"/>
              </a:ext>
            </a:extLst>
          </p:cNvPr>
          <p:cNvSpPr/>
          <p:nvPr/>
        </p:nvSpPr>
        <p:spPr>
          <a:xfrm>
            <a:off x="340466" y="3846621"/>
            <a:ext cx="1865626" cy="3048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67811D9-A73C-45BE-A671-09D51F672797}"/>
              </a:ext>
            </a:extLst>
          </p:cNvPr>
          <p:cNvPicPr>
            <a:picLocks noChangeAspect="1"/>
          </p:cNvPicPr>
          <p:nvPr/>
        </p:nvPicPr>
        <p:blipFill rotWithShape="1">
          <a:blip r:embed="rId5"/>
          <a:srcRect l="50000" r="20833" b="32222"/>
          <a:stretch/>
        </p:blipFill>
        <p:spPr>
          <a:xfrm>
            <a:off x="3076470" y="2127498"/>
            <a:ext cx="5727064" cy="3743045"/>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10" name="Left Brace 9">
            <a:extLst>
              <a:ext uri="{FF2B5EF4-FFF2-40B4-BE49-F238E27FC236}">
                <a16:creationId xmlns:a16="http://schemas.microsoft.com/office/drawing/2014/main" id="{E55500EA-EA33-45B6-ACDF-5138B2FFD2A7}"/>
              </a:ext>
            </a:extLst>
          </p:cNvPr>
          <p:cNvSpPr/>
          <p:nvPr/>
        </p:nvSpPr>
        <p:spPr>
          <a:xfrm>
            <a:off x="2614183" y="2054443"/>
            <a:ext cx="339232" cy="3889157"/>
          </a:xfrm>
          <a:prstGeom prst="leftBrace">
            <a:avLst>
              <a:gd name="adj1" fmla="val 34010"/>
              <a:gd name="adj2" fmla="val 50000"/>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Tree>
    <p:extLst>
      <p:ext uri="{BB962C8B-B14F-4D97-AF65-F5344CB8AC3E}">
        <p14:creationId xmlns:p14="http://schemas.microsoft.com/office/powerpoint/2010/main" val="608300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 –</a:t>
            </a:r>
            <a:br>
              <a:rPr lang="en-US" altLang="en-US" sz="1800" b="1" dirty="0">
                <a:solidFill>
                  <a:schemeClr val="bg1"/>
                </a:solidFill>
                <a:latin typeface="Verdana" pitchFamily="34" charset="0"/>
                <a:ea typeface="Verdana" pitchFamily="34" charset="0"/>
                <a:cs typeface="Verdana" pitchFamily="34" charset="0"/>
              </a:rPr>
            </a:br>
            <a:r>
              <a:rPr lang="en-US" altLang="en-US" sz="1800" b="1" dirty="0">
                <a:solidFill>
                  <a:schemeClr val="bg1"/>
                </a:solidFill>
                <a:latin typeface="Verdana" pitchFamily="34" charset="0"/>
                <a:ea typeface="Verdana" pitchFamily="34" charset="0"/>
                <a:cs typeface="Verdana" pitchFamily="34" charset="0"/>
              </a:rPr>
              <a:t>Data Download Center</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28</a:t>
            </a:fld>
            <a:endParaRPr lang="en-US" altLang="en-US" dirty="0"/>
          </a:p>
        </p:txBody>
      </p:sp>
      <p:pic>
        <p:nvPicPr>
          <p:cNvPr id="8" name="Picture 7">
            <a:extLst>
              <a:ext uri="{FF2B5EF4-FFF2-40B4-BE49-F238E27FC236}">
                <a16:creationId xmlns:a16="http://schemas.microsoft.com/office/drawing/2014/main" id="{CC91FF5E-6FDE-4074-A93E-630ED9C1DDF0}"/>
              </a:ext>
            </a:extLst>
          </p:cNvPr>
          <p:cNvPicPr>
            <a:picLocks noChangeAspect="1"/>
          </p:cNvPicPr>
          <p:nvPr/>
        </p:nvPicPr>
        <p:blipFill rotWithShape="1">
          <a:blip r:embed="rId4"/>
          <a:srcRect l="50000" t="15171" b="8351"/>
          <a:stretch/>
        </p:blipFill>
        <p:spPr>
          <a:xfrm>
            <a:off x="361610" y="1295401"/>
            <a:ext cx="8325190" cy="3581400"/>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a:extLst>
              <a:ext uri="{FF2B5EF4-FFF2-40B4-BE49-F238E27FC236}">
                <a16:creationId xmlns:a16="http://schemas.microsoft.com/office/drawing/2014/main" id="{D7E344C7-1791-43BE-A6D8-1D98DA5FDF8C}"/>
              </a:ext>
            </a:extLst>
          </p:cNvPr>
          <p:cNvPicPr>
            <a:picLocks noChangeAspect="1"/>
          </p:cNvPicPr>
          <p:nvPr/>
        </p:nvPicPr>
        <p:blipFill rotWithShape="1">
          <a:blip r:embed="rId5"/>
          <a:srcRect b="7726"/>
          <a:stretch/>
        </p:blipFill>
        <p:spPr>
          <a:xfrm>
            <a:off x="1057275" y="5153905"/>
            <a:ext cx="7029450" cy="817387"/>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7" name="Rectangle: Rounded Corners 6">
            <a:extLst>
              <a:ext uri="{FF2B5EF4-FFF2-40B4-BE49-F238E27FC236}">
                <a16:creationId xmlns:a16="http://schemas.microsoft.com/office/drawing/2014/main" id="{B76F27A3-63E1-4B90-A779-63F06965BC7D}"/>
              </a:ext>
            </a:extLst>
          </p:cNvPr>
          <p:cNvSpPr/>
          <p:nvPr/>
        </p:nvSpPr>
        <p:spPr>
          <a:xfrm>
            <a:off x="2652716" y="5408612"/>
            <a:ext cx="5272083" cy="306387"/>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8803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29</a:t>
            </a:fld>
            <a:endParaRPr lang="en-US" altLang="en-US" dirty="0"/>
          </a:p>
        </p:txBody>
      </p:sp>
      <p:pic>
        <p:nvPicPr>
          <p:cNvPr id="4" name="Picture 3">
            <a:extLst>
              <a:ext uri="{FF2B5EF4-FFF2-40B4-BE49-F238E27FC236}">
                <a16:creationId xmlns:a16="http://schemas.microsoft.com/office/drawing/2014/main" id="{84D8A564-58A4-457C-B03B-3A3CB7B2A47D}"/>
              </a:ext>
            </a:extLst>
          </p:cNvPr>
          <p:cNvPicPr>
            <a:picLocks noChangeAspect="1"/>
          </p:cNvPicPr>
          <p:nvPr/>
        </p:nvPicPr>
        <p:blipFill rotWithShape="1">
          <a:blip r:embed="rId4"/>
          <a:srcRect l="9684" t="2747" r="4335" b="5555"/>
          <a:stretch/>
        </p:blipFill>
        <p:spPr>
          <a:xfrm>
            <a:off x="2313133" y="1584053"/>
            <a:ext cx="2606464" cy="5121547"/>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9">
            <a:extLst>
              <a:ext uri="{FF2B5EF4-FFF2-40B4-BE49-F238E27FC236}">
                <a16:creationId xmlns:a16="http://schemas.microsoft.com/office/drawing/2014/main" id="{CF1884AD-6479-4C5C-AD43-DBC374EE3264}"/>
              </a:ext>
            </a:extLst>
          </p:cNvPr>
          <p:cNvPicPr>
            <a:picLocks noChangeAspect="1"/>
          </p:cNvPicPr>
          <p:nvPr/>
        </p:nvPicPr>
        <p:blipFill rotWithShape="1">
          <a:blip r:embed="rId5"/>
          <a:srcRect l="8333" r="30614" b="9522"/>
          <a:stretch/>
        </p:blipFill>
        <p:spPr>
          <a:xfrm>
            <a:off x="5102889" y="2590800"/>
            <a:ext cx="3810000" cy="3487206"/>
          </a:xfrm>
          <a:prstGeom prst="roundRect">
            <a:avLst>
              <a:gd name="adj" fmla="val 4167"/>
            </a:avLst>
          </a:prstGeom>
          <a:solidFill>
            <a:srgbClr val="FFFFFF"/>
          </a:solidFill>
          <a:ln w="57150" cap="sq">
            <a:solidFill>
              <a:srgbClr val="4B92E7"/>
            </a:solidFill>
            <a:miter lim="800000"/>
          </a:ln>
          <a:effectLst/>
        </p:spPr>
      </p:pic>
      <p:cxnSp>
        <p:nvCxnSpPr>
          <p:cNvPr id="11" name="Straight Arrow Connector 10">
            <a:extLst>
              <a:ext uri="{FF2B5EF4-FFF2-40B4-BE49-F238E27FC236}">
                <a16:creationId xmlns:a16="http://schemas.microsoft.com/office/drawing/2014/main" id="{696E259E-EB87-4269-B335-7C8522F49DAA}"/>
              </a:ext>
            </a:extLst>
          </p:cNvPr>
          <p:cNvCxnSpPr>
            <a:cxnSpLocks/>
          </p:cNvCxnSpPr>
          <p:nvPr/>
        </p:nvCxnSpPr>
        <p:spPr>
          <a:xfrm flipV="1">
            <a:off x="4672061" y="3693754"/>
            <a:ext cx="583227" cy="640649"/>
          </a:xfrm>
          <a:prstGeom prst="straightConnector1">
            <a:avLst/>
          </a:prstGeom>
          <a:ln w="28575">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8074C06-A824-4768-A294-C915CA45BD1B}"/>
              </a:ext>
            </a:extLst>
          </p:cNvPr>
          <p:cNvCxnSpPr>
            <a:cxnSpLocks/>
          </p:cNvCxnSpPr>
          <p:nvPr/>
        </p:nvCxnSpPr>
        <p:spPr>
          <a:xfrm>
            <a:off x="4583906" y="2351887"/>
            <a:ext cx="671382" cy="1930574"/>
          </a:xfrm>
          <a:prstGeom prst="straightConnector1">
            <a:avLst/>
          </a:prstGeom>
          <a:ln w="28575">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6BDBEDF-A1A7-4D18-A7A9-4D650132EE19}"/>
              </a:ext>
            </a:extLst>
          </p:cNvPr>
          <p:cNvCxnSpPr>
            <a:cxnSpLocks/>
          </p:cNvCxnSpPr>
          <p:nvPr/>
        </p:nvCxnSpPr>
        <p:spPr>
          <a:xfrm flipV="1">
            <a:off x="4264688" y="4690463"/>
            <a:ext cx="990600" cy="1175135"/>
          </a:xfrm>
          <a:prstGeom prst="straightConnector1">
            <a:avLst/>
          </a:prstGeom>
          <a:ln w="28575">
            <a:solidFill>
              <a:srgbClr val="FFC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5373774-79A7-4A2A-B162-96D1185BAA88}"/>
              </a:ext>
            </a:extLst>
          </p:cNvPr>
          <p:cNvCxnSpPr>
            <a:cxnSpLocks/>
          </p:cNvCxnSpPr>
          <p:nvPr/>
        </p:nvCxnSpPr>
        <p:spPr>
          <a:xfrm>
            <a:off x="4572000" y="3944610"/>
            <a:ext cx="669098" cy="1665631"/>
          </a:xfrm>
          <a:prstGeom prst="straightConnector1">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7ED930BF-8309-4DC5-84D6-18133E485733}"/>
              </a:ext>
            </a:extLst>
          </p:cNvPr>
          <p:cNvPicPr>
            <a:picLocks noChangeAspect="1"/>
          </p:cNvPicPr>
          <p:nvPr/>
        </p:nvPicPr>
        <p:blipFill rotWithShape="1">
          <a:blip r:embed="rId6"/>
          <a:srcRect l="14106" t="8422" r="25301"/>
          <a:stretch/>
        </p:blipFill>
        <p:spPr>
          <a:xfrm>
            <a:off x="202388" y="3634992"/>
            <a:ext cx="1728821" cy="155672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3" name="Left Brace 12">
            <a:extLst>
              <a:ext uri="{FF2B5EF4-FFF2-40B4-BE49-F238E27FC236}">
                <a16:creationId xmlns:a16="http://schemas.microsoft.com/office/drawing/2014/main" id="{D30629A3-4CD7-416A-8381-1716931F6003}"/>
              </a:ext>
            </a:extLst>
          </p:cNvPr>
          <p:cNvSpPr/>
          <p:nvPr/>
        </p:nvSpPr>
        <p:spPr>
          <a:xfrm>
            <a:off x="2051089" y="1584052"/>
            <a:ext cx="257331" cy="5121547"/>
          </a:xfrm>
          <a:prstGeom prst="leftBrace">
            <a:avLst>
              <a:gd name="adj1" fmla="val 34010"/>
              <a:gd name="adj2" fmla="val 5000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5" name="Rectangle: Rounded Corners 14">
            <a:extLst>
              <a:ext uri="{FF2B5EF4-FFF2-40B4-BE49-F238E27FC236}">
                <a16:creationId xmlns:a16="http://schemas.microsoft.com/office/drawing/2014/main" id="{5C213A4B-976F-4379-8D2A-8E141C444713}"/>
              </a:ext>
            </a:extLst>
          </p:cNvPr>
          <p:cNvSpPr/>
          <p:nvPr/>
        </p:nvSpPr>
        <p:spPr>
          <a:xfrm>
            <a:off x="262328" y="3972372"/>
            <a:ext cx="1668881" cy="22449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6442CC25-1A07-4E56-A6BE-8498A3CD8220}"/>
              </a:ext>
            </a:extLst>
          </p:cNvPr>
          <p:cNvSpPr txBox="1"/>
          <p:nvPr/>
        </p:nvSpPr>
        <p:spPr>
          <a:xfrm>
            <a:off x="33084" y="1116935"/>
            <a:ext cx="4657269" cy="338554"/>
          </a:xfrm>
          <a:prstGeom prst="rect">
            <a:avLst/>
          </a:prstGeom>
          <a:noFill/>
        </p:spPr>
        <p:txBody>
          <a:bodyPr wrap="square" rtlCol="0">
            <a:spAutoFit/>
          </a:bodyPr>
          <a:lstStyle/>
          <a:p>
            <a:pPr algn="ctr"/>
            <a:r>
              <a:rPr lang="en-US" sz="1600" b="1" dirty="0"/>
              <a:t>Access through Research &amp; Historical side:</a:t>
            </a:r>
          </a:p>
        </p:txBody>
      </p:sp>
      <p:sp>
        <p:nvSpPr>
          <p:cNvPr id="16" name="TextBox 15">
            <a:extLst>
              <a:ext uri="{FF2B5EF4-FFF2-40B4-BE49-F238E27FC236}">
                <a16:creationId xmlns:a16="http://schemas.microsoft.com/office/drawing/2014/main" id="{B8028FCC-87F0-4EDB-8ADB-374B3A499588}"/>
              </a:ext>
            </a:extLst>
          </p:cNvPr>
          <p:cNvSpPr txBox="1"/>
          <p:nvPr/>
        </p:nvSpPr>
        <p:spPr>
          <a:xfrm>
            <a:off x="4611468" y="1116935"/>
            <a:ext cx="4840561" cy="584775"/>
          </a:xfrm>
          <a:prstGeom prst="rect">
            <a:avLst/>
          </a:prstGeom>
          <a:noFill/>
        </p:spPr>
        <p:txBody>
          <a:bodyPr wrap="square" rtlCol="0">
            <a:spAutoFit/>
          </a:bodyPr>
          <a:lstStyle/>
          <a:p>
            <a:pPr algn="ctr"/>
            <a:r>
              <a:rPr lang="en-US" sz="1600" b="1" dirty="0"/>
              <a:t>Access through WorkStats side </a:t>
            </a:r>
          </a:p>
          <a:p>
            <a:pPr algn="ctr"/>
            <a:r>
              <a:rPr lang="en-US" sz="1600" b="1" dirty="0"/>
              <a:t>(less clicks – can bookmark these links):</a:t>
            </a:r>
          </a:p>
        </p:txBody>
      </p:sp>
      <p:sp>
        <p:nvSpPr>
          <p:cNvPr id="26" name="Left Brace 25">
            <a:extLst>
              <a:ext uri="{FF2B5EF4-FFF2-40B4-BE49-F238E27FC236}">
                <a16:creationId xmlns:a16="http://schemas.microsoft.com/office/drawing/2014/main" id="{B779E84F-4FFD-42C9-A72F-0A71DF100375}"/>
              </a:ext>
            </a:extLst>
          </p:cNvPr>
          <p:cNvSpPr/>
          <p:nvPr/>
        </p:nvSpPr>
        <p:spPr>
          <a:xfrm rot="16200000">
            <a:off x="2168655" y="-737066"/>
            <a:ext cx="338555" cy="4468135"/>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Left Brace 26">
            <a:extLst>
              <a:ext uri="{FF2B5EF4-FFF2-40B4-BE49-F238E27FC236}">
                <a16:creationId xmlns:a16="http://schemas.microsoft.com/office/drawing/2014/main" id="{C1469045-E719-48FC-85AD-97DC3266428B}"/>
              </a:ext>
            </a:extLst>
          </p:cNvPr>
          <p:cNvSpPr/>
          <p:nvPr/>
        </p:nvSpPr>
        <p:spPr>
          <a:xfrm rot="16200000">
            <a:off x="6835393" y="-229328"/>
            <a:ext cx="398547" cy="4010937"/>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058140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Home Page – Top Navigation</a:t>
            </a:r>
          </a:p>
        </p:txBody>
      </p:sp>
      <p:sp>
        <p:nvSpPr>
          <p:cNvPr id="5" name="TextBox 4"/>
          <p:cNvSpPr txBox="1"/>
          <p:nvPr/>
        </p:nvSpPr>
        <p:spPr>
          <a:xfrm>
            <a:off x="457199" y="1143000"/>
            <a:ext cx="8471297" cy="1815882"/>
          </a:xfrm>
          <a:prstGeom prst="rect">
            <a:avLst/>
          </a:prstGeom>
          <a:noFill/>
        </p:spPr>
        <p:txBody>
          <a:bodyPr wrap="square" rtlCol="0">
            <a:spAutoFit/>
          </a:bodyPr>
          <a:lstStyle/>
          <a:p>
            <a:r>
              <a:rPr lang="en-US" sz="1600" dirty="0"/>
              <a:t>The menu located in the top right-hand corner of our website contains three main areas:</a:t>
            </a:r>
          </a:p>
          <a:p>
            <a:endParaRPr lang="en-US" sz="1600" dirty="0"/>
          </a:p>
          <a:p>
            <a:pPr marL="285750" indent="-285750">
              <a:buFont typeface="Arial" panose="020B0604020202020204" pitchFamily="34" charset="0"/>
              <a:buChar char="•"/>
            </a:pPr>
            <a:r>
              <a:rPr lang="en-US" sz="1600" dirty="0"/>
              <a:t>Research &amp; Historical Data</a:t>
            </a:r>
          </a:p>
          <a:p>
            <a:pPr marL="285750" indent="-285750">
              <a:buFont typeface="Arial" panose="020B0604020202020204" pitchFamily="34" charset="0"/>
              <a:buChar char="•"/>
            </a:pPr>
            <a:r>
              <a:rPr lang="en-US" sz="1600" dirty="0"/>
              <a:t>Products</a:t>
            </a:r>
          </a:p>
          <a:p>
            <a:pPr marL="285750" indent="-285750">
              <a:buFont typeface="Arial" panose="020B0604020202020204" pitchFamily="34" charset="0"/>
              <a:buChar char="•"/>
            </a:pPr>
            <a:r>
              <a:rPr lang="en-US" sz="1600" dirty="0"/>
              <a:t>Learning Center</a:t>
            </a:r>
          </a:p>
          <a:p>
            <a:endParaRPr lang="en-US" sz="1600" dirty="0"/>
          </a:p>
          <a:p>
            <a:r>
              <a:rPr lang="en-US" sz="1600" dirty="0"/>
              <a:t>These three areas will provide access to the contents of our entire website.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a:t>
            </a:fld>
            <a:endParaRPr lang="en-US" altLang="en-US" dirty="0"/>
          </a:p>
        </p:txBody>
      </p:sp>
      <p:pic>
        <p:nvPicPr>
          <p:cNvPr id="9" name="Picture 8">
            <a:extLst>
              <a:ext uri="{FF2B5EF4-FFF2-40B4-BE49-F238E27FC236}">
                <a16:creationId xmlns:a16="http://schemas.microsoft.com/office/drawing/2014/main" id="{161F2771-80A5-4CF7-A9EB-DDAC8E8DCDC5}"/>
              </a:ext>
            </a:extLst>
          </p:cNvPr>
          <p:cNvPicPr>
            <a:picLocks noChangeAspect="1"/>
          </p:cNvPicPr>
          <p:nvPr/>
        </p:nvPicPr>
        <p:blipFill>
          <a:blip r:embed="rId4"/>
          <a:stretch>
            <a:fillRect/>
          </a:stretch>
        </p:blipFill>
        <p:spPr>
          <a:xfrm>
            <a:off x="1507331" y="3101876"/>
            <a:ext cx="6153150" cy="638175"/>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pic>
        <p:nvPicPr>
          <p:cNvPr id="10" name="Picture 9">
            <a:extLst>
              <a:ext uri="{FF2B5EF4-FFF2-40B4-BE49-F238E27FC236}">
                <a16:creationId xmlns:a16="http://schemas.microsoft.com/office/drawing/2014/main" id="{9DE3D654-5741-475B-AD93-E50892A84BAB}"/>
              </a:ext>
            </a:extLst>
          </p:cNvPr>
          <p:cNvPicPr>
            <a:picLocks noChangeAspect="1"/>
          </p:cNvPicPr>
          <p:nvPr/>
        </p:nvPicPr>
        <p:blipFill rotWithShape="1">
          <a:blip r:embed="rId5"/>
          <a:srcRect l="84286" t="12287" r="6197" b="56235"/>
          <a:stretch/>
        </p:blipFill>
        <p:spPr>
          <a:xfrm>
            <a:off x="1502625" y="3968906"/>
            <a:ext cx="2840775" cy="2642616"/>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pic>
        <p:nvPicPr>
          <p:cNvPr id="12" name="Picture 11">
            <a:extLst>
              <a:ext uri="{FF2B5EF4-FFF2-40B4-BE49-F238E27FC236}">
                <a16:creationId xmlns:a16="http://schemas.microsoft.com/office/drawing/2014/main" id="{51C60D6B-DA36-471A-86BE-1117790DBAEB}"/>
              </a:ext>
            </a:extLst>
          </p:cNvPr>
          <p:cNvPicPr>
            <a:picLocks noChangeAspect="1"/>
          </p:cNvPicPr>
          <p:nvPr/>
        </p:nvPicPr>
        <p:blipFill rotWithShape="1">
          <a:blip r:embed="rId6"/>
          <a:srcRect l="90141" t="12329" r="2003" b="60462"/>
          <a:stretch/>
        </p:blipFill>
        <p:spPr>
          <a:xfrm>
            <a:off x="4906996" y="3968906"/>
            <a:ext cx="2713004" cy="2642815"/>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308531026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30</a:t>
            </a:fld>
            <a:endParaRPr lang="en-US" altLang="en-US" dirty="0"/>
          </a:p>
        </p:txBody>
      </p:sp>
      <p:pic>
        <p:nvPicPr>
          <p:cNvPr id="4" name="Picture 3">
            <a:extLst>
              <a:ext uri="{FF2B5EF4-FFF2-40B4-BE49-F238E27FC236}">
                <a16:creationId xmlns:a16="http://schemas.microsoft.com/office/drawing/2014/main" id="{84D8A564-58A4-457C-B03B-3A3CB7B2A47D}"/>
              </a:ext>
            </a:extLst>
          </p:cNvPr>
          <p:cNvPicPr>
            <a:picLocks noChangeAspect="1"/>
          </p:cNvPicPr>
          <p:nvPr/>
        </p:nvPicPr>
        <p:blipFill rotWithShape="1">
          <a:blip r:embed="rId4"/>
          <a:srcRect l="14551" t="69275" r="9961" b="5555"/>
          <a:stretch/>
        </p:blipFill>
        <p:spPr>
          <a:xfrm>
            <a:off x="2360650" y="3698796"/>
            <a:ext cx="2288390" cy="1405794"/>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Picture 11">
            <a:extLst>
              <a:ext uri="{FF2B5EF4-FFF2-40B4-BE49-F238E27FC236}">
                <a16:creationId xmlns:a16="http://schemas.microsoft.com/office/drawing/2014/main" id="{7ED930BF-8309-4DC5-84D6-18133E485733}"/>
              </a:ext>
            </a:extLst>
          </p:cNvPr>
          <p:cNvPicPr>
            <a:picLocks noChangeAspect="1"/>
          </p:cNvPicPr>
          <p:nvPr/>
        </p:nvPicPr>
        <p:blipFill rotWithShape="1">
          <a:blip r:embed="rId5"/>
          <a:srcRect l="14106" t="8422" r="25301"/>
          <a:stretch/>
        </p:blipFill>
        <p:spPr>
          <a:xfrm>
            <a:off x="175293" y="3661891"/>
            <a:ext cx="1728821" cy="155672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3" name="TextBox 2">
            <a:extLst>
              <a:ext uri="{FF2B5EF4-FFF2-40B4-BE49-F238E27FC236}">
                <a16:creationId xmlns:a16="http://schemas.microsoft.com/office/drawing/2014/main" id="{6442CC25-1A07-4E56-A6BE-8498A3CD8220}"/>
              </a:ext>
            </a:extLst>
          </p:cNvPr>
          <p:cNvSpPr txBox="1"/>
          <p:nvPr/>
        </p:nvSpPr>
        <p:spPr>
          <a:xfrm>
            <a:off x="33084" y="1116935"/>
            <a:ext cx="4657269" cy="584775"/>
          </a:xfrm>
          <a:prstGeom prst="rect">
            <a:avLst/>
          </a:prstGeom>
          <a:noFill/>
        </p:spPr>
        <p:txBody>
          <a:bodyPr wrap="square" rtlCol="0">
            <a:spAutoFit/>
          </a:bodyPr>
          <a:lstStyle/>
          <a:p>
            <a:pPr algn="ctr"/>
            <a:r>
              <a:rPr lang="en-US" sz="1600" b="1" dirty="0"/>
              <a:t>Links copied from the Research side of the website can’t be bookmarked</a:t>
            </a:r>
          </a:p>
        </p:txBody>
      </p:sp>
      <p:sp>
        <p:nvSpPr>
          <p:cNvPr id="16" name="TextBox 15">
            <a:extLst>
              <a:ext uri="{FF2B5EF4-FFF2-40B4-BE49-F238E27FC236}">
                <a16:creationId xmlns:a16="http://schemas.microsoft.com/office/drawing/2014/main" id="{B8028FCC-87F0-4EDB-8ADB-374B3A499588}"/>
              </a:ext>
            </a:extLst>
          </p:cNvPr>
          <p:cNvSpPr txBox="1"/>
          <p:nvPr/>
        </p:nvSpPr>
        <p:spPr>
          <a:xfrm>
            <a:off x="4906549" y="1116935"/>
            <a:ext cx="4133585" cy="584775"/>
          </a:xfrm>
          <a:prstGeom prst="rect">
            <a:avLst/>
          </a:prstGeom>
          <a:noFill/>
        </p:spPr>
        <p:txBody>
          <a:bodyPr wrap="square" rtlCol="0">
            <a:spAutoFit/>
          </a:bodyPr>
          <a:lstStyle/>
          <a:p>
            <a:pPr algn="ctr"/>
            <a:r>
              <a:rPr lang="en-US" sz="1600" b="1" dirty="0"/>
              <a:t>Links copied from the WorkStats side of the website CAN be bookmarked:</a:t>
            </a:r>
          </a:p>
        </p:txBody>
      </p:sp>
      <p:sp>
        <p:nvSpPr>
          <p:cNvPr id="26" name="Left Brace 25">
            <a:extLst>
              <a:ext uri="{FF2B5EF4-FFF2-40B4-BE49-F238E27FC236}">
                <a16:creationId xmlns:a16="http://schemas.microsoft.com/office/drawing/2014/main" id="{B779E84F-4FFD-42C9-A72F-0A71DF100375}"/>
              </a:ext>
            </a:extLst>
          </p:cNvPr>
          <p:cNvSpPr/>
          <p:nvPr/>
        </p:nvSpPr>
        <p:spPr>
          <a:xfrm rot="16200000">
            <a:off x="2150094" y="-503907"/>
            <a:ext cx="338555" cy="4468135"/>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Left Brace 26">
            <a:extLst>
              <a:ext uri="{FF2B5EF4-FFF2-40B4-BE49-F238E27FC236}">
                <a16:creationId xmlns:a16="http://schemas.microsoft.com/office/drawing/2014/main" id="{C1469045-E719-48FC-85AD-97DC3266428B}"/>
              </a:ext>
            </a:extLst>
          </p:cNvPr>
          <p:cNvSpPr/>
          <p:nvPr/>
        </p:nvSpPr>
        <p:spPr>
          <a:xfrm rot="16200000">
            <a:off x="6832295" y="-271986"/>
            <a:ext cx="331912" cy="4010938"/>
          </a:xfrm>
          <a:prstGeom prst="leftBrace">
            <a:avLst>
              <a:gd name="adj1" fmla="val 34010"/>
              <a:gd name="adj2" fmla="val 49782"/>
            </a:avLst>
          </a:pr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TextBox 18">
            <a:extLst>
              <a:ext uri="{FF2B5EF4-FFF2-40B4-BE49-F238E27FC236}">
                <a16:creationId xmlns:a16="http://schemas.microsoft.com/office/drawing/2014/main" id="{410327F9-9C2A-433C-9BD9-77948BF49D2A}"/>
              </a:ext>
            </a:extLst>
          </p:cNvPr>
          <p:cNvSpPr txBox="1"/>
          <p:nvPr/>
        </p:nvSpPr>
        <p:spPr>
          <a:xfrm>
            <a:off x="38566" y="5329806"/>
            <a:ext cx="4727642" cy="584775"/>
          </a:xfrm>
          <a:prstGeom prst="rect">
            <a:avLst/>
          </a:prstGeom>
          <a:noFill/>
        </p:spPr>
        <p:txBody>
          <a:bodyPr wrap="square">
            <a:spAutoFit/>
          </a:bodyPr>
          <a:lstStyle/>
          <a:p>
            <a:r>
              <a:rPr lang="en-US" sz="1600" dirty="0">
                <a:hlinkClick r:id="rId6"/>
              </a:rPr>
              <a:t>https://paworkstats.geosolinc.com/vosnet/analyzer/resultsNew.aspx?session=labforce</a:t>
            </a:r>
            <a:r>
              <a:rPr lang="en-US" sz="1600" dirty="0"/>
              <a:t> </a:t>
            </a:r>
          </a:p>
        </p:txBody>
      </p:sp>
      <p:sp>
        <p:nvSpPr>
          <p:cNvPr id="28" name="TextBox 27">
            <a:extLst>
              <a:ext uri="{FF2B5EF4-FFF2-40B4-BE49-F238E27FC236}">
                <a16:creationId xmlns:a16="http://schemas.microsoft.com/office/drawing/2014/main" id="{246F2F77-DA3C-4A6F-AD47-CA91C5AC30AA}"/>
              </a:ext>
            </a:extLst>
          </p:cNvPr>
          <p:cNvSpPr txBox="1"/>
          <p:nvPr/>
        </p:nvSpPr>
        <p:spPr>
          <a:xfrm>
            <a:off x="4992782" y="5489938"/>
            <a:ext cx="3451160" cy="1384995"/>
          </a:xfrm>
          <a:prstGeom prst="rect">
            <a:avLst/>
          </a:prstGeom>
          <a:noFill/>
        </p:spPr>
        <p:txBody>
          <a:bodyPr wrap="square">
            <a:spAutoFit/>
          </a:bodyPr>
          <a:lstStyle/>
          <a:p>
            <a:r>
              <a:rPr lang="en-US" sz="1400" dirty="0">
                <a:hlinkClick r:id="rId7"/>
              </a:rPr>
              <a:t>Right-click the link and click “copy link address” to copy/save the link</a:t>
            </a:r>
          </a:p>
          <a:p>
            <a:endParaRPr lang="en-US" sz="1400" dirty="0">
              <a:hlinkClick r:id="rId7"/>
            </a:endParaRPr>
          </a:p>
          <a:p>
            <a:r>
              <a:rPr lang="en-US" sz="1400" dirty="0">
                <a:hlinkClick r:id="rId7"/>
              </a:rPr>
              <a:t>https://paworkstats.geosolinc.com/altentry.asp?action=lmiguest&amp;whereto=LABFORCEDATA</a:t>
            </a:r>
            <a:r>
              <a:rPr lang="en-US" sz="1400" dirty="0"/>
              <a:t> </a:t>
            </a:r>
          </a:p>
        </p:txBody>
      </p:sp>
      <p:sp>
        <p:nvSpPr>
          <p:cNvPr id="18438" name="Multiplication Sign 18437">
            <a:extLst>
              <a:ext uri="{FF2B5EF4-FFF2-40B4-BE49-F238E27FC236}">
                <a16:creationId xmlns:a16="http://schemas.microsoft.com/office/drawing/2014/main" id="{E9CE3EAF-B3CE-44A1-BADA-4E7E6B488B90}"/>
              </a:ext>
            </a:extLst>
          </p:cNvPr>
          <p:cNvSpPr/>
          <p:nvPr/>
        </p:nvSpPr>
        <p:spPr>
          <a:xfrm>
            <a:off x="1654604" y="5106336"/>
            <a:ext cx="1024779" cy="1115425"/>
          </a:xfrm>
          <a:prstGeom prst="mathMultiply">
            <a:avLst/>
          </a:prstGeom>
          <a:solidFill>
            <a:srgbClr val="FF0000">
              <a:alpha val="52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439" name="Arrow: Curved Right 18438">
            <a:extLst>
              <a:ext uri="{FF2B5EF4-FFF2-40B4-BE49-F238E27FC236}">
                <a16:creationId xmlns:a16="http://schemas.microsoft.com/office/drawing/2014/main" id="{272F4F13-048B-428C-9E9A-B4D4729FD7E7}"/>
              </a:ext>
            </a:extLst>
          </p:cNvPr>
          <p:cNvSpPr/>
          <p:nvPr/>
        </p:nvSpPr>
        <p:spPr>
          <a:xfrm>
            <a:off x="4749923" y="4011190"/>
            <a:ext cx="280509" cy="1780010"/>
          </a:xfrm>
          <a:prstGeom prst="curvedRightArrow">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8445" name="Picture 18444">
            <a:extLst>
              <a:ext uri="{FF2B5EF4-FFF2-40B4-BE49-F238E27FC236}">
                <a16:creationId xmlns:a16="http://schemas.microsoft.com/office/drawing/2014/main" id="{D883F440-B57B-4135-9AA7-7AFBA7A8B679}"/>
              </a:ext>
            </a:extLst>
          </p:cNvPr>
          <p:cNvPicPr>
            <a:picLocks noChangeAspect="1"/>
          </p:cNvPicPr>
          <p:nvPr/>
        </p:nvPicPr>
        <p:blipFill rotWithShape="1">
          <a:blip r:embed="rId8"/>
          <a:srcRect l="1829" t="-1" r="2264" b="42725"/>
          <a:stretch/>
        </p:blipFill>
        <p:spPr>
          <a:xfrm>
            <a:off x="181171" y="2052662"/>
            <a:ext cx="4412814" cy="1348473"/>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cxnSp>
        <p:nvCxnSpPr>
          <p:cNvPr id="14" name="Straight Arrow Connector 13">
            <a:extLst>
              <a:ext uri="{FF2B5EF4-FFF2-40B4-BE49-F238E27FC236}">
                <a16:creationId xmlns:a16="http://schemas.microsoft.com/office/drawing/2014/main" id="{88074C06-A824-4768-A294-C915CA45BD1B}"/>
              </a:ext>
            </a:extLst>
          </p:cNvPr>
          <p:cNvCxnSpPr>
            <a:cxnSpLocks/>
          </p:cNvCxnSpPr>
          <p:nvPr/>
        </p:nvCxnSpPr>
        <p:spPr>
          <a:xfrm flipH="1" flipV="1">
            <a:off x="1652983" y="2496948"/>
            <a:ext cx="734595" cy="1807181"/>
          </a:xfrm>
          <a:prstGeom prst="straightConnector1">
            <a:avLst/>
          </a:prstGeom>
          <a:solidFill>
            <a:srgbClr val="FF0000">
              <a:alpha val="52000"/>
            </a:srgbClr>
          </a:solidFill>
          <a:ln w="508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cxnSp>
      <p:pic>
        <p:nvPicPr>
          <p:cNvPr id="51" name="Picture 50" descr="A screenshot of a computer&#10;&#10;Description automatically generated">
            <a:extLst>
              <a:ext uri="{FF2B5EF4-FFF2-40B4-BE49-F238E27FC236}">
                <a16:creationId xmlns:a16="http://schemas.microsoft.com/office/drawing/2014/main" id="{295032CE-87BA-4DD2-BB66-794C6E0E9D34}"/>
              </a:ext>
            </a:extLst>
          </p:cNvPr>
          <p:cNvPicPr>
            <a:picLocks noChangeAspect="1"/>
          </p:cNvPicPr>
          <p:nvPr/>
        </p:nvPicPr>
        <p:blipFill rotWithShape="1">
          <a:blip r:embed="rId9"/>
          <a:srcRect l="56576" t="34733" r="23680" b="8739"/>
          <a:stretch/>
        </p:blipFill>
        <p:spPr bwMode="auto">
          <a:xfrm>
            <a:off x="5147600" y="2006074"/>
            <a:ext cx="3703009" cy="3483864"/>
          </a:xfrm>
          <a:prstGeom prst="roundRect">
            <a:avLst>
              <a:gd name="adj" fmla="val 4167"/>
            </a:avLst>
          </a:prstGeom>
          <a:solidFill>
            <a:srgbClr val="FFFFFF"/>
          </a:solidFill>
          <a:ln w="57150" cap="sq">
            <a:solidFill>
              <a:srgbClr val="4B92E7"/>
            </a:solidFill>
            <a:miter lim="800000"/>
          </a:ln>
          <a:effectLst/>
          <a:extLst>
            <a:ext uri="{53640926-AAD7-44D8-BBD7-CCE9431645EC}">
              <a14:shadowObscured xmlns:a14="http://schemas.microsoft.com/office/drawing/2010/main"/>
            </a:ext>
          </a:extLst>
        </p:spPr>
      </p:pic>
      <p:sp>
        <p:nvSpPr>
          <p:cNvPr id="53" name="Rectangle: Rounded Corners 52">
            <a:extLst>
              <a:ext uri="{FF2B5EF4-FFF2-40B4-BE49-F238E27FC236}">
                <a16:creationId xmlns:a16="http://schemas.microsoft.com/office/drawing/2014/main" id="{862F0F12-0A74-42D2-96A7-335B1CA0EF99}"/>
              </a:ext>
            </a:extLst>
          </p:cNvPr>
          <p:cNvSpPr/>
          <p:nvPr/>
        </p:nvSpPr>
        <p:spPr>
          <a:xfrm>
            <a:off x="7334655" y="4620787"/>
            <a:ext cx="666345" cy="2041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C5E562F0-BE99-4403-B685-D574387A67BA}"/>
              </a:ext>
            </a:extLst>
          </p:cNvPr>
          <p:cNvCxnSpPr>
            <a:cxnSpLocks/>
          </p:cNvCxnSpPr>
          <p:nvPr/>
        </p:nvCxnSpPr>
        <p:spPr>
          <a:xfrm flipH="1">
            <a:off x="2166993" y="4304129"/>
            <a:ext cx="223392" cy="1094092"/>
          </a:xfrm>
          <a:prstGeom prst="straightConnector1">
            <a:avLst/>
          </a:prstGeom>
          <a:solidFill>
            <a:srgbClr val="FF0000">
              <a:alpha val="52000"/>
            </a:srgbClr>
          </a:solidFill>
          <a:ln w="50800">
            <a:solidFill>
              <a:srgbClr val="C00000"/>
            </a:solidFill>
            <a:tailEnd type="triangle"/>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6865836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Research &amp; Historical Data –</a:t>
            </a:r>
            <a:br>
              <a:rPr lang="en-US" altLang="en-US" sz="1800" b="1" dirty="0">
                <a:solidFill>
                  <a:schemeClr val="bg1"/>
                </a:solidFill>
                <a:latin typeface="Verdana" pitchFamily="34" charset="0"/>
                <a:ea typeface="Verdana" pitchFamily="34" charset="0"/>
                <a:cs typeface="Verdana" pitchFamily="34" charset="0"/>
              </a:rPr>
            </a:br>
            <a:r>
              <a:rPr lang="en-US" altLang="en-US" sz="1800" b="1" dirty="0">
                <a:solidFill>
                  <a:schemeClr val="bg1"/>
                </a:solidFill>
                <a:latin typeface="Verdana" pitchFamily="34" charset="0"/>
                <a:ea typeface="Verdana" pitchFamily="34" charset="0"/>
                <a:cs typeface="Verdana" pitchFamily="34" charset="0"/>
              </a:rPr>
              <a:t>Returning to WorkStats Website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31</a:t>
            </a:fld>
            <a:endParaRPr lang="en-US" altLang="en-US" dirty="0"/>
          </a:p>
        </p:txBody>
      </p:sp>
      <p:sp>
        <p:nvSpPr>
          <p:cNvPr id="3" name="TextBox 2">
            <a:extLst>
              <a:ext uri="{FF2B5EF4-FFF2-40B4-BE49-F238E27FC236}">
                <a16:creationId xmlns:a16="http://schemas.microsoft.com/office/drawing/2014/main" id="{2928DD43-B4E5-4881-948A-F09BDA7FA25C}"/>
              </a:ext>
            </a:extLst>
          </p:cNvPr>
          <p:cNvSpPr txBox="1"/>
          <p:nvPr/>
        </p:nvSpPr>
        <p:spPr>
          <a:xfrm>
            <a:off x="433385" y="1084191"/>
            <a:ext cx="8253413" cy="4247317"/>
          </a:xfrm>
          <a:prstGeom prst="rect">
            <a:avLst/>
          </a:prstGeom>
          <a:noFill/>
        </p:spPr>
        <p:txBody>
          <a:bodyPr wrap="square" rtlCol="0">
            <a:spAutoFit/>
          </a:bodyPr>
          <a:lstStyle/>
          <a:p>
            <a:pPr algn="ctr"/>
            <a:r>
              <a:rPr lang="en-US" b="1" dirty="0"/>
              <a:t>Q: How do I return to the “</a:t>
            </a:r>
            <a:r>
              <a:rPr lang="en-US" b="1" dirty="0">
                <a:solidFill>
                  <a:srgbClr val="4B92E7"/>
                </a:solidFill>
              </a:rPr>
              <a:t>WorkStats</a:t>
            </a:r>
            <a:r>
              <a:rPr lang="en-US" b="1" dirty="0"/>
              <a:t>” side of the website after I’m finished on the “</a:t>
            </a:r>
            <a:r>
              <a:rPr lang="en-US" b="1" dirty="0">
                <a:solidFill>
                  <a:srgbClr val="4B92E7"/>
                </a:solidFill>
              </a:rPr>
              <a:t>Research &amp; Historical Data</a:t>
            </a:r>
            <a:r>
              <a:rPr lang="en-US" b="1" dirty="0"/>
              <a:t>” side?</a:t>
            </a:r>
            <a:endParaRPr lang="en-US" b="1" dirty="0">
              <a:solidFill>
                <a:srgbClr val="4B92E7"/>
              </a:solidFill>
            </a:endParaRPr>
          </a:p>
          <a:p>
            <a:pPr algn="ctr"/>
            <a:endParaRPr lang="en-US" b="1" dirty="0">
              <a:solidFill>
                <a:srgbClr val="4B92E7"/>
              </a:solidFill>
            </a:endParaRPr>
          </a:p>
          <a:p>
            <a:pPr algn="ctr"/>
            <a:r>
              <a:rPr lang="en-US" b="1" dirty="0"/>
              <a:t>A: </a:t>
            </a:r>
            <a:r>
              <a:rPr lang="en-US" b="1" dirty="0">
                <a:solidFill>
                  <a:schemeClr val="tx2"/>
                </a:solidFill>
              </a:rPr>
              <a:t>When you open the “</a:t>
            </a:r>
            <a:r>
              <a:rPr lang="en-US" b="1" dirty="0">
                <a:solidFill>
                  <a:srgbClr val="4B92E7"/>
                </a:solidFill>
              </a:rPr>
              <a:t>Research &amp; Historical Data</a:t>
            </a:r>
            <a:r>
              <a:rPr lang="en-US" b="1" dirty="0">
                <a:solidFill>
                  <a:schemeClr val="tx2"/>
                </a:solidFill>
              </a:rPr>
              <a:t>” link it should open in a new browser leaving the “</a:t>
            </a:r>
            <a:r>
              <a:rPr lang="en-US" b="1" dirty="0">
                <a:solidFill>
                  <a:srgbClr val="4B92E7"/>
                </a:solidFill>
              </a:rPr>
              <a:t>WorkStats</a:t>
            </a:r>
            <a:r>
              <a:rPr lang="en-US" b="1" dirty="0">
                <a:solidFill>
                  <a:schemeClr val="tx2"/>
                </a:solidFill>
              </a:rPr>
              <a:t>” area of the website untouched. If the browser tab is still open, you can simply click on the other tab to return to the WorkStats website.</a:t>
            </a:r>
          </a:p>
          <a:p>
            <a:pPr algn="ctr"/>
            <a:endParaRPr lang="en-US" b="1" dirty="0">
              <a:solidFill>
                <a:srgbClr val="4B92E7"/>
              </a:solidFill>
            </a:endParaRPr>
          </a:p>
          <a:p>
            <a:pPr algn="ctr"/>
            <a:endParaRPr lang="en-US" b="1" dirty="0">
              <a:solidFill>
                <a:srgbClr val="4B92E7"/>
              </a:solidFill>
            </a:endParaRPr>
          </a:p>
          <a:p>
            <a:pPr algn="ctr"/>
            <a:endParaRPr lang="en-US" b="1" dirty="0">
              <a:solidFill>
                <a:srgbClr val="4B92E7"/>
              </a:solidFill>
            </a:endParaRPr>
          </a:p>
          <a:p>
            <a:pPr algn="ctr"/>
            <a:r>
              <a:rPr lang="en-US" b="1" dirty="0"/>
              <a:t>If for some reason you’ve closed the other tab, you can return to the WorkStats area by first clicking the “home” button to return to the homepage for “Research &amp; Historical Data” and then clicking the “PA WorkStats Home” button found in the top right-hand corner of the “Research &amp; Historical Data” area.</a:t>
            </a:r>
          </a:p>
        </p:txBody>
      </p:sp>
      <p:pic>
        <p:nvPicPr>
          <p:cNvPr id="5" name="Picture 4">
            <a:extLst>
              <a:ext uri="{FF2B5EF4-FFF2-40B4-BE49-F238E27FC236}">
                <a16:creationId xmlns:a16="http://schemas.microsoft.com/office/drawing/2014/main" id="{50DC5788-6E4E-4D64-90C4-2BAB4E172D76}"/>
              </a:ext>
            </a:extLst>
          </p:cNvPr>
          <p:cNvPicPr>
            <a:picLocks noChangeAspect="1"/>
          </p:cNvPicPr>
          <p:nvPr/>
        </p:nvPicPr>
        <p:blipFill rotWithShape="1">
          <a:blip r:embed="rId4"/>
          <a:srcRect l="3498" t="14312" r="4575" b="18898"/>
          <a:stretch/>
        </p:blipFill>
        <p:spPr>
          <a:xfrm>
            <a:off x="1071796" y="5445441"/>
            <a:ext cx="7024220" cy="891459"/>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C30C2A31-099E-4765-B4C3-8515BF0DECE4}"/>
              </a:ext>
            </a:extLst>
          </p:cNvPr>
          <p:cNvSpPr/>
          <p:nvPr/>
        </p:nvSpPr>
        <p:spPr>
          <a:xfrm>
            <a:off x="6019800" y="5556882"/>
            <a:ext cx="1295400" cy="30376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C77049C5-7182-42B0-8CFC-8471742DB534}"/>
              </a:ext>
            </a:extLst>
          </p:cNvPr>
          <p:cNvPicPr>
            <a:picLocks noChangeAspect="1"/>
          </p:cNvPicPr>
          <p:nvPr/>
        </p:nvPicPr>
        <p:blipFill rotWithShape="1">
          <a:blip r:embed="rId5"/>
          <a:srcRect l="3284" t="27275"/>
          <a:stretch/>
        </p:blipFill>
        <p:spPr>
          <a:xfrm>
            <a:off x="2035966" y="3174129"/>
            <a:ext cx="5048250" cy="526453"/>
          </a:xfrm>
          <a:prstGeom prst="roundRect">
            <a:avLst>
              <a:gd name="adj" fmla="val 16667"/>
            </a:avLst>
          </a:prstGeom>
          <a:ln w="76200">
            <a:solidFill>
              <a:srgbClr val="C8C6BD"/>
            </a:solidFill>
          </a:ln>
          <a:effectLst>
            <a:outerShdw blurRad="76200" dist="38100" dir="7800000" algn="tl" rotWithShape="0">
              <a:srgbClr val="000000">
                <a:alpha val="40000"/>
              </a:srgbClr>
            </a:outerShdw>
          </a:effectLst>
        </p:spPr>
      </p:pic>
      <p:sp>
        <p:nvSpPr>
          <p:cNvPr id="11" name="Rectangle: Rounded Corners 10">
            <a:extLst>
              <a:ext uri="{FF2B5EF4-FFF2-40B4-BE49-F238E27FC236}">
                <a16:creationId xmlns:a16="http://schemas.microsoft.com/office/drawing/2014/main" id="{E2082241-574C-4324-9EEE-21D9F5C39B7F}"/>
              </a:ext>
            </a:extLst>
          </p:cNvPr>
          <p:cNvSpPr/>
          <p:nvPr/>
        </p:nvSpPr>
        <p:spPr>
          <a:xfrm>
            <a:off x="4483891" y="3235822"/>
            <a:ext cx="2336241" cy="40193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Rounded Corners 11">
            <a:extLst>
              <a:ext uri="{FF2B5EF4-FFF2-40B4-BE49-F238E27FC236}">
                <a16:creationId xmlns:a16="http://schemas.microsoft.com/office/drawing/2014/main" id="{8006B1F2-A131-4BE1-AE21-C802B3C963F3}"/>
              </a:ext>
            </a:extLst>
          </p:cNvPr>
          <p:cNvSpPr/>
          <p:nvPr/>
        </p:nvSpPr>
        <p:spPr>
          <a:xfrm>
            <a:off x="1447800" y="5790520"/>
            <a:ext cx="619148" cy="30548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027264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ctrTitle"/>
          </p:nvPr>
        </p:nvSpPr>
        <p:spPr>
          <a:xfrm>
            <a:off x="457200" y="381000"/>
            <a:ext cx="5334000" cy="457200"/>
          </a:xfrm>
        </p:spPr>
        <p:txBody>
          <a:bodyPr/>
          <a:lstStyle/>
          <a:p>
            <a:r>
              <a:rPr lang="en-US" altLang="en-US" sz="2000" b="1" dirty="0">
                <a:solidFill>
                  <a:schemeClr val="bg1"/>
                </a:solidFill>
                <a:latin typeface="Verdana" pitchFamily="34" charset="0"/>
                <a:ea typeface="Verdana" pitchFamily="34" charset="0"/>
                <a:cs typeface="Verdana" pitchFamily="34" charset="0"/>
              </a:rPr>
              <a:t>Data Dashboards</a:t>
            </a:r>
          </a:p>
        </p:txBody>
      </p:sp>
      <p:sp>
        <p:nvSpPr>
          <p:cNvPr id="30724" name="Rectangle 9"/>
          <p:cNvSpPr>
            <a:spLocks noChangeArrowheads="1"/>
          </p:cNvSpPr>
          <p:nvPr/>
        </p:nvSpPr>
        <p:spPr bwMode="auto">
          <a:xfrm>
            <a:off x="455613" y="1060450"/>
            <a:ext cx="806767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endParaRPr lang="en-US" altLang="en-US" sz="2000" dirty="0">
              <a:solidFill>
                <a:srgbClr val="000000"/>
              </a:solidFill>
              <a:latin typeface="Calibri" pitchFamily="34" charset="0"/>
            </a:endParaRPr>
          </a:p>
        </p:txBody>
      </p:sp>
      <p:sp>
        <p:nvSpPr>
          <p:cNvPr id="30725" name="Rectangle 9"/>
          <p:cNvSpPr>
            <a:spLocks noChangeArrowheads="1"/>
          </p:cNvSpPr>
          <p:nvPr/>
        </p:nvSpPr>
        <p:spPr bwMode="auto">
          <a:xfrm>
            <a:off x="600075" y="1222375"/>
            <a:ext cx="7943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endParaRPr lang="en-US" altLang="en-US" sz="1200" b="1" dirty="0">
              <a:solidFill>
                <a:srgbClr val="0000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7A3C0E9C-81EF-40E1-BA54-8758FD904512}" type="slidenum">
              <a:rPr lang="en-US" altLang="en-US" smtClean="0"/>
              <a:pPr>
                <a:defRPr/>
              </a:pPr>
              <a:t>32</a:t>
            </a:fld>
            <a:endParaRPr lang="en-US" altLang="en-US" dirty="0"/>
          </a:p>
        </p:txBody>
      </p:sp>
      <p:sp>
        <p:nvSpPr>
          <p:cNvPr id="7" name="TextBox 2">
            <a:extLst>
              <a:ext uri="{FF2B5EF4-FFF2-40B4-BE49-F238E27FC236}">
                <a16:creationId xmlns:a16="http://schemas.microsoft.com/office/drawing/2014/main" id="{B273C05D-A3D8-463C-9E13-371A29EAB9BC}"/>
              </a:ext>
            </a:extLst>
          </p:cNvPr>
          <p:cNvSpPr txBox="1">
            <a:spLocks noChangeArrowheads="1"/>
          </p:cNvSpPr>
          <p:nvPr/>
        </p:nvSpPr>
        <p:spPr bwMode="auto">
          <a:xfrm>
            <a:off x="449094" y="1371600"/>
            <a:ext cx="8229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I heard that CWIA has some really cool interactive data visualizations.  </a:t>
            </a:r>
          </a:p>
          <a:p>
            <a:pPr algn="ctr" eaLnBrk="1" hangingPunct="1">
              <a:spcBef>
                <a:spcPct val="0"/>
              </a:spcBef>
              <a:buFontTx/>
              <a:buNone/>
            </a:pPr>
            <a:endParaRPr lang="en-US" altLang="en-US" sz="4000" b="1" dirty="0">
              <a:latin typeface="Calibri" pitchFamily="34" charset="0"/>
            </a:endParaRPr>
          </a:p>
          <a:p>
            <a:pPr algn="ctr" eaLnBrk="1" hangingPunct="1">
              <a:spcBef>
                <a:spcPct val="0"/>
              </a:spcBef>
              <a:buFontTx/>
              <a:buNone/>
            </a:pPr>
            <a:r>
              <a:rPr lang="en-US" altLang="en-US" sz="4000" b="1" dirty="0">
                <a:latin typeface="Calibri" pitchFamily="34" charset="0"/>
              </a:rPr>
              <a:t>Where can I find those?</a:t>
            </a:r>
            <a:endParaRPr lang="en-US" altLang="en-US" sz="3600" b="1" dirty="0">
              <a:latin typeface="Calibri" pitchFamily="34" charset="0"/>
            </a:endParaRP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r>
              <a:rPr lang="en-US" altLang="en-US" sz="2800" b="1" dirty="0">
                <a:latin typeface="Calibri" pitchFamily="34" charset="0"/>
              </a:rPr>
              <a:t>(Data Dashboard)</a:t>
            </a:r>
          </a:p>
          <a:p>
            <a:pPr algn="ctr" eaLnBrk="1" hangingPunct="1">
              <a:spcBef>
                <a:spcPct val="0"/>
              </a:spcBef>
              <a:buNone/>
            </a:pPr>
            <a:r>
              <a:rPr lang="en-US" altLang="en-US" sz="2000" b="1" dirty="0">
                <a:solidFill>
                  <a:srgbClr val="FF0000"/>
                </a:solidFill>
                <a:latin typeface="Calibri" pitchFamily="34" charset="0"/>
              </a:rPr>
              <a:t>https://www.workstats.dli.pa.gov/dashboards/Pages/default.aspx</a:t>
            </a:r>
          </a:p>
        </p:txBody>
      </p:sp>
    </p:spTree>
    <p:extLst>
      <p:ext uri="{BB962C8B-B14F-4D97-AF65-F5344CB8AC3E}">
        <p14:creationId xmlns:p14="http://schemas.microsoft.com/office/powerpoint/2010/main" val="24081546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ctrTitle"/>
          </p:nvPr>
        </p:nvSpPr>
        <p:spPr>
          <a:xfrm>
            <a:off x="457200" y="381000"/>
            <a:ext cx="5334000" cy="457200"/>
          </a:xfrm>
        </p:spPr>
        <p:txBody>
          <a:bodyPr/>
          <a:lstStyle/>
          <a:p>
            <a:r>
              <a:rPr lang="en-US" altLang="en-US" sz="2000" b="1" dirty="0">
                <a:solidFill>
                  <a:schemeClr val="bg1"/>
                </a:solidFill>
                <a:latin typeface="Verdana" pitchFamily="34" charset="0"/>
                <a:ea typeface="Verdana" pitchFamily="34" charset="0"/>
                <a:cs typeface="Verdana" pitchFamily="34" charset="0"/>
              </a:rPr>
              <a:t>Dashboards</a:t>
            </a:r>
          </a:p>
        </p:txBody>
      </p:sp>
      <p:sp>
        <p:nvSpPr>
          <p:cNvPr id="30724" name="Rectangle 9"/>
          <p:cNvSpPr>
            <a:spLocks noChangeArrowheads="1"/>
          </p:cNvSpPr>
          <p:nvPr/>
        </p:nvSpPr>
        <p:spPr bwMode="auto">
          <a:xfrm>
            <a:off x="455613" y="1060450"/>
            <a:ext cx="806767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endParaRPr lang="en-US" altLang="en-US" sz="2000" dirty="0">
              <a:solidFill>
                <a:srgbClr val="000000"/>
              </a:solidFill>
              <a:latin typeface="Calibri" pitchFamily="34" charset="0"/>
            </a:endParaRPr>
          </a:p>
        </p:txBody>
      </p:sp>
      <p:sp>
        <p:nvSpPr>
          <p:cNvPr id="30725" name="Rectangle 9"/>
          <p:cNvSpPr>
            <a:spLocks noChangeArrowheads="1"/>
          </p:cNvSpPr>
          <p:nvPr/>
        </p:nvSpPr>
        <p:spPr bwMode="auto">
          <a:xfrm>
            <a:off x="600075" y="1222375"/>
            <a:ext cx="7943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endParaRPr lang="en-US" altLang="en-US" sz="1200" b="1" dirty="0">
              <a:solidFill>
                <a:srgbClr val="0000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7A3C0E9C-81EF-40E1-BA54-8758FD904512}" type="slidenum">
              <a:rPr lang="en-US" altLang="en-US" smtClean="0"/>
              <a:pPr>
                <a:defRPr/>
              </a:pPr>
              <a:t>33</a:t>
            </a:fld>
            <a:endParaRPr lang="en-US" altLang="en-US" dirty="0"/>
          </a:p>
        </p:txBody>
      </p:sp>
      <p:sp>
        <p:nvSpPr>
          <p:cNvPr id="7" name="TextBox 2">
            <a:extLst>
              <a:ext uri="{FF2B5EF4-FFF2-40B4-BE49-F238E27FC236}">
                <a16:creationId xmlns:a16="http://schemas.microsoft.com/office/drawing/2014/main" id="{B273C05D-A3D8-463C-9E13-371A29EAB9BC}"/>
              </a:ext>
            </a:extLst>
          </p:cNvPr>
          <p:cNvSpPr txBox="1">
            <a:spLocks noChangeArrowheads="1"/>
          </p:cNvSpPr>
          <p:nvPr/>
        </p:nvSpPr>
        <p:spPr bwMode="auto">
          <a:xfrm>
            <a:off x="449094" y="1371600"/>
            <a:ext cx="8229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Dashboard screenshot</a:t>
            </a:r>
            <a:endParaRPr lang="en-US" altLang="en-US" sz="2000" b="1" dirty="0">
              <a:latin typeface="Calibri" pitchFamily="34" charset="0"/>
            </a:endParaRPr>
          </a:p>
        </p:txBody>
      </p:sp>
      <p:pic>
        <p:nvPicPr>
          <p:cNvPr id="4" name="Picture 3">
            <a:extLst>
              <a:ext uri="{FF2B5EF4-FFF2-40B4-BE49-F238E27FC236}">
                <a16:creationId xmlns:a16="http://schemas.microsoft.com/office/drawing/2014/main" id="{31B1A344-4608-4C8C-9F3A-A2DA694E6524}"/>
              </a:ext>
            </a:extLst>
          </p:cNvPr>
          <p:cNvPicPr>
            <a:picLocks noChangeAspect="1"/>
          </p:cNvPicPr>
          <p:nvPr/>
        </p:nvPicPr>
        <p:blipFill rotWithShape="1">
          <a:blip r:embed="rId4"/>
          <a:srcRect l="1666" t="162" r="1666" b="1"/>
          <a:stretch/>
        </p:blipFill>
        <p:spPr>
          <a:xfrm>
            <a:off x="530056" y="1376051"/>
            <a:ext cx="8067676" cy="4597711"/>
          </a:xfrm>
          <a:prstGeom prst="roundRect">
            <a:avLst>
              <a:gd name="adj" fmla="val 16667"/>
            </a:avLst>
          </a:prstGeom>
          <a:ln w="76200">
            <a:solidFill>
              <a:srgbClr val="00B0F0"/>
            </a:solidFill>
          </a:ln>
          <a:effectLst>
            <a:outerShdw blurRad="76200" dist="38100" dir="7800000" algn="tl" rotWithShape="0">
              <a:srgbClr val="000000">
                <a:alpha val="40000"/>
              </a:srgbClr>
            </a:outerShdw>
          </a:effectLst>
        </p:spPr>
      </p:pic>
      <p:sp>
        <p:nvSpPr>
          <p:cNvPr id="11" name="TextBox 10">
            <a:extLst>
              <a:ext uri="{FF2B5EF4-FFF2-40B4-BE49-F238E27FC236}">
                <a16:creationId xmlns:a16="http://schemas.microsoft.com/office/drawing/2014/main" id="{D1854D38-19FF-435D-BE57-5DBD64BD58E0}"/>
              </a:ext>
            </a:extLst>
          </p:cNvPr>
          <p:cNvSpPr txBox="1"/>
          <p:nvPr/>
        </p:nvSpPr>
        <p:spPr>
          <a:xfrm>
            <a:off x="790322" y="6202363"/>
            <a:ext cx="7547144" cy="400110"/>
          </a:xfrm>
          <a:prstGeom prst="rect">
            <a:avLst/>
          </a:prstGeom>
          <a:noFill/>
        </p:spPr>
        <p:txBody>
          <a:bodyPr wrap="square">
            <a:spAutoFit/>
          </a:bodyPr>
          <a:lstStyle/>
          <a:p>
            <a:pPr algn="ctr"/>
            <a:r>
              <a:rPr lang="en-US" sz="2000" b="1" dirty="0">
                <a:latin typeface="Calibri" pitchFamily="34" charset="0"/>
                <a:hlinkClick r:id="rId5"/>
              </a:rPr>
              <a:t>https://www.workstats.dli.pa.gov/dashboards/Pages/KeyStats.aspx</a:t>
            </a:r>
            <a:r>
              <a:rPr lang="en-US" sz="2000" b="1" dirty="0">
                <a:latin typeface="Calibri" pitchFamily="34" charset="0"/>
              </a:rPr>
              <a:t> </a:t>
            </a:r>
          </a:p>
        </p:txBody>
      </p:sp>
    </p:spTree>
    <p:extLst>
      <p:ext uri="{BB962C8B-B14F-4D97-AF65-F5344CB8AC3E}">
        <p14:creationId xmlns:p14="http://schemas.microsoft.com/office/powerpoint/2010/main" val="3823904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LMI Forum Page &amp; Learning Center</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34</a:t>
            </a:fld>
            <a:endParaRPr lang="en-US" altLang="en-US" dirty="0"/>
          </a:p>
        </p:txBody>
      </p:sp>
      <p:sp>
        <p:nvSpPr>
          <p:cNvPr id="6" name="TextBox 2">
            <a:extLst>
              <a:ext uri="{FF2B5EF4-FFF2-40B4-BE49-F238E27FC236}">
                <a16:creationId xmlns:a16="http://schemas.microsoft.com/office/drawing/2014/main" id="{B678D30B-0F84-4A88-A13B-2AC812AC3C12}"/>
              </a:ext>
            </a:extLst>
          </p:cNvPr>
          <p:cNvSpPr txBox="1">
            <a:spLocks noChangeArrowheads="1"/>
          </p:cNvSpPr>
          <p:nvPr/>
        </p:nvSpPr>
        <p:spPr bwMode="auto">
          <a:xfrm>
            <a:off x="449094" y="1371600"/>
            <a:ext cx="82296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What happens when I get home from training today?</a:t>
            </a:r>
          </a:p>
          <a:p>
            <a:pPr algn="ctr" eaLnBrk="1" hangingPunct="1">
              <a:spcBef>
                <a:spcPct val="0"/>
              </a:spcBef>
              <a:buFontTx/>
              <a:buNone/>
            </a:pPr>
            <a:endParaRPr lang="en-US" altLang="en-US" sz="4000" b="1" dirty="0">
              <a:latin typeface="Calibri" pitchFamily="34" charset="0"/>
            </a:endParaRPr>
          </a:p>
          <a:p>
            <a:pPr algn="ctr" eaLnBrk="1" hangingPunct="1">
              <a:spcBef>
                <a:spcPct val="0"/>
              </a:spcBef>
              <a:buFontTx/>
              <a:buNone/>
            </a:pPr>
            <a:r>
              <a:rPr lang="en-US" altLang="en-US" sz="4000" b="1" dirty="0">
                <a:latin typeface="Calibri" pitchFamily="34" charset="0"/>
              </a:rPr>
              <a:t>Is there a place where I can go to brush up on what I learned today?</a:t>
            </a:r>
            <a:endParaRPr lang="en-US" altLang="en-US" sz="3600" b="1" dirty="0">
              <a:latin typeface="Calibri" pitchFamily="34" charset="0"/>
            </a:endParaRPr>
          </a:p>
          <a:p>
            <a:pPr algn="ctr" eaLnBrk="1" hangingPunct="1">
              <a:spcBef>
                <a:spcPct val="0"/>
              </a:spcBef>
              <a:buFontTx/>
              <a:buNone/>
            </a:pPr>
            <a:endParaRPr lang="en-US" altLang="en-US" sz="2800" b="1" dirty="0">
              <a:latin typeface="Calibri" pitchFamily="34" charset="0"/>
            </a:endParaRPr>
          </a:p>
          <a:p>
            <a:pPr algn="ctr" eaLnBrk="1" hangingPunct="1">
              <a:spcBef>
                <a:spcPct val="0"/>
              </a:spcBef>
              <a:buFontTx/>
              <a:buNone/>
            </a:pPr>
            <a:r>
              <a:rPr lang="en-US" altLang="en-US" sz="2800" b="1" dirty="0">
                <a:latin typeface="Calibri" pitchFamily="34" charset="0"/>
              </a:rPr>
              <a:t>(LMI Forum &amp; Learning Center)</a:t>
            </a:r>
          </a:p>
          <a:p>
            <a:pPr algn="ctr" eaLnBrk="1" hangingPunct="1">
              <a:spcBef>
                <a:spcPct val="0"/>
              </a:spcBef>
              <a:buNone/>
            </a:pPr>
            <a:r>
              <a:rPr lang="en-US" altLang="en-US" sz="2000" b="1" dirty="0">
                <a:latin typeface="Calibri" pitchFamily="34" charset="0"/>
                <a:hlinkClick r:id="rId4"/>
              </a:rPr>
              <a:t>https://www.workstats.dli.pa.gov/Products/Presentations/Pages/LMI-Forum-Presentations.aspx</a:t>
            </a:r>
            <a:r>
              <a:rPr lang="en-US" altLang="en-US" sz="2000" b="1" dirty="0">
                <a:latin typeface="Calibri" pitchFamily="34" charset="0"/>
              </a:rPr>
              <a:t> </a:t>
            </a:r>
          </a:p>
          <a:p>
            <a:pPr algn="ctr" eaLnBrk="1" hangingPunct="1">
              <a:spcBef>
                <a:spcPct val="0"/>
              </a:spcBef>
              <a:buFontTx/>
              <a:buNone/>
            </a:pPr>
            <a:r>
              <a:rPr lang="en-US" altLang="en-US" sz="2000" b="1" dirty="0">
                <a:latin typeface="Calibri" pitchFamily="34" charset="0"/>
                <a:hlinkClick r:id="rId5"/>
              </a:rPr>
              <a:t>https://www.workstats.dli.pa.gov/LearningCenter/Pages/default.aspx</a:t>
            </a:r>
            <a:r>
              <a:rPr lang="en-US" altLang="en-US" sz="2000" b="1" dirty="0">
                <a:latin typeface="Calibri" pitchFamily="34" charset="0"/>
              </a:rPr>
              <a:t> </a:t>
            </a:r>
          </a:p>
        </p:txBody>
      </p:sp>
    </p:spTree>
    <p:extLst>
      <p:ext uri="{BB962C8B-B14F-4D97-AF65-F5344CB8AC3E}">
        <p14:creationId xmlns:p14="http://schemas.microsoft.com/office/powerpoint/2010/main" val="38857038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LMI Forum Page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35</a:t>
            </a:fld>
            <a:endParaRPr lang="en-US" altLang="en-US" dirty="0"/>
          </a:p>
        </p:txBody>
      </p:sp>
      <p:sp>
        <p:nvSpPr>
          <p:cNvPr id="9" name="TextBox 8">
            <a:extLst>
              <a:ext uri="{FF2B5EF4-FFF2-40B4-BE49-F238E27FC236}">
                <a16:creationId xmlns:a16="http://schemas.microsoft.com/office/drawing/2014/main" id="{FEE53AF4-6D16-4CA1-8E87-79D66760EB3F}"/>
              </a:ext>
            </a:extLst>
          </p:cNvPr>
          <p:cNvSpPr txBox="1"/>
          <p:nvPr/>
        </p:nvSpPr>
        <p:spPr>
          <a:xfrm>
            <a:off x="876300" y="1277286"/>
            <a:ext cx="7391400" cy="2308324"/>
          </a:xfrm>
          <a:prstGeom prst="rect">
            <a:avLst/>
          </a:prstGeom>
          <a:noFill/>
        </p:spPr>
        <p:txBody>
          <a:bodyPr wrap="square" rtlCol="0">
            <a:spAutoFit/>
          </a:bodyPr>
          <a:lstStyle/>
          <a:p>
            <a:pPr algn="ctr"/>
            <a:r>
              <a:rPr lang="en-US" b="1" dirty="0"/>
              <a:t>We mentioned at the beginning of the presentation that we would come back to the gray menu on the homepage at the end.</a:t>
            </a:r>
          </a:p>
          <a:p>
            <a:pPr algn="ctr"/>
            <a:endParaRPr lang="en-US" b="1" dirty="0"/>
          </a:p>
          <a:p>
            <a:pPr algn="ctr"/>
            <a:r>
              <a:rPr lang="en-US" b="1" dirty="0"/>
              <a:t>Now that you have seen what our website has to offer, we hope you can see why we saved this for last. </a:t>
            </a:r>
          </a:p>
          <a:p>
            <a:pPr algn="ctr"/>
            <a:endParaRPr lang="en-US" b="1" dirty="0"/>
          </a:p>
          <a:p>
            <a:pPr algn="ctr"/>
            <a:r>
              <a:rPr lang="en-US" b="1" dirty="0"/>
              <a:t>This menu contains all the topics we discussed today. We have placed them on our homepage for your convenience.</a:t>
            </a:r>
          </a:p>
        </p:txBody>
      </p:sp>
      <p:pic>
        <p:nvPicPr>
          <p:cNvPr id="7" name="Picture 6">
            <a:extLst>
              <a:ext uri="{FF2B5EF4-FFF2-40B4-BE49-F238E27FC236}">
                <a16:creationId xmlns:a16="http://schemas.microsoft.com/office/drawing/2014/main" id="{37907153-F285-4CAA-95D4-B0FBC0ACEDF0}"/>
              </a:ext>
            </a:extLst>
          </p:cNvPr>
          <p:cNvPicPr>
            <a:picLocks noChangeAspect="1"/>
          </p:cNvPicPr>
          <p:nvPr/>
        </p:nvPicPr>
        <p:blipFill rotWithShape="1">
          <a:blip r:embed="rId4"/>
          <a:srcRect l="3202" r="7630"/>
          <a:stretch/>
        </p:blipFill>
        <p:spPr>
          <a:xfrm>
            <a:off x="457200" y="3632612"/>
            <a:ext cx="8153400" cy="1948102"/>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9400608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800" b="1" dirty="0">
                <a:solidFill>
                  <a:schemeClr val="bg1"/>
                </a:solidFill>
                <a:latin typeface="Verdana" pitchFamily="34" charset="0"/>
                <a:ea typeface="Verdana" pitchFamily="34" charset="0"/>
                <a:cs typeface="Verdana" pitchFamily="34" charset="0"/>
              </a:rPr>
              <a:t>LMI Forum Page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36</a:t>
            </a:fld>
            <a:endParaRPr lang="en-US" altLang="en-US" dirty="0"/>
          </a:p>
        </p:txBody>
      </p:sp>
      <p:sp>
        <p:nvSpPr>
          <p:cNvPr id="9" name="TextBox 8">
            <a:extLst>
              <a:ext uri="{FF2B5EF4-FFF2-40B4-BE49-F238E27FC236}">
                <a16:creationId xmlns:a16="http://schemas.microsoft.com/office/drawing/2014/main" id="{FEE53AF4-6D16-4CA1-8E87-79D66760EB3F}"/>
              </a:ext>
            </a:extLst>
          </p:cNvPr>
          <p:cNvSpPr txBox="1"/>
          <p:nvPr/>
        </p:nvSpPr>
        <p:spPr>
          <a:xfrm>
            <a:off x="888206" y="3717708"/>
            <a:ext cx="7391400" cy="2308324"/>
          </a:xfrm>
          <a:prstGeom prst="rect">
            <a:avLst/>
          </a:prstGeom>
          <a:noFill/>
        </p:spPr>
        <p:txBody>
          <a:bodyPr wrap="square" rtlCol="0">
            <a:spAutoFit/>
          </a:bodyPr>
          <a:lstStyle/>
          <a:p>
            <a:pPr algn="ctr"/>
            <a:r>
              <a:rPr lang="en-US" b="1" dirty="0"/>
              <a:t>There is even an area of our website dedicated solely to our </a:t>
            </a:r>
          </a:p>
          <a:p>
            <a:pPr algn="ctr"/>
            <a:r>
              <a:rPr lang="en-US" b="1" dirty="0"/>
              <a:t>LMI Forums where you can find presentations of various CWIA program areas and datasets.</a:t>
            </a:r>
          </a:p>
          <a:p>
            <a:pPr algn="ctr"/>
            <a:endParaRPr lang="en-US" b="1" dirty="0"/>
          </a:p>
          <a:p>
            <a:pPr algn="ctr"/>
            <a:r>
              <a:rPr lang="en-US" b="1" dirty="0"/>
              <a:t>This is where you can find details for upcoming forums such as flyers and agendas as well as the PowerPoint slides from presentations from previous events.</a:t>
            </a:r>
          </a:p>
          <a:p>
            <a:pPr algn="ctr"/>
            <a:endParaRPr lang="en-US" b="1" dirty="0"/>
          </a:p>
        </p:txBody>
      </p:sp>
      <p:pic>
        <p:nvPicPr>
          <p:cNvPr id="7" name="Picture 6">
            <a:extLst>
              <a:ext uri="{FF2B5EF4-FFF2-40B4-BE49-F238E27FC236}">
                <a16:creationId xmlns:a16="http://schemas.microsoft.com/office/drawing/2014/main" id="{37907153-F285-4CAA-95D4-B0FBC0ACEDF0}"/>
              </a:ext>
            </a:extLst>
          </p:cNvPr>
          <p:cNvPicPr>
            <a:picLocks noChangeAspect="1"/>
          </p:cNvPicPr>
          <p:nvPr/>
        </p:nvPicPr>
        <p:blipFill rotWithShape="1">
          <a:blip r:embed="rId4"/>
          <a:srcRect l="3202" r="7630"/>
          <a:stretch/>
        </p:blipFill>
        <p:spPr>
          <a:xfrm>
            <a:off x="495300" y="1348463"/>
            <a:ext cx="8153400" cy="1948102"/>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Rectangle: Rounded Corners 7">
            <a:extLst>
              <a:ext uri="{FF2B5EF4-FFF2-40B4-BE49-F238E27FC236}">
                <a16:creationId xmlns:a16="http://schemas.microsoft.com/office/drawing/2014/main" id="{D8DD604C-9F92-405B-8F96-1FF86A114089}"/>
              </a:ext>
            </a:extLst>
          </p:cNvPr>
          <p:cNvSpPr/>
          <p:nvPr/>
        </p:nvSpPr>
        <p:spPr>
          <a:xfrm>
            <a:off x="7696200" y="1905000"/>
            <a:ext cx="838200" cy="7620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750804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Learning Center</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37</a:t>
            </a:fld>
            <a:endParaRPr lang="en-US" altLang="en-US" dirty="0"/>
          </a:p>
        </p:txBody>
      </p:sp>
      <p:pic>
        <p:nvPicPr>
          <p:cNvPr id="4" name="Picture 3">
            <a:extLst>
              <a:ext uri="{FF2B5EF4-FFF2-40B4-BE49-F238E27FC236}">
                <a16:creationId xmlns:a16="http://schemas.microsoft.com/office/drawing/2014/main" id="{2CE02142-4583-4416-AEB4-78D85DA88FB4}"/>
              </a:ext>
            </a:extLst>
          </p:cNvPr>
          <p:cNvPicPr>
            <a:picLocks noChangeAspect="1"/>
          </p:cNvPicPr>
          <p:nvPr/>
        </p:nvPicPr>
        <p:blipFill rotWithShape="1">
          <a:blip r:embed="rId4"/>
          <a:srcRect l="4341" r="2141" b="10179"/>
          <a:stretch/>
        </p:blipFill>
        <p:spPr>
          <a:xfrm>
            <a:off x="735805" y="1600200"/>
            <a:ext cx="7696201" cy="3657599"/>
          </a:xfrm>
          <a:prstGeom prst="roundRect">
            <a:avLst>
              <a:gd name="adj" fmla="val 16667"/>
            </a:avLst>
          </a:prstGeom>
          <a:noFill/>
          <a:ln w="76200">
            <a:solidFill>
              <a:srgbClr val="4B92E7"/>
            </a:solidFill>
          </a:ln>
          <a:effectLst/>
        </p:spPr>
      </p:pic>
      <p:pic>
        <p:nvPicPr>
          <p:cNvPr id="6146" name="Picture 2" descr="Waldo | Waldo Wiki | Fandom">
            <a:extLst>
              <a:ext uri="{FF2B5EF4-FFF2-40B4-BE49-F238E27FC236}">
                <a16:creationId xmlns:a16="http://schemas.microsoft.com/office/drawing/2014/main" id="{9BE2D1BA-8B13-4CE3-A25D-D914616340B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030" y="5105400"/>
            <a:ext cx="778097" cy="1759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1452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Learning Center - FAQs</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38</a:t>
            </a:fld>
            <a:endParaRPr lang="en-US" altLang="en-US" dirty="0"/>
          </a:p>
        </p:txBody>
      </p:sp>
      <p:pic>
        <p:nvPicPr>
          <p:cNvPr id="4" name="Picture 3">
            <a:extLst>
              <a:ext uri="{FF2B5EF4-FFF2-40B4-BE49-F238E27FC236}">
                <a16:creationId xmlns:a16="http://schemas.microsoft.com/office/drawing/2014/main" id="{B82569D1-5ECB-4188-8B76-32CEBD0D271F}"/>
              </a:ext>
            </a:extLst>
          </p:cNvPr>
          <p:cNvPicPr>
            <a:picLocks noChangeAspect="1"/>
          </p:cNvPicPr>
          <p:nvPr/>
        </p:nvPicPr>
        <p:blipFill rotWithShape="1">
          <a:blip r:embed="rId4"/>
          <a:srcRect l="7499" t="7909" r="3334" b="7850"/>
          <a:stretch/>
        </p:blipFill>
        <p:spPr>
          <a:xfrm>
            <a:off x="507206" y="1352593"/>
            <a:ext cx="8153400" cy="4572000"/>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4603230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Learning Center – LMI Guide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39</a:t>
            </a:fld>
            <a:endParaRPr lang="en-US" altLang="en-US" dirty="0"/>
          </a:p>
        </p:txBody>
      </p:sp>
      <p:pic>
        <p:nvPicPr>
          <p:cNvPr id="3" name="Picture 2">
            <a:extLst>
              <a:ext uri="{FF2B5EF4-FFF2-40B4-BE49-F238E27FC236}">
                <a16:creationId xmlns:a16="http://schemas.microsoft.com/office/drawing/2014/main" id="{61FC9A4C-F36F-43FC-B02E-BC29B9493780}"/>
              </a:ext>
            </a:extLst>
          </p:cNvPr>
          <p:cNvPicPr>
            <a:picLocks noChangeAspect="1"/>
          </p:cNvPicPr>
          <p:nvPr/>
        </p:nvPicPr>
        <p:blipFill rotWithShape="1">
          <a:blip r:embed="rId4"/>
          <a:srcRect t="2222" r="1131" b="533"/>
          <a:stretch/>
        </p:blipFill>
        <p:spPr>
          <a:xfrm>
            <a:off x="1235029" y="1162050"/>
            <a:ext cx="6697753" cy="5083175"/>
          </a:xfrm>
          <a:prstGeom prst="roundRect">
            <a:avLst>
              <a:gd name="adj" fmla="val 16667"/>
            </a:avLst>
          </a:prstGeom>
          <a:ln w="57150">
            <a:solidFill>
              <a:srgbClr val="4B92E7"/>
            </a:solidFill>
          </a:ln>
          <a:effectLst/>
        </p:spPr>
      </p:pic>
    </p:spTree>
    <p:extLst>
      <p:ext uri="{BB962C8B-B14F-4D97-AF65-F5344CB8AC3E}">
        <p14:creationId xmlns:p14="http://schemas.microsoft.com/office/powerpoint/2010/main" val="2511646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Home Page – Top Categories</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4</a:t>
            </a:fld>
            <a:endParaRPr lang="en-US" altLang="en-US" dirty="0"/>
          </a:p>
        </p:txBody>
      </p:sp>
      <p:sp>
        <p:nvSpPr>
          <p:cNvPr id="5" name="TextBox 4"/>
          <p:cNvSpPr txBox="1"/>
          <p:nvPr/>
        </p:nvSpPr>
        <p:spPr>
          <a:xfrm>
            <a:off x="457199" y="1143000"/>
            <a:ext cx="8471297" cy="646331"/>
          </a:xfrm>
          <a:prstGeom prst="rect">
            <a:avLst/>
          </a:prstGeom>
          <a:noFill/>
        </p:spPr>
        <p:txBody>
          <a:bodyPr wrap="square" rtlCol="0">
            <a:spAutoFit/>
          </a:bodyPr>
          <a:lstStyle/>
          <a:p>
            <a:r>
              <a:rPr lang="en-US" dirty="0"/>
              <a:t>On the homepage you will find content boxes that highlight featured, new, and recently updated information:</a:t>
            </a:r>
          </a:p>
        </p:txBody>
      </p:sp>
      <p:pic>
        <p:nvPicPr>
          <p:cNvPr id="4" name="Picture 3">
            <a:extLst>
              <a:ext uri="{FF2B5EF4-FFF2-40B4-BE49-F238E27FC236}">
                <a16:creationId xmlns:a16="http://schemas.microsoft.com/office/drawing/2014/main" id="{6826D843-128D-4408-874A-B2E408AE6C7B}"/>
              </a:ext>
            </a:extLst>
          </p:cNvPr>
          <p:cNvPicPr>
            <a:picLocks noChangeAspect="1"/>
          </p:cNvPicPr>
          <p:nvPr/>
        </p:nvPicPr>
        <p:blipFill rotWithShape="1">
          <a:blip r:embed="rId5"/>
          <a:srcRect l="6624" t="16622" r="2487" b="16892"/>
          <a:stretch/>
        </p:blipFill>
        <p:spPr>
          <a:xfrm>
            <a:off x="428458" y="2536303"/>
            <a:ext cx="8310896" cy="2743200"/>
          </a:xfrm>
          <a:prstGeom prst="roundRect">
            <a:avLst>
              <a:gd name="adj" fmla="val 16667"/>
            </a:avLst>
          </a:prstGeom>
          <a:ln w="76200">
            <a:solidFill>
              <a:srgbClr val="3399FF"/>
            </a:solidFill>
          </a:ln>
          <a:effectLst>
            <a:outerShdw blurRad="76200" dist="38100" dir="7800000" algn="tl" rotWithShape="0">
              <a:srgbClr val="000000">
                <a:alpha val="40000"/>
              </a:srgbClr>
            </a:outerShdw>
          </a:effectLst>
        </p:spPr>
      </p:pic>
    </p:spTree>
    <p:extLst>
      <p:ext uri="{BB962C8B-B14F-4D97-AF65-F5344CB8AC3E}">
        <p14:creationId xmlns:p14="http://schemas.microsoft.com/office/powerpoint/2010/main" val="99760324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ctrTitle"/>
          </p:nvPr>
        </p:nvSpPr>
        <p:spPr>
          <a:xfrm>
            <a:off x="457200" y="381000"/>
            <a:ext cx="5334000" cy="457200"/>
          </a:xfrm>
        </p:spPr>
        <p:txBody>
          <a:bodyPr/>
          <a:lstStyle/>
          <a:p>
            <a:r>
              <a:rPr lang="en-US" altLang="en-US" sz="2000" b="1" dirty="0">
                <a:solidFill>
                  <a:schemeClr val="bg1"/>
                </a:solidFill>
                <a:latin typeface="Verdana" pitchFamily="34" charset="0"/>
                <a:ea typeface="Verdana" pitchFamily="34" charset="0"/>
                <a:cs typeface="Verdana" pitchFamily="34" charset="0"/>
              </a:rPr>
              <a:t>How Can I Stay Informed?</a:t>
            </a:r>
          </a:p>
        </p:txBody>
      </p:sp>
      <p:sp>
        <p:nvSpPr>
          <p:cNvPr id="30724" name="Rectangle 9"/>
          <p:cNvSpPr>
            <a:spLocks noChangeArrowheads="1"/>
          </p:cNvSpPr>
          <p:nvPr/>
        </p:nvSpPr>
        <p:spPr bwMode="auto">
          <a:xfrm>
            <a:off x="455613" y="1060450"/>
            <a:ext cx="806767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endParaRPr lang="en-US" altLang="en-US" sz="2000" dirty="0">
              <a:solidFill>
                <a:srgbClr val="000000"/>
              </a:solidFill>
              <a:latin typeface="Calibri" pitchFamily="34" charset="0"/>
            </a:endParaRPr>
          </a:p>
        </p:txBody>
      </p:sp>
      <p:sp>
        <p:nvSpPr>
          <p:cNvPr id="30725" name="Rectangle 9"/>
          <p:cNvSpPr>
            <a:spLocks noChangeArrowheads="1"/>
          </p:cNvSpPr>
          <p:nvPr/>
        </p:nvSpPr>
        <p:spPr bwMode="auto">
          <a:xfrm>
            <a:off x="600075" y="1222375"/>
            <a:ext cx="7943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buNone/>
            </a:pPr>
            <a:r>
              <a:rPr lang="en-US" altLang="en-US" sz="2800" b="1" dirty="0">
                <a:solidFill>
                  <a:srgbClr val="000000"/>
                </a:solidFill>
                <a:latin typeface="Calibri" pitchFamily="34" charset="0"/>
              </a:rPr>
              <a:t>Sign up for our E-mail Distribution List!</a:t>
            </a:r>
          </a:p>
          <a:p>
            <a:pPr>
              <a:buNone/>
            </a:pPr>
            <a:endParaRPr lang="en-US" altLang="en-US" sz="2000" dirty="0">
              <a:solidFill>
                <a:srgbClr val="000000"/>
              </a:solidFill>
              <a:latin typeface="Calibri" pitchFamily="34" charset="0"/>
            </a:endParaRPr>
          </a:p>
          <a:p>
            <a:pPr algn="ctr">
              <a:buNone/>
            </a:pPr>
            <a:r>
              <a:rPr lang="en-US" altLang="en-US" sz="2000" dirty="0">
                <a:solidFill>
                  <a:srgbClr val="000000"/>
                </a:solidFill>
                <a:latin typeface="Calibri" pitchFamily="34" charset="0"/>
              </a:rPr>
              <a:t>We maintain an </a:t>
            </a:r>
            <a:r>
              <a:rPr lang="en-US" altLang="en-US" sz="2000" b="1" dirty="0">
                <a:solidFill>
                  <a:srgbClr val="000000"/>
                </a:solidFill>
                <a:latin typeface="Calibri" pitchFamily="34" charset="0"/>
              </a:rPr>
              <a:t>e-mail distribution list </a:t>
            </a:r>
            <a:r>
              <a:rPr lang="en-US" altLang="en-US" sz="2000" dirty="0">
                <a:solidFill>
                  <a:srgbClr val="000000"/>
                </a:solidFill>
                <a:latin typeface="Calibri" pitchFamily="34" charset="0"/>
              </a:rPr>
              <a:t>that we use to announce the</a:t>
            </a:r>
          </a:p>
          <a:p>
            <a:pPr algn="ctr">
              <a:buNone/>
            </a:pPr>
            <a:r>
              <a:rPr lang="en-US" altLang="en-US" sz="2000" dirty="0">
                <a:solidFill>
                  <a:srgbClr val="000000"/>
                </a:solidFill>
                <a:latin typeface="Calibri" pitchFamily="34" charset="0"/>
              </a:rPr>
              <a:t>release of statewide and local area data, new products, upcoming</a:t>
            </a:r>
          </a:p>
          <a:p>
            <a:pPr algn="ctr">
              <a:buNone/>
            </a:pPr>
            <a:r>
              <a:rPr lang="en-US" altLang="en-US" sz="2000" dirty="0">
                <a:solidFill>
                  <a:srgbClr val="000000"/>
                </a:solidFill>
                <a:latin typeface="Calibri" pitchFamily="34" charset="0"/>
              </a:rPr>
              <a:t>LMI Forums, etc.</a:t>
            </a:r>
          </a:p>
          <a:p>
            <a:pPr algn="ctr">
              <a:buNone/>
            </a:pPr>
            <a:endParaRPr lang="en-US" altLang="en-US" sz="2000" dirty="0">
              <a:solidFill>
                <a:srgbClr val="000000"/>
              </a:solidFill>
              <a:latin typeface="Calibri" pitchFamily="34" charset="0"/>
            </a:endParaRPr>
          </a:p>
          <a:p>
            <a:pPr algn="ctr">
              <a:buNone/>
            </a:pPr>
            <a:r>
              <a:rPr lang="en-US" altLang="en-US" sz="2000" dirty="0">
                <a:solidFill>
                  <a:srgbClr val="000000"/>
                </a:solidFill>
                <a:latin typeface="Calibri" pitchFamily="34" charset="0"/>
              </a:rPr>
              <a:t>Please contact us at </a:t>
            </a:r>
            <a:r>
              <a:rPr lang="en-US" altLang="en-US" sz="2000" b="1" dirty="0">
                <a:solidFill>
                  <a:srgbClr val="000000"/>
                </a:solidFill>
                <a:latin typeface="Calibri" pitchFamily="34" charset="0"/>
                <a:hlinkClick r:id="rId4">
                  <a:extLst>
                    <a:ext uri="{A12FA001-AC4F-418D-AE19-62706E023703}">
                      <ahyp:hlinkClr xmlns:ahyp="http://schemas.microsoft.com/office/drawing/2018/hyperlinkcolor" val="tx"/>
                    </a:ext>
                  </a:extLst>
                </a:hlinkClick>
              </a:rPr>
              <a:t>workforceinfo@pa.gov</a:t>
            </a:r>
            <a:r>
              <a:rPr lang="en-US" altLang="en-US" sz="2000" b="1" dirty="0">
                <a:solidFill>
                  <a:srgbClr val="000000"/>
                </a:solidFill>
                <a:latin typeface="Calibri" pitchFamily="34" charset="0"/>
              </a:rPr>
              <a:t> </a:t>
            </a:r>
            <a:r>
              <a:rPr lang="en-US" altLang="en-US" sz="2000" dirty="0">
                <a:solidFill>
                  <a:srgbClr val="000000"/>
                </a:solidFill>
                <a:latin typeface="Calibri" pitchFamily="34" charset="0"/>
              </a:rPr>
              <a:t>or</a:t>
            </a:r>
            <a:r>
              <a:rPr lang="en-US" altLang="en-US" sz="2000" b="1" dirty="0">
                <a:solidFill>
                  <a:srgbClr val="000000"/>
                </a:solidFill>
                <a:latin typeface="Calibri" pitchFamily="34" charset="0"/>
              </a:rPr>
              <a:t> 877-493-3282 </a:t>
            </a:r>
            <a:r>
              <a:rPr lang="en-US" altLang="en-US" sz="2000" dirty="0">
                <a:solidFill>
                  <a:srgbClr val="000000"/>
                </a:solidFill>
                <a:latin typeface="Calibri" pitchFamily="34" charset="0"/>
              </a:rPr>
              <a:t>to be added to the list.</a:t>
            </a:r>
          </a:p>
          <a:p>
            <a:pPr algn="ctr">
              <a:buNone/>
            </a:pPr>
            <a:endParaRPr lang="en-US" altLang="en-US" sz="2000" dirty="0">
              <a:solidFill>
                <a:srgbClr val="000000"/>
              </a:solidFill>
              <a:latin typeface="Calibri" pitchFamily="34" charset="0"/>
            </a:endParaRPr>
          </a:p>
          <a:p>
            <a:pPr algn="ctr">
              <a:buNone/>
            </a:pPr>
            <a:r>
              <a:rPr lang="en-US" altLang="en-US" sz="2000" dirty="0">
                <a:solidFill>
                  <a:srgbClr val="000000"/>
                </a:solidFill>
                <a:latin typeface="Calibri" pitchFamily="34" charset="0"/>
              </a:rPr>
              <a:t>If you remember receiving e-mails from us but haven’t received any recently, please reach out so we can figure out if we need to update your e-mail address or if there may be another issue.</a:t>
            </a:r>
          </a:p>
          <a:p>
            <a:pPr>
              <a:buFontTx/>
              <a:buNone/>
            </a:pPr>
            <a:endParaRPr lang="en-US" altLang="en-US" sz="1200" b="1" dirty="0">
              <a:solidFill>
                <a:srgbClr val="000000"/>
              </a:solidFill>
              <a:latin typeface="Calibri" pitchFamily="34" charset="0"/>
            </a:endParaRPr>
          </a:p>
        </p:txBody>
      </p:sp>
      <p:sp>
        <p:nvSpPr>
          <p:cNvPr id="3" name="Slide Number Placeholder 2"/>
          <p:cNvSpPr>
            <a:spLocks noGrp="1"/>
          </p:cNvSpPr>
          <p:nvPr>
            <p:ph type="sldNum" sz="quarter" idx="12"/>
          </p:nvPr>
        </p:nvSpPr>
        <p:spPr/>
        <p:txBody>
          <a:bodyPr/>
          <a:lstStyle/>
          <a:p>
            <a:pPr>
              <a:defRPr/>
            </a:pPr>
            <a:fld id="{7A3C0E9C-81EF-40E1-BA54-8758FD904512}" type="slidenum">
              <a:rPr lang="en-US" altLang="en-US" smtClean="0"/>
              <a:pPr>
                <a:defRPr/>
              </a:pPr>
              <a:t>40</a:t>
            </a:fld>
            <a:endParaRPr lang="en-US" alt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2"/>
          <p:cNvSpPr>
            <a:spLocks noGrp="1" noChangeArrowheads="1"/>
          </p:cNvSpPr>
          <p:nvPr>
            <p:ph type="ctrTitle"/>
          </p:nvPr>
        </p:nvSpPr>
        <p:spPr>
          <a:xfrm>
            <a:off x="457200" y="381000"/>
            <a:ext cx="5334000" cy="457200"/>
          </a:xfrm>
        </p:spPr>
        <p:txBody>
          <a:bodyPr/>
          <a:lstStyle/>
          <a:p>
            <a:r>
              <a:rPr lang="en-US" altLang="en-US" sz="2000" b="1" dirty="0">
                <a:solidFill>
                  <a:schemeClr val="bg1"/>
                </a:solidFill>
                <a:latin typeface="Verdana" pitchFamily="34" charset="0"/>
                <a:ea typeface="Verdana" pitchFamily="34" charset="0"/>
                <a:cs typeface="Verdana" pitchFamily="34" charset="0"/>
              </a:rPr>
              <a:t>For Website Assistance Contact:</a:t>
            </a:r>
          </a:p>
        </p:txBody>
      </p:sp>
      <p:sp>
        <p:nvSpPr>
          <p:cNvPr id="30724" name="Rectangle 9"/>
          <p:cNvSpPr>
            <a:spLocks noChangeArrowheads="1"/>
          </p:cNvSpPr>
          <p:nvPr/>
        </p:nvSpPr>
        <p:spPr bwMode="auto">
          <a:xfrm>
            <a:off x="455613" y="1060450"/>
            <a:ext cx="8067675" cy="499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pPr>
            <a:endParaRPr lang="en-US" altLang="en-US" sz="2000" dirty="0">
              <a:solidFill>
                <a:srgbClr val="000000"/>
              </a:solidFill>
              <a:latin typeface="Calibri" pitchFamily="34" charset="0"/>
            </a:endParaRPr>
          </a:p>
        </p:txBody>
      </p:sp>
      <p:sp>
        <p:nvSpPr>
          <p:cNvPr id="30725" name="Rectangle 9"/>
          <p:cNvSpPr>
            <a:spLocks noChangeArrowheads="1"/>
          </p:cNvSpPr>
          <p:nvPr/>
        </p:nvSpPr>
        <p:spPr bwMode="auto">
          <a:xfrm>
            <a:off x="600075" y="1222375"/>
            <a:ext cx="7943850" cy="472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buFontTx/>
              <a:buNone/>
            </a:pPr>
            <a:r>
              <a:rPr lang="en-US" altLang="en-US" sz="2800" b="1" dirty="0">
                <a:solidFill>
                  <a:srgbClr val="000000"/>
                </a:solidFill>
                <a:latin typeface="Calibri" pitchFamily="34" charset="0"/>
              </a:rPr>
              <a:t>Customer Response: 877-493-3282 (877-4WF-Data)</a:t>
            </a:r>
          </a:p>
          <a:p>
            <a:pPr algn="ctr">
              <a:buFontTx/>
              <a:buNone/>
            </a:pPr>
            <a:endParaRPr lang="en-US" altLang="en-US" sz="1600" b="1" dirty="0">
              <a:solidFill>
                <a:srgbClr val="000000"/>
              </a:solidFill>
              <a:latin typeface="Calibri" pitchFamily="34" charset="0"/>
            </a:endParaRPr>
          </a:p>
          <a:p>
            <a:pPr algn="ctr">
              <a:buFontTx/>
              <a:buNone/>
            </a:pPr>
            <a:r>
              <a:rPr lang="en-US" altLang="en-US" sz="2400" b="1" dirty="0">
                <a:solidFill>
                  <a:srgbClr val="000000"/>
                </a:solidFill>
                <a:latin typeface="Calibri" pitchFamily="34" charset="0"/>
              </a:rPr>
              <a:t>Hours: 8:00 am – 4:00 pm</a:t>
            </a:r>
          </a:p>
          <a:p>
            <a:pPr algn="ctr">
              <a:buFontTx/>
              <a:buNone/>
            </a:pPr>
            <a:endParaRPr lang="en-US" altLang="en-US" sz="1600" b="1" dirty="0">
              <a:solidFill>
                <a:srgbClr val="000000"/>
              </a:solidFill>
              <a:latin typeface="Calibri" pitchFamily="34" charset="0"/>
            </a:endParaRPr>
          </a:p>
          <a:p>
            <a:pPr algn="ctr">
              <a:buFontTx/>
              <a:buNone/>
            </a:pPr>
            <a:r>
              <a:rPr lang="en-US" altLang="en-US" sz="2400" b="1" dirty="0">
                <a:solidFill>
                  <a:srgbClr val="000000"/>
                </a:solidFill>
                <a:latin typeface="Calibri" pitchFamily="34" charset="0"/>
              </a:rPr>
              <a:t>Email: </a:t>
            </a:r>
            <a:r>
              <a:rPr lang="en-US" altLang="en-US" sz="2400" b="1" dirty="0">
                <a:solidFill>
                  <a:srgbClr val="000000"/>
                </a:solidFill>
                <a:latin typeface="Calibri" pitchFamily="34" charset="0"/>
                <a:hlinkClick r:id="rId4"/>
              </a:rPr>
              <a:t>workforceinfo@pa.gov</a:t>
            </a:r>
            <a:endParaRPr lang="en-US" altLang="en-US" sz="2400" b="1" dirty="0">
              <a:solidFill>
                <a:srgbClr val="000000"/>
              </a:solidFill>
              <a:latin typeface="Calibri" pitchFamily="34" charset="0"/>
            </a:endParaRPr>
          </a:p>
          <a:p>
            <a:pPr algn="ctr">
              <a:buFontTx/>
              <a:buNone/>
            </a:pPr>
            <a:endParaRPr lang="en-US" altLang="en-US" sz="1600" b="1" dirty="0">
              <a:solidFill>
                <a:srgbClr val="000000"/>
              </a:solidFill>
              <a:latin typeface="Calibri" pitchFamily="34" charset="0"/>
            </a:endParaRPr>
          </a:p>
          <a:p>
            <a:pPr algn="ctr">
              <a:buFontTx/>
              <a:buNone/>
            </a:pPr>
            <a:r>
              <a:rPr lang="en-US" altLang="en-US" sz="2400" b="1" dirty="0">
                <a:solidFill>
                  <a:srgbClr val="000000"/>
                </a:solidFill>
                <a:latin typeface="Calibri" pitchFamily="34" charset="0"/>
              </a:rPr>
              <a:t>Online: </a:t>
            </a:r>
            <a:r>
              <a:rPr lang="en-US" altLang="en-US" sz="2400" b="1" dirty="0">
                <a:solidFill>
                  <a:srgbClr val="000000"/>
                </a:solidFill>
                <a:latin typeface="Calibri" pitchFamily="34" charset="0"/>
                <a:hlinkClick r:id="rId5"/>
              </a:rPr>
              <a:t>www.workstats.dli.pa.gov</a:t>
            </a:r>
            <a:endParaRPr lang="en-US" altLang="en-US" sz="2800" b="1" dirty="0">
              <a:solidFill>
                <a:srgbClr val="000000"/>
              </a:solidFill>
              <a:latin typeface="Calibri" pitchFamily="34" charset="0"/>
            </a:endParaRPr>
          </a:p>
          <a:p>
            <a:pPr>
              <a:buFontTx/>
              <a:buNone/>
            </a:pPr>
            <a:endParaRPr lang="en-US" altLang="en-US" sz="1200" b="1" dirty="0">
              <a:solidFill>
                <a:srgbClr val="000000"/>
              </a:solidFill>
              <a:latin typeface="Calibri" pitchFamily="34" charset="0"/>
            </a:endParaRPr>
          </a:p>
          <a:p>
            <a:pPr marL="0" indent="0">
              <a:buNone/>
            </a:pPr>
            <a:r>
              <a:rPr lang="en-US" altLang="en-US" sz="2000" dirty="0">
                <a:solidFill>
                  <a:srgbClr val="000000"/>
                </a:solidFill>
                <a:latin typeface="Calibri" pitchFamily="34" charset="0"/>
              </a:rPr>
              <a:t>A “</a:t>
            </a:r>
            <a:r>
              <a:rPr lang="en-US" altLang="en-US" sz="2000" b="1" dirty="0">
                <a:solidFill>
                  <a:srgbClr val="0070C0"/>
                </a:solidFill>
                <a:latin typeface="Calibri" pitchFamily="34" charset="0"/>
              </a:rPr>
              <a:t>Contact Us</a:t>
            </a:r>
            <a:r>
              <a:rPr lang="en-US" altLang="en-US" sz="2000" dirty="0">
                <a:solidFill>
                  <a:srgbClr val="000000"/>
                </a:solidFill>
                <a:latin typeface="Calibri" pitchFamily="34" charset="0"/>
              </a:rPr>
              <a:t>” button appears in the gray footer of every page on the website. The Contact Us page lists our phone number and e-mail address and includes a form that you can fill out and send to us with your questions.</a:t>
            </a:r>
          </a:p>
        </p:txBody>
      </p:sp>
      <p:pic>
        <p:nvPicPr>
          <p:cNvPr id="2" name="Picture 1" descr="Screen Clipping"/>
          <p:cNvPicPr>
            <a:picLocks noChangeAspect="1"/>
          </p:cNvPicPr>
          <p:nvPr/>
        </p:nvPicPr>
        <p:blipFill rotWithShape="1">
          <a:blip r:embed="rId6" cstate="email">
            <a:extLst>
              <a:ext uri="{28A0092B-C50C-407E-A947-70E740481C1C}">
                <a14:useLocalDpi xmlns:a14="http://schemas.microsoft.com/office/drawing/2010/main"/>
              </a:ext>
            </a:extLst>
          </a:blip>
          <a:srcRect l="3203" t="13558" r="71380" b="23710"/>
          <a:stretch/>
        </p:blipFill>
        <p:spPr>
          <a:xfrm>
            <a:off x="3409950" y="5336942"/>
            <a:ext cx="2324100" cy="1360954"/>
          </a:xfrm>
          <a:prstGeom prst="rect">
            <a:avLst/>
          </a:prstGeom>
        </p:spPr>
      </p:pic>
      <p:sp>
        <p:nvSpPr>
          <p:cNvPr id="3" name="Slide Number Placeholder 2"/>
          <p:cNvSpPr>
            <a:spLocks noGrp="1"/>
          </p:cNvSpPr>
          <p:nvPr>
            <p:ph type="sldNum" sz="quarter" idx="12"/>
          </p:nvPr>
        </p:nvSpPr>
        <p:spPr/>
        <p:txBody>
          <a:bodyPr/>
          <a:lstStyle/>
          <a:p>
            <a:pPr>
              <a:defRPr/>
            </a:pPr>
            <a:fld id="{7A3C0E9C-81EF-40E1-BA54-8758FD904512}" type="slidenum">
              <a:rPr lang="en-US" altLang="en-US" smtClean="0"/>
              <a:pPr>
                <a:defRPr/>
              </a:pPr>
              <a:t>41</a:t>
            </a:fld>
            <a:endParaRPr lang="en-US" altLang="en-US" dirty="0"/>
          </a:p>
        </p:txBody>
      </p:sp>
    </p:spTree>
    <p:extLst>
      <p:ext uri="{BB962C8B-B14F-4D97-AF65-F5344CB8AC3E}">
        <p14:creationId xmlns:p14="http://schemas.microsoft.com/office/powerpoint/2010/main" val="2851391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Products A to Z</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5</a:t>
            </a:fld>
            <a:endParaRPr lang="en-US" altLang="en-US" dirty="0"/>
          </a:p>
        </p:txBody>
      </p:sp>
      <p:sp>
        <p:nvSpPr>
          <p:cNvPr id="7" name="TextBox 2">
            <a:extLst>
              <a:ext uri="{FF2B5EF4-FFF2-40B4-BE49-F238E27FC236}">
                <a16:creationId xmlns:a16="http://schemas.microsoft.com/office/drawing/2014/main" id="{2F9DE43A-3D61-4241-9895-D4F9FB4333E6}"/>
              </a:ext>
            </a:extLst>
          </p:cNvPr>
          <p:cNvSpPr txBox="1">
            <a:spLocks noChangeArrowheads="1"/>
          </p:cNvSpPr>
          <p:nvPr/>
        </p:nvSpPr>
        <p:spPr bwMode="auto">
          <a:xfrm>
            <a:off x="437745" y="1105356"/>
            <a:ext cx="82296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en-US" altLang="en-US" sz="4000" b="1" dirty="0">
              <a:latin typeface="Calibri" pitchFamily="34" charset="0"/>
            </a:endParaRPr>
          </a:p>
          <a:p>
            <a:pPr algn="ctr" eaLnBrk="1" hangingPunct="1">
              <a:spcBef>
                <a:spcPct val="0"/>
              </a:spcBef>
              <a:buFontTx/>
              <a:buNone/>
            </a:pPr>
            <a:r>
              <a:rPr lang="en-US" altLang="en-US" sz="4000" b="1" dirty="0">
                <a:latin typeface="Calibri" pitchFamily="34" charset="0"/>
              </a:rPr>
              <a:t>I got an e-mail about the PA Monthly WorkStats but I lost it.  Where can I find that publication?</a:t>
            </a:r>
          </a:p>
          <a:p>
            <a:pPr algn="ctr" eaLnBrk="1" hangingPunct="1">
              <a:spcBef>
                <a:spcPct val="0"/>
              </a:spcBef>
              <a:buFontTx/>
              <a:buNone/>
            </a:pPr>
            <a:endParaRPr lang="en-US" altLang="en-US" sz="4800" b="1" dirty="0">
              <a:latin typeface="Calibri" pitchFamily="34" charset="0"/>
            </a:endParaRPr>
          </a:p>
          <a:p>
            <a:pPr algn="ctr" eaLnBrk="1" hangingPunct="1">
              <a:spcBef>
                <a:spcPct val="0"/>
              </a:spcBef>
              <a:buFontTx/>
              <a:buNone/>
            </a:pPr>
            <a:endParaRPr lang="en-US" altLang="en-US" sz="4800" b="1" dirty="0">
              <a:latin typeface="Calibri" pitchFamily="34" charset="0"/>
            </a:endParaRPr>
          </a:p>
          <a:p>
            <a:pPr algn="ctr" eaLnBrk="1" hangingPunct="1">
              <a:spcBef>
                <a:spcPct val="0"/>
              </a:spcBef>
              <a:buFontTx/>
              <a:buNone/>
            </a:pPr>
            <a:r>
              <a:rPr lang="en-US" altLang="en-US" sz="2800" b="1" dirty="0">
                <a:latin typeface="Calibri" pitchFamily="34" charset="0"/>
              </a:rPr>
              <a:t>(Products A to Z)</a:t>
            </a:r>
          </a:p>
          <a:p>
            <a:pPr algn="ctr" eaLnBrk="1" hangingPunct="1">
              <a:spcBef>
                <a:spcPct val="0"/>
              </a:spcBef>
              <a:buFontTx/>
              <a:buNone/>
            </a:pPr>
            <a:r>
              <a:rPr lang="en-US" altLang="en-US" sz="2400" b="1" dirty="0">
                <a:latin typeface="Calibri" pitchFamily="34" charset="0"/>
                <a:hlinkClick r:id="rId4"/>
              </a:rPr>
              <a:t>https://www.workstats.dli.pa.gov/Pages/ProductsAtoZ.aspx</a:t>
            </a:r>
            <a:r>
              <a:rPr lang="en-US" altLang="en-US" sz="2400" b="1" dirty="0">
                <a:latin typeface="Calibri" pitchFamily="34" charset="0"/>
              </a:rPr>
              <a:t> </a:t>
            </a:r>
            <a:endParaRPr lang="en-US" altLang="en-US" sz="2800" b="1" dirty="0">
              <a:latin typeface="Calibri" pitchFamily="34" charset="0"/>
            </a:endParaRPr>
          </a:p>
        </p:txBody>
      </p:sp>
    </p:spTree>
    <p:extLst>
      <p:ext uri="{BB962C8B-B14F-4D97-AF65-F5344CB8AC3E}">
        <p14:creationId xmlns:p14="http://schemas.microsoft.com/office/powerpoint/2010/main" val="129370092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Products A to Z</a:t>
            </a:r>
          </a:p>
        </p:txBody>
      </p:sp>
      <p:sp>
        <p:nvSpPr>
          <p:cNvPr id="5" name="TextBox 4"/>
          <p:cNvSpPr txBox="1"/>
          <p:nvPr/>
        </p:nvSpPr>
        <p:spPr>
          <a:xfrm>
            <a:off x="457199" y="1143000"/>
            <a:ext cx="8471297" cy="369332"/>
          </a:xfrm>
          <a:prstGeom prst="rect">
            <a:avLst/>
          </a:prstGeom>
          <a:noFill/>
        </p:spPr>
        <p:txBody>
          <a:bodyPr wrap="square" rtlCol="0">
            <a:spAutoFit/>
          </a:bodyPr>
          <a:lstStyle/>
          <a:p>
            <a:r>
              <a:rPr lang="en-US" dirty="0"/>
              <a:t>An alphabetical listing of all products located on the website: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6</a:t>
            </a:fld>
            <a:endParaRPr lang="en-US" altLang="en-US" dirty="0"/>
          </a:p>
        </p:txBody>
      </p:sp>
      <p:pic>
        <p:nvPicPr>
          <p:cNvPr id="12" name="Picture 11">
            <a:extLst>
              <a:ext uri="{FF2B5EF4-FFF2-40B4-BE49-F238E27FC236}">
                <a16:creationId xmlns:a16="http://schemas.microsoft.com/office/drawing/2014/main" id="{DAE71FF7-AC0D-4141-BD91-19CA23007245}"/>
              </a:ext>
            </a:extLst>
          </p:cNvPr>
          <p:cNvPicPr>
            <a:picLocks noChangeAspect="1"/>
          </p:cNvPicPr>
          <p:nvPr/>
        </p:nvPicPr>
        <p:blipFill rotWithShape="1">
          <a:blip r:embed="rId4"/>
          <a:srcRect l="2767" r="5877"/>
          <a:stretch/>
        </p:blipFill>
        <p:spPr>
          <a:xfrm>
            <a:off x="1524000" y="1604490"/>
            <a:ext cx="6119812" cy="5085129"/>
          </a:xfrm>
          <a:prstGeom prst="roundRect">
            <a:avLst>
              <a:gd name="adj" fmla="val 16667"/>
            </a:avLst>
          </a:prstGeom>
          <a:ln w="76200">
            <a:solidFill>
              <a:srgbClr val="4B92E7"/>
            </a:solidFill>
          </a:ln>
          <a:effectLst>
            <a:outerShdw blurRad="76200" dist="38100" dir="7800000" algn="tl" rotWithShape="0">
              <a:srgbClr val="000000">
                <a:alpha val="40000"/>
              </a:srgbClr>
            </a:outerShdw>
          </a:effectLst>
        </p:spPr>
      </p:pic>
      <p:pic>
        <p:nvPicPr>
          <p:cNvPr id="3074" name="Picture 2" descr="Another Waldo at steemit — Steemit">
            <a:extLst>
              <a:ext uri="{FF2B5EF4-FFF2-40B4-BE49-F238E27FC236}">
                <a16:creationId xmlns:a16="http://schemas.microsoft.com/office/drawing/2014/main" id="{DDDF7AEC-CD65-4E51-B17B-4BDA066BCE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323643"/>
            <a:ext cx="1295400" cy="1534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661009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Products by Geography</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7</a:t>
            </a:fld>
            <a:endParaRPr lang="en-US" altLang="en-US" dirty="0"/>
          </a:p>
        </p:txBody>
      </p:sp>
      <p:sp>
        <p:nvSpPr>
          <p:cNvPr id="12" name="TextBox 2">
            <a:extLst>
              <a:ext uri="{FF2B5EF4-FFF2-40B4-BE49-F238E27FC236}">
                <a16:creationId xmlns:a16="http://schemas.microsoft.com/office/drawing/2014/main" id="{FF524970-CE41-4A44-A487-2919F58B5145}"/>
              </a:ext>
            </a:extLst>
          </p:cNvPr>
          <p:cNvSpPr txBox="1">
            <a:spLocks noChangeArrowheads="1"/>
          </p:cNvSpPr>
          <p:nvPr/>
        </p:nvSpPr>
        <p:spPr bwMode="auto">
          <a:xfrm>
            <a:off x="481013" y="1351508"/>
            <a:ext cx="82296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I just started working for the Lehigh Valley Workforce Development Board.</a:t>
            </a:r>
          </a:p>
          <a:p>
            <a:pPr algn="ctr" eaLnBrk="1" hangingPunct="1">
              <a:spcBef>
                <a:spcPct val="0"/>
              </a:spcBef>
              <a:buFontTx/>
              <a:buNone/>
            </a:pPr>
            <a:endParaRPr lang="en-US" altLang="en-US" sz="4000" b="1" dirty="0">
              <a:latin typeface="Calibri" pitchFamily="34" charset="0"/>
            </a:endParaRPr>
          </a:p>
          <a:p>
            <a:pPr algn="ctr" eaLnBrk="1" hangingPunct="1">
              <a:spcBef>
                <a:spcPct val="0"/>
              </a:spcBef>
              <a:buFontTx/>
              <a:buNone/>
            </a:pPr>
            <a:r>
              <a:rPr lang="en-US" altLang="en-US" sz="4000" b="1" dirty="0">
                <a:latin typeface="Calibri" pitchFamily="34" charset="0"/>
              </a:rPr>
              <a:t> Where can I go to find information specific to my area?</a:t>
            </a:r>
          </a:p>
          <a:p>
            <a:pPr algn="ctr" eaLnBrk="1" hangingPunct="1">
              <a:spcBef>
                <a:spcPct val="0"/>
              </a:spcBef>
              <a:buFontTx/>
              <a:buNone/>
            </a:pPr>
            <a:endParaRPr lang="en-US" altLang="en-US" sz="4400" b="1" dirty="0">
              <a:latin typeface="Calibri" pitchFamily="34" charset="0"/>
            </a:endParaRPr>
          </a:p>
          <a:p>
            <a:pPr algn="ctr" eaLnBrk="1" hangingPunct="1">
              <a:spcBef>
                <a:spcPct val="0"/>
              </a:spcBef>
              <a:buFontTx/>
              <a:buNone/>
            </a:pPr>
            <a:r>
              <a:rPr lang="en-US" altLang="en-US" sz="2800" b="1" dirty="0">
                <a:latin typeface="Calibri" pitchFamily="34" charset="0"/>
              </a:rPr>
              <a:t>(Products by Geography)</a:t>
            </a:r>
          </a:p>
          <a:p>
            <a:pPr algn="ctr" eaLnBrk="1" hangingPunct="1">
              <a:spcBef>
                <a:spcPct val="0"/>
              </a:spcBef>
              <a:buFontTx/>
              <a:buNone/>
            </a:pPr>
            <a:r>
              <a:rPr lang="en-US" altLang="en-US" sz="1600" b="1" dirty="0">
                <a:latin typeface="Calibri" pitchFamily="34" charset="0"/>
                <a:hlinkClick r:id="rId4"/>
              </a:rPr>
              <a:t>https://www.workstats.dli.pa.gov/Products/Pages/Products%20By%20Geography.aspx</a:t>
            </a:r>
            <a:r>
              <a:rPr lang="en-US" altLang="en-US" sz="1400" b="1" dirty="0">
                <a:latin typeface="Calibri" pitchFamily="34" charset="0"/>
              </a:rPr>
              <a:t> </a:t>
            </a:r>
            <a:endParaRPr lang="en-US" altLang="en-US" sz="1600" b="1" dirty="0">
              <a:latin typeface="Calibri" pitchFamily="34" charset="0"/>
            </a:endParaRPr>
          </a:p>
        </p:txBody>
      </p:sp>
    </p:spTree>
    <p:extLst>
      <p:ext uri="{BB962C8B-B14F-4D97-AF65-F5344CB8AC3E}">
        <p14:creationId xmlns:p14="http://schemas.microsoft.com/office/powerpoint/2010/main" val="1566343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2000" b="1" dirty="0">
                <a:solidFill>
                  <a:schemeClr val="bg1"/>
                </a:solidFill>
                <a:latin typeface="Verdana" pitchFamily="34" charset="0"/>
                <a:ea typeface="Verdana" pitchFamily="34" charset="0"/>
                <a:cs typeface="Verdana" pitchFamily="34" charset="0"/>
              </a:rPr>
              <a:t>Products by Geography</a:t>
            </a:r>
          </a:p>
        </p:txBody>
      </p:sp>
      <p:sp>
        <p:nvSpPr>
          <p:cNvPr id="5" name="TextBox 4"/>
          <p:cNvSpPr txBox="1"/>
          <p:nvPr/>
        </p:nvSpPr>
        <p:spPr>
          <a:xfrm>
            <a:off x="457200" y="1062052"/>
            <a:ext cx="8471297" cy="523220"/>
          </a:xfrm>
          <a:prstGeom prst="rect">
            <a:avLst/>
          </a:prstGeom>
          <a:noFill/>
        </p:spPr>
        <p:txBody>
          <a:bodyPr wrap="square" rtlCol="0">
            <a:spAutoFit/>
          </a:bodyPr>
          <a:lstStyle/>
          <a:p>
            <a:r>
              <a:rPr lang="en-US" sz="1400" dirty="0"/>
              <a:t>A customized listing of all products containing data for your county, workforce development area (WDA), and metropolitan statistical area (MSA)</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8</a:t>
            </a:fld>
            <a:endParaRPr lang="en-US" altLang="en-US" dirty="0"/>
          </a:p>
        </p:txBody>
      </p:sp>
      <p:sp>
        <p:nvSpPr>
          <p:cNvPr id="21" name="TextBox 20">
            <a:extLst>
              <a:ext uri="{FF2B5EF4-FFF2-40B4-BE49-F238E27FC236}">
                <a16:creationId xmlns:a16="http://schemas.microsoft.com/office/drawing/2014/main" id="{9AA38124-9A48-4F84-A80D-7B6B414A2531}"/>
              </a:ext>
            </a:extLst>
          </p:cNvPr>
          <p:cNvSpPr txBox="1"/>
          <p:nvPr/>
        </p:nvSpPr>
        <p:spPr>
          <a:xfrm>
            <a:off x="361806" y="6397056"/>
            <a:ext cx="8471297" cy="276999"/>
          </a:xfrm>
          <a:prstGeom prst="rect">
            <a:avLst/>
          </a:prstGeom>
          <a:noFill/>
        </p:spPr>
        <p:txBody>
          <a:bodyPr wrap="square" rtlCol="0">
            <a:spAutoFit/>
          </a:bodyPr>
          <a:lstStyle/>
          <a:p>
            <a:pPr algn="ctr"/>
            <a:r>
              <a:rPr lang="en-US" sz="1200" dirty="0"/>
              <a:t>Please visit the Products by Geography page to view the full listing of products for your county and surrounding area</a:t>
            </a:r>
          </a:p>
        </p:txBody>
      </p:sp>
      <p:sp>
        <p:nvSpPr>
          <p:cNvPr id="20" name="TextBox 19">
            <a:extLst>
              <a:ext uri="{FF2B5EF4-FFF2-40B4-BE49-F238E27FC236}">
                <a16:creationId xmlns:a16="http://schemas.microsoft.com/office/drawing/2014/main" id="{1C1D416E-6F73-44FD-B270-32BBC1A6180C}"/>
              </a:ext>
            </a:extLst>
          </p:cNvPr>
          <p:cNvSpPr txBox="1"/>
          <p:nvPr/>
        </p:nvSpPr>
        <p:spPr>
          <a:xfrm>
            <a:off x="1417321" y="6153588"/>
            <a:ext cx="6096000" cy="276999"/>
          </a:xfrm>
          <a:prstGeom prst="rect">
            <a:avLst/>
          </a:prstGeom>
          <a:noFill/>
        </p:spPr>
        <p:txBody>
          <a:bodyPr wrap="square" rtlCol="0">
            <a:spAutoFit/>
          </a:bodyPr>
          <a:lstStyle>
            <a:defPPr>
              <a:defRPr lang="en-US"/>
            </a:defPPr>
            <a:lvl1pPr algn="ctr">
              <a:defRPr sz="1200"/>
            </a:lvl1pPr>
          </a:lstStyle>
          <a:p>
            <a:r>
              <a:rPr lang="en-US" dirty="0">
                <a:hlinkClick r:id="rId4"/>
              </a:rPr>
              <a:t>https://www.workstats.dli.pa.gov/Products/Pages/Products%20By%20Geography.aspx</a:t>
            </a:r>
            <a:r>
              <a:rPr lang="en-US" dirty="0"/>
              <a:t> </a:t>
            </a:r>
          </a:p>
        </p:txBody>
      </p:sp>
      <p:pic>
        <p:nvPicPr>
          <p:cNvPr id="2050" name="Picture 2" descr="No this isn't an April Fool's prank, it's actually Where's Waldo Week on  Google Maps | This is the Loop | Golf Digest">
            <a:extLst>
              <a:ext uri="{FF2B5EF4-FFF2-40B4-BE49-F238E27FC236}">
                <a16:creationId xmlns:a16="http://schemas.microsoft.com/office/drawing/2014/main" id="{CBD9EA9E-84F4-41E1-82E3-43D5C990229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373271">
            <a:off x="7035738" y="2327307"/>
            <a:ext cx="1381884" cy="10350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3DD6C28-D647-4F81-9030-CA2384BAE5DF}"/>
              </a:ext>
            </a:extLst>
          </p:cNvPr>
          <p:cNvPicPr>
            <a:picLocks noChangeAspect="1"/>
          </p:cNvPicPr>
          <p:nvPr/>
        </p:nvPicPr>
        <p:blipFill rotWithShape="1">
          <a:blip r:embed="rId6"/>
          <a:srcRect l="5106" t="24338" r="5730"/>
          <a:stretch/>
        </p:blipFill>
        <p:spPr>
          <a:xfrm>
            <a:off x="2599490" y="1597190"/>
            <a:ext cx="3995928" cy="1464205"/>
          </a:xfrm>
          <a:prstGeom prst="rect">
            <a:avLst/>
          </a:prstGeom>
          <a:ln w="38100">
            <a:solidFill>
              <a:schemeClr val="bg2"/>
            </a:solidFill>
          </a:ln>
        </p:spPr>
      </p:pic>
      <p:pic>
        <p:nvPicPr>
          <p:cNvPr id="7" name="Picture 6">
            <a:extLst>
              <a:ext uri="{FF2B5EF4-FFF2-40B4-BE49-F238E27FC236}">
                <a16:creationId xmlns:a16="http://schemas.microsoft.com/office/drawing/2014/main" id="{8B667125-82DF-4B0D-89A0-D90ECB64A8E6}"/>
              </a:ext>
            </a:extLst>
          </p:cNvPr>
          <p:cNvPicPr>
            <a:picLocks noChangeAspect="1"/>
          </p:cNvPicPr>
          <p:nvPr/>
        </p:nvPicPr>
        <p:blipFill rotWithShape="1">
          <a:blip r:embed="rId7"/>
          <a:srcRect l="5946" t="4054" r="6756" b="5176"/>
          <a:stretch/>
        </p:blipFill>
        <p:spPr>
          <a:xfrm rot="-360000">
            <a:off x="407049" y="3391691"/>
            <a:ext cx="2560320" cy="2662139"/>
          </a:xfrm>
          <a:prstGeom prst="rect">
            <a:avLst/>
          </a:prstGeom>
          <a:solidFill>
            <a:srgbClr val="FFFFFF">
              <a:shade val="85000"/>
            </a:srgbClr>
          </a:solidFill>
          <a:ln w="38100" cap="sq">
            <a:solidFill>
              <a:srgbClr val="00B0F0"/>
            </a:solidFill>
            <a:miter lim="800000"/>
          </a:ln>
          <a:effectLst/>
        </p:spPr>
      </p:pic>
      <p:pic>
        <p:nvPicPr>
          <p:cNvPr id="9" name="Picture 8">
            <a:extLst>
              <a:ext uri="{FF2B5EF4-FFF2-40B4-BE49-F238E27FC236}">
                <a16:creationId xmlns:a16="http://schemas.microsoft.com/office/drawing/2014/main" id="{5BC73533-2529-471C-B05B-54511C454F27}"/>
              </a:ext>
            </a:extLst>
          </p:cNvPr>
          <p:cNvPicPr>
            <a:picLocks noChangeAspect="1"/>
          </p:cNvPicPr>
          <p:nvPr/>
        </p:nvPicPr>
        <p:blipFill rotWithShape="1">
          <a:blip r:embed="rId8"/>
          <a:srcRect l="3831" t="2786" r="4771" b="5410"/>
          <a:stretch/>
        </p:blipFill>
        <p:spPr>
          <a:xfrm>
            <a:off x="3232386" y="3180088"/>
            <a:ext cx="2703040" cy="29260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F5FF8C35-3A12-43B7-B2D4-2FF0F2178C52}"/>
              </a:ext>
            </a:extLst>
          </p:cNvPr>
          <p:cNvPicPr>
            <a:picLocks noChangeAspect="1"/>
          </p:cNvPicPr>
          <p:nvPr/>
        </p:nvPicPr>
        <p:blipFill rotWithShape="1">
          <a:blip r:embed="rId9"/>
          <a:srcRect l="9152" t="11745" r="14299" b="13636"/>
          <a:stretch/>
        </p:blipFill>
        <p:spPr>
          <a:xfrm rot="388747">
            <a:off x="6220552" y="3391595"/>
            <a:ext cx="2651760" cy="2653051"/>
          </a:xfrm>
          <a:prstGeom prst="rect">
            <a:avLst/>
          </a:prstGeom>
          <a:solidFill>
            <a:srgbClr val="FFFFFF">
              <a:shade val="85000"/>
            </a:srgbClr>
          </a:solidFill>
          <a:ln w="38100" cap="sq">
            <a:solidFill>
              <a:srgbClr val="00B0F0"/>
            </a:solidFill>
            <a:miter lim="800000"/>
          </a:ln>
          <a:effectLst/>
        </p:spPr>
      </p:pic>
    </p:spTree>
    <p:extLst>
      <p:ext uri="{BB962C8B-B14F-4D97-AF65-F5344CB8AC3E}">
        <p14:creationId xmlns:p14="http://schemas.microsoft.com/office/powerpoint/2010/main" val="2344948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7200" y="381000"/>
            <a:ext cx="8253413"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Rectangle 2"/>
          <p:cNvSpPr>
            <a:spLocks noGrp="1" noChangeArrowheads="1"/>
          </p:cNvSpPr>
          <p:nvPr>
            <p:ph type="ctrTitle"/>
          </p:nvPr>
        </p:nvSpPr>
        <p:spPr>
          <a:xfrm>
            <a:off x="457200" y="381000"/>
            <a:ext cx="5334000" cy="457200"/>
          </a:xfrm>
        </p:spPr>
        <p:txBody>
          <a:bodyPr/>
          <a:lstStyle/>
          <a:p>
            <a:pPr eaLnBrk="1" hangingPunct="1"/>
            <a:r>
              <a:rPr lang="en-US" altLang="en-US" sz="1600" b="1" dirty="0">
                <a:solidFill>
                  <a:schemeClr val="bg1"/>
                </a:solidFill>
                <a:latin typeface="Verdana" pitchFamily="34" charset="0"/>
                <a:ea typeface="Verdana" pitchFamily="34" charset="0"/>
                <a:cs typeface="Verdana" pitchFamily="34" charset="0"/>
              </a:rPr>
              <a:t>Products by Category – Customer Type</a:t>
            </a:r>
          </a:p>
        </p:txBody>
      </p:sp>
      <p:sp>
        <p:nvSpPr>
          <p:cNvPr id="2" name="Slide Number Placeholder 1"/>
          <p:cNvSpPr>
            <a:spLocks noGrp="1"/>
          </p:cNvSpPr>
          <p:nvPr>
            <p:ph type="sldNum" sz="quarter" idx="12"/>
          </p:nvPr>
        </p:nvSpPr>
        <p:spPr/>
        <p:txBody>
          <a:bodyPr/>
          <a:lstStyle/>
          <a:p>
            <a:pPr>
              <a:defRPr/>
            </a:pPr>
            <a:fld id="{7A3C0E9C-81EF-40E1-BA54-8758FD904512}" type="slidenum">
              <a:rPr lang="en-US" altLang="en-US" smtClean="0"/>
              <a:pPr>
                <a:defRPr/>
              </a:pPr>
              <a:t>9</a:t>
            </a:fld>
            <a:endParaRPr lang="en-US" altLang="en-US" dirty="0"/>
          </a:p>
        </p:txBody>
      </p:sp>
      <p:sp>
        <p:nvSpPr>
          <p:cNvPr id="7" name="TextBox 2">
            <a:extLst>
              <a:ext uri="{FF2B5EF4-FFF2-40B4-BE49-F238E27FC236}">
                <a16:creationId xmlns:a16="http://schemas.microsoft.com/office/drawing/2014/main" id="{EC434464-E730-4FD3-AD1E-52EC52039AC8}"/>
              </a:ext>
            </a:extLst>
          </p:cNvPr>
          <p:cNvSpPr txBox="1">
            <a:spLocks noChangeArrowheads="1"/>
          </p:cNvSpPr>
          <p:nvPr/>
        </p:nvSpPr>
        <p:spPr bwMode="auto">
          <a:xfrm>
            <a:off x="278606" y="1219200"/>
            <a:ext cx="8610600" cy="5663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4000" b="1" dirty="0">
                <a:latin typeface="Calibri" pitchFamily="34" charset="0"/>
              </a:rPr>
              <a:t>It’s my first year working for my local PA CareerLink® and I’m looking for resources to help point clients in the right direction for relevant information.</a:t>
            </a:r>
          </a:p>
          <a:p>
            <a:pPr algn="ctr" eaLnBrk="1" hangingPunct="1">
              <a:spcBef>
                <a:spcPct val="0"/>
              </a:spcBef>
              <a:buFontTx/>
              <a:buNone/>
            </a:pPr>
            <a:endParaRPr lang="en-US" altLang="en-US" sz="4000" b="1" dirty="0">
              <a:latin typeface="Calibri" pitchFamily="34" charset="0"/>
            </a:endParaRPr>
          </a:p>
          <a:p>
            <a:pPr algn="ctr" eaLnBrk="1" hangingPunct="1">
              <a:spcBef>
                <a:spcPct val="0"/>
              </a:spcBef>
              <a:buFontTx/>
              <a:buNone/>
            </a:pPr>
            <a:r>
              <a:rPr lang="en-US" altLang="en-US" sz="4000" b="1" dirty="0">
                <a:latin typeface="Calibri" pitchFamily="34" charset="0"/>
              </a:rPr>
              <a:t>Where can I find this kind of information?</a:t>
            </a:r>
          </a:p>
          <a:p>
            <a:pPr algn="ctr" eaLnBrk="1" hangingPunct="1">
              <a:spcBef>
                <a:spcPct val="0"/>
              </a:spcBef>
              <a:buFontTx/>
              <a:buNone/>
            </a:pPr>
            <a:endParaRPr lang="en-US" altLang="en-US" sz="1400" b="1" dirty="0">
              <a:latin typeface="Calibri" pitchFamily="34" charset="0"/>
            </a:endParaRPr>
          </a:p>
          <a:p>
            <a:pPr algn="ctr" eaLnBrk="1" hangingPunct="1">
              <a:spcBef>
                <a:spcPct val="0"/>
              </a:spcBef>
              <a:buFontTx/>
              <a:buNone/>
            </a:pPr>
            <a:r>
              <a:rPr lang="en-US" altLang="en-US" sz="2800" b="1" dirty="0">
                <a:latin typeface="Calibri" pitchFamily="34" charset="0"/>
              </a:rPr>
              <a:t>(Products by Customer – Workforce Professionals)</a:t>
            </a:r>
          </a:p>
          <a:p>
            <a:pPr algn="ctr" eaLnBrk="1" hangingPunct="1">
              <a:spcBef>
                <a:spcPct val="0"/>
              </a:spcBef>
              <a:buFontTx/>
              <a:buNone/>
            </a:pPr>
            <a:r>
              <a:rPr lang="en-US" altLang="en-US" sz="2000" b="1" dirty="0">
                <a:solidFill>
                  <a:srgbClr val="FF0000"/>
                </a:solidFill>
                <a:latin typeface="Calibri" pitchFamily="34" charset="0"/>
                <a:hlinkClick r:id="rId4">
                  <a:extLst>
                    <a:ext uri="{A12FA001-AC4F-418D-AE19-62706E023703}">
                      <ahyp:hlinkClr xmlns:ahyp="http://schemas.microsoft.com/office/drawing/2018/hyperlinkcolor" val="tx"/>
                    </a:ext>
                  </a:extLst>
                </a:hlinkClick>
              </a:rPr>
              <a:t>https://www.workstats.dli.pa.gov/Products/ByCustomer/Pages/WorkforceProfessionals.aspx</a:t>
            </a:r>
            <a:endParaRPr lang="en-US" altLang="en-US" sz="2000" b="1" dirty="0">
              <a:solidFill>
                <a:srgbClr val="FF0000"/>
              </a:solidFill>
              <a:latin typeface="Calibri" pitchFamily="34" charset="0"/>
            </a:endParaRPr>
          </a:p>
        </p:txBody>
      </p:sp>
    </p:spTree>
    <p:extLst>
      <p:ext uri="{BB962C8B-B14F-4D97-AF65-F5344CB8AC3E}">
        <p14:creationId xmlns:p14="http://schemas.microsoft.com/office/powerpoint/2010/main" val="4062004013"/>
      </p:ext>
    </p:extLst>
  </p:cSld>
  <p:clrMapOvr>
    <a:masterClrMapping/>
  </p:clrMapOvr>
  <p:transition spd="slow">
    <p:randomBar dir="vert"/>
  </p:transition>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2.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3.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ppt/theme/themeOverride4.xml><?xml version="1.0" encoding="utf-8"?>
<a:themeOverride xmlns:a="http://schemas.openxmlformats.org/drawingml/2006/main">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0955A6965438B489A7AAD2D9FBF0D79" ma:contentTypeVersion="1" ma:contentTypeDescription="Create a new document." ma:contentTypeScope="" ma:versionID="d66bb30224451c9d22769ef83a5648b5">
  <xsd:schema xmlns:xsd="http://www.w3.org/2001/XMLSchema" xmlns:xs="http://www.w3.org/2001/XMLSchema" xmlns:p="http://schemas.microsoft.com/office/2006/metadata/properties" xmlns:ns1="http://schemas.microsoft.com/sharepoint/v3" xmlns:ns2="6ea33ccd-cebb-4f47-8676-1d27cfbcda92" targetNamespace="http://schemas.microsoft.com/office/2006/metadata/properties" ma:root="true" ma:fieldsID="4a374ea46a926fc4655e8482f5ae0143" ns1:_="" ns2:_="">
    <xsd:import namespace="http://schemas.microsoft.com/sharepoint/v3"/>
    <xsd:import namespace="6ea33ccd-cebb-4f47-8676-1d27cfbcda92"/>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a33ccd-cebb-4f47-8676-1d27cfbcda9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152829A-7A1E-481B-9040-1FD6CA954C72}">
  <ds:schemaRefs>
    <ds:schemaRef ds:uri="http://schemas.microsoft.com/sharepoint/v3/contenttype/forms"/>
  </ds:schemaRefs>
</ds:datastoreItem>
</file>

<file path=customXml/itemProps2.xml><?xml version="1.0" encoding="utf-8"?>
<ds:datastoreItem xmlns:ds="http://schemas.openxmlformats.org/officeDocument/2006/customXml" ds:itemID="{3561588A-21C0-4E37-8904-F7A90099B6C1}"/>
</file>

<file path=customXml/itemProps3.xml><?xml version="1.0" encoding="utf-8"?>
<ds:datastoreItem xmlns:ds="http://schemas.openxmlformats.org/officeDocument/2006/customXml" ds:itemID="{6DA267F1-E81D-40BE-A5D2-A60B60EEA1FA}">
  <ds:schemaRefs>
    <ds:schemaRef ds:uri="http://schemas.microsoft.com/office/2006/metadata/properties"/>
    <ds:schemaRef ds:uri="http://purl.org/dc/terms/"/>
    <ds:schemaRef ds:uri="http://schemas.microsoft.com/sharepoint/v3"/>
    <ds:schemaRef ds:uri="http://purl.org/dc/dcmitype/"/>
    <ds:schemaRef ds:uri="6c39a429-32ac-4580-b063-011863d2da30"/>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10648</TotalTime>
  <Words>1861</Words>
  <Application>Microsoft Office PowerPoint</Application>
  <PresentationFormat>On-screen Show (4:3)</PresentationFormat>
  <Paragraphs>265</Paragraphs>
  <Slides>41</Slides>
  <Notes>41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Calibri</vt:lpstr>
      <vt:lpstr>Verdana</vt:lpstr>
      <vt:lpstr>Wingdings</vt:lpstr>
      <vt:lpstr>Default Design</vt:lpstr>
      <vt:lpstr>PowerPoint Presentation</vt:lpstr>
      <vt:lpstr>Products A to Z</vt:lpstr>
      <vt:lpstr>Home Page – Top Navigation</vt:lpstr>
      <vt:lpstr>Home Page – Top Categories</vt:lpstr>
      <vt:lpstr>Products A to Z</vt:lpstr>
      <vt:lpstr>Products A to Z</vt:lpstr>
      <vt:lpstr>Products by Geography</vt:lpstr>
      <vt:lpstr>Products by Geography</vt:lpstr>
      <vt:lpstr>Products by Category – Customer Type</vt:lpstr>
      <vt:lpstr>Products by Category – Customer – Workforce Professionals</vt:lpstr>
      <vt:lpstr>Products by Category – Customer – Workforce Professionals</vt:lpstr>
      <vt:lpstr>Products by Category – Customer - Workforce Professionals</vt:lpstr>
      <vt:lpstr>Media Center</vt:lpstr>
      <vt:lpstr>Media Center -</vt:lpstr>
      <vt:lpstr>Media Center - Employment &amp; Jobs Data  Release Schedule</vt:lpstr>
      <vt:lpstr>Research &amp; Historical Data</vt:lpstr>
      <vt:lpstr>Research &amp; Historical Data</vt:lpstr>
      <vt:lpstr>Research &amp; Historical Data</vt:lpstr>
      <vt:lpstr>Research &amp; Historical Data</vt:lpstr>
      <vt:lpstr>Research &amp; Historical Data</vt:lpstr>
      <vt:lpstr>Research &amp; Historical Data</vt:lpstr>
      <vt:lpstr>Research &amp; Historical Data - Labor Force Data</vt:lpstr>
      <vt:lpstr>Research &amp; Historical Data</vt:lpstr>
      <vt:lpstr>Research &amp; Historical Data</vt:lpstr>
      <vt:lpstr>Research &amp; Historical Data</vt:lpstr>
      <vt:lpstr>Research &amp; Historical Data</vt:lpstr>
      <vt:lpstr>Research &amp; Historical Data – Data Download Center</vt:lpstr>
      <vt:lpstr>Research &amp; Historical Data – Data Download Center</vt:lpstr>
      <vt:lpstr>Research &amp; Historical Data</vt:lpstr>
      <vt:lpstr>Research &amp; Historical Data</vt:lpstr>
      <vt:lpstr>Research &amp; Historical Data – Returning to WorkStats Website</vt:lpstr>
      <vt:lpstr>Data Dashboards</vt:lpstr>
      <vt:lpstr>Dashboards</vt:lpstr>
      <vt:lpstr>LMI Forum Page &amp; Learning Center</vt:lpstr>
      <vt:lpstr>LMI Forum Page</vt:lpstr>
      <vt:lpstr>LMI Forum Page</vt:lpstr>
      <vt:lpstr>Learning Center</vt:lpstr>
      <vt:lpstr>Learning Center - FAQs</vt:lpstr>
      <vt:lpstr>Learning Center – LMI Guide</vt:lpstr>
      <vt:lpstr>How Can I Stay Informed?</vt:lpstr>
      <vt:lpstr>For Website Assistance Contact:</vt:lpstr>
    </vt:vector>
  </TitlesOfParts>
  <Company>Office of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aforsman</dc:creator>
  <cp:lastModifiedBy>Reighard, Nicholas</cp:lastModifiedBy>
  <cp:revision>662</cp:revision>
  <cp:lastPrinted>2022-10-11T14:42:40Z</cp:lastPrinted>
  <dcterms:created xsi:type="dcterms:W3CDTF">2011-11-29T20:35:02Z</dcterms:created>
  <dcterms:modified xsi:type="dcterms:W3CDTF">2023-04-11T15:11:04Z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0x01010050955A6965438B489A7AAD2D9FBF0D79</vt:lpwstr>
  </property>
  <property fmtid="{D5CDD505-2E9C-101B-9397-08002B2CF9AE}" pid="3" name="Order">
    <vt:r8>2195200</vt:r8>
  </property>
  <property fmtid="{D5CDD505-2E9C-101B-9397-08002B2CF9AE}" pid="4" name="TemplateUrl">
    <vt:lpwstr/>
  </property>
  <property fmtid="{D5CDD505-2E9C-101B-9397-08002B2CF9AE}" pid="5" name="_SourceUrl">
    <vt:lpwstr/>
  </property>
  <property fmtid="{D5CDD505-2E9C-101B-9397-08002B2CF9AE}" pid="6" name="_SharedFileIndex">
    <vt:lpwstr/>
  </property>
  <property fmtid="{D5CDD505-2E9C-101B-9397-08002B2CF9AE}" pid="7" name="xd_Signature">
    <vt:bool>false</vt:bool>
  </property>
  <property fmtid="{D5CDD505-2E9C-101B-9397-08002B2CF9AE}" pid="8" name="xd_ProgID">
    <vt:lpwstr/>
  </property>
</Properties>
</file>