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36" r:id="rId5"/>
  </p:sldMasterIdLst>
  <p:notesMasterIdLst>
    <p:notesMasterId r:id="rId30"/>
  </p:notesMasterIdLst>
  <p:handoutMasterIdLst>
    <p:handoutMasterId r:id="rId31"/>
  </p:handoutMasterIdLst>
  <p:sldIdLst>
    <p:sldId id="256" r:id="rId6"/>
    <p:sldId id="281" r:id="rId7"/>
    <p:sldId id="454" r:id="rId8"/>
    <p:sldId id="440" r:id="rId9"/>
    <p:sldId id="418" r:id="rId10"/>
    <p:sldId id="417" r:id="rId11"/>
    <p:sldId id="447" r:id="rId12"/>
    <p:sldId id="410" r:id="rId13"/>
    <p:sldId id="405" r:id="rId14"/>
    <p:sldId id="442" r:id="rId15"/>
    <p:sldId id="375" r:id="rId16"/>
    <p:sldId id="438" r:id="rId17"/>
    <p:sldId id="415" r:id="rId18"/>
    <p:sldId id="439" r:id="rId19"/>
    <p:sldId id="459" r:id="rId20"/>
    <p:sldId id="455" r:id="rId21"/>
    <p:sldId id="458" r:id="rId22"/>
    <p:sldId id="457" r:id="rId23"/>
    <p:sldId id="456" r:id="rId24"/>
    <p:sldId id="379" r:id="rId25"/>
    <p:sldId id="423" r:id="rId26"/>
    <p:sldId id="429" r:id="rId27"/>
    <p:sldId id="278" r:id="rId28"/>
    <p:sldId id="460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ghard, Nicholas" initials="RN" lastIdx="1" clrIdx="0">
    <p:extLst>
      <p:ext uri="{19B8F6BF-5375-455C-9EA6-DF929625EA0E}">
        <p15:presenceInfo xmlns:p15="http://schemas.microsoft.com/office/powerpoint/2012/main" userId="S-1-5-21-326852099-1603424837-312552118-1176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8"/>
    <a:srgbClr val="C8C6BD"/>
    <a:srgbClr val="00B0F0"/>
    <a:srgbClr val="3399FF"/>
    <a:srgbClr val="4B92E7"/>
    <a:srgbClr val="CC0000"/>
    <a:srgbClr val="FBDF53"/>
    <a:srgbClr val="66CCFF"/>
    <a:srgbClr val="5BB9D7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E798C-76EB-4CFA-BCE4-5DA66AAEF74A}" type="datetimeFigureOut">
              <a:rPr lang="en-US" smtClean="0"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416-E5A2-4CAE-87E4-E777885D9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2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50568B-4068-4A06-A0D5-30ED430DF008}" type="datetimeFigureOut">
              <a:rPr lang="en-US"/>
              <a:pPr>
                <a:defRPr/>
              </a:pPr>
              <a:t>5/16/2023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6B5B1B-6AE6-4FAE-9259-191C626068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64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B5B1B-6AE6-4FAE-9259-191C6260689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2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85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Patricia will start after this slide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30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Patricia will start after this slide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4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0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9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069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34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5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24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9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1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03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75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2D841-A8A7-4C30-A32A-BA9F71734083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6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3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5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2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5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50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2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4D826-8D15-45D6-9AFE-2AB57E83D9B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4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C0E9C-81EF-40E1-BA54-8758FD9045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93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B12E-D605-4B8E-843E-1C50E1736A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33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D2DE-2272-4CC6-9DF1-C7705A3BF6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488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20">
            <a:extLst>
              <a:ext uri="{FF2B5EF4-FFF2-40B4-BE49-F238E27FC236}">
                <a16:creationId xmlns:a16="http://schemas.microsoft.com/office/drawing/2014/main" id="{B34D1084-A1D5-C566-0346-D77807ABD4FB}"/>
              </a:ext>
            </a:extLst>
          </p:cNvPr>
          <p:cNvSpPr/>
          <p:nvPr userDrawn="1"/>
        </p:nvSpPr>
        <p:spPr>
          <a:xfrm flipV="1">
            <a:off x="0" y="-6"/>
            <a:ext cx="7297553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1"/>
            <a:ext cx="4994188" cy="334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7394713" y="4708039"/>
            <a:ext cx="1769671" cy="12256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2006085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2" y="3641000"/>
            <a:ext cx="3640755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 algn="ctr">
              <a:buNone/>
              <a:defRPr sz="1500"/>
            </a:lvl2pPr>
            <a:lvl3pPr marL="685832" indent="0" algn="ctr">
              <a:buNone/>
              <a:defRPr sz="1350"/>
            </a:lvl3pPr>
            <a:lvl4pPr marL="1028748" indent="0" algn="ctr">
              <a:buNone/>
              <a:defRPr sz="1200"/>
            </a:lvl4pPr>
            <a:lvl5pPr marL="1371664" indent="0" algn="ctr">
              <a:buNone/>
              <a:defRPr sz="1200"/>
            </a:lvl5pPr>
            <a:lvl6pPr marL="1714581" indent="0" algn="ctr">
              <a:buNone/>
              <a:defRPr sz="1200"/>
            </a:lvl6pPr>
            <a:lvl7pPr marL="2057496" indent="0" algn="ctr">
              <a:buNone/>
              <a:defRPr sz="1200"/>
            </a:lvl7pPr>
            <a:lvl8pPr marL="2400412" indent="0" algn="ctr">
              <a:buNone/>
              <a:defRPr sz="1200"/>
            </a:lvl8pPr>
            <a:lvl9pPr marL="2743329" indent="0" algn="ctr">
              <a:buNone/>
              <a:defRPr sz="120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7" y="4733925"/>
            <a:ext cx="1274911" cy="9671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6">
            <a:extLst>
              <a:ext uri="{FF2B5EF4-FFF2-40B4-BE49-F238E27FC236}">
                <a16:creationId xmlns:a16="http://schemas.microsoft.com/office/drawing/2014/main" id="{79AC2A93-7A91-A350-2FCF-7DC42EA7F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9516" y="889777"/>
            <a:ext cx="3822484" cy="507844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181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518901" y="3532950"/>
            <a:ext cx="289512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181100"/>
            <a:ext cx="1479952" cy="8310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4" y="1987424"/>
            <a:ext cx="3683724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4" y="3792047"/>
            <a:ext cx="3683724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6390155" y="1"/>
            <a:ext cx="1558460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30597" y="800945"/>
            <a:ext cx="5023676" cy="29911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0606" y="924788"/>
            <a:ext cx="3683725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479952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04274" y="3407046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62495-9CD2-D543-8233-731B62E7B3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5" t="26985" r="74628" b="20981"/>
          <a:stretch/>
        </p:blipFill>
        <p:spPr>
          <a:xfrm>
            <a:off x="8301643" y="61089"/>
            <a:ext cx="755248" cy="121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2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96918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379765" y="-6"/>
            <a:ext cx="776423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032056" y="-6"/>
            <a:ext cx="2554712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81551" y="5047077"/>
            <a:ext cx="1143431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7" y="2563480"/>
            <a:ext cx="5506973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98534" y="1308485"/>
            <a:ext cx="550696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2"/>
            <a:ext cx="4191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82ACB8-6376-3C4B-A6B1-FBDBB47568E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295580" y="97052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83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379765" y="-6"/>
            <a:ext cx="7764236" cy="563880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7634" y="1435101"/>
            <a:ext cx="4516365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34" y="3196918"/>
            <a:ext cx="3707122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7764236" y="1185453"/>
            <a:ext cx="1379764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98536" y="2563480"/>
            <a:ext cx="5506965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34" y="1308485"/>
            <a:ext cx="550696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ABE64F-B6DD-DD4C-BBB5-B185A87D5A4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8" name="Parallelogram 24">
            <a:extLst>
              <a:ext uri="{FF2B5EF4-FFF2-40B4-BE49-F238E27FC236}">
                <a16:creationId xmlns:a16="http://schemas.microsoft.com/office/drawing/2014/main" id="{84DFC705-91B1-DD67-B827-E81D4563EDB8}"/>
              </a:ext>
            </a:extLst>
          </p:cNvPr>
          <p:cNvSpPr/>
          <p:nvPr userDrawn="1"/>
        </p:nvSpPr>
        <p:spPr>
          <a:xfrm flipH="1">
            <a:off x="2032056" y="-6"/>
            <a:ext cx="2554712" cy="1308105"/>
          </a:xfrm>
          <a:custGeom>
            <a:avLst/>
            <a:gdLst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805170 w 3243216"/>
              <a:gd name="connsiteY3" fmla="*/ 1308105 h 1308105"/>
              <a:gd name="connsiteX4" fmla="*/ 0 w 3243216"/>
              <a:gd name="connsiteY4" fmla="*/ 1308105 h 1308105"/>
              <a:gd name="connsiteX0" fmla="*/ 0 w 3243216"/>
              <a:gd name="connsiteY0" fmla="*/ 1308105 h 1308105"/>
              <a:gd name="connsiteX1" fmla="*/ 2438046 w 3243216"/>
              <a:gd name="connsiteY1" fmla="*/ 0 h 1308105"/>
              <a:gd name="connsiteX2" fmla="*/ 3243216 w 3243216"/>
              <a:gd name="connsiteY2" fmla="*/ 0 h 1308105"/>
              <a:gd name="connsiteX3" fmla="*/ 1054552 w 3243216"/>
              <a:gd name="connsiteY3" fmla="*/ 1308105 h 1308105"/>
              <a:gd name="connsiteX4" fmla="*/ 0 w 324321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777462 w 2966126"/>
              <a:gd name="connsiteY3" fmla="*/ 1308105 h 1308105"/>
              <a:gd name="connsiteX4" fmla="*/ 0 w 2966126"/>
              <a:gd name="connsiteY4" fmla="*/ 1308105 h 1308105"/>
              <a:gd name="connsiteX0" fmla="*/ 0 w 2966126"/>
              <a:gd name="connsiteY0" fmla="*/ 1308105 h 1308105"/>
              <a:gd name="connsiteX1" fmla="*/ 2160956 w 2966126"/>
              <a:gd name="connsiteY1" fmla="*/ 0 h 1308105"/>
              <a:gd name="connsiteX2" fmla="*/ 2966126 w 2966126"/>
              <a:gd name="connsiteY2" fmla="*/ 0 h 1308105"/>
              <a:gd name="connsiteX3" fmla="*/ 929862 w 2966126"/>
              <a:gd name="connsiteY3" fmla="*/ 1308105 h 1308105"/>
              <a:gd name="connsiteX4" fmla="*/ 0 w 2966126"/>
              <a:gd name="connsiteY4" fmla="*/ 1308105 h 1308105"/>
              <a:gd name="connsiteX0" fmla="*/ 0 w 2899451"/>
              <a:gd name="connsiteY0" fmla="*/ 1304930 h 1308105"/>
              <a:gd name="connsiteX1" fmla="*/ 2094281 w 2899451"/>
              <a:gd name="connsiteY1" fmla="*/ 0 h 1308105"/>
              <a:gd name="connsiteX2" fmla="*/ 2899451 w 2899451"/>
              <a:gd name="connsiteY2" fmla="*/ 0 h 1308105"/>
              <a:gd name="connsiteX3" fmla="*/ 863187 w 2899451"/>
              <a:gd name="connsiteY3" fmla="*/ 1308105 h 1308105"/>
              <a:gd name="connsiteX4" fmla="*/ 0 w 2899451"/>
              <a:gd name="connsiteY4" fmla="*/ 1304930 h 1308105"/>
              <a:gd name="connsiteX0" fmla="*/ 0 w 2874051"/>
              <a:gd name="connsiteY0" fmla="*/ 1308105 h 1308105"/>
              <a:gd name="connsiteX1" fmla="*/ 2068881 w 2874051"/>
              <a:gd name="connsiteY1" fmla="*/ 0 h 1308105"/>
              <a:gd name="connsiteX2" fmla="*/ 2874051 w 2874051"/>
              <a:gd name="connsiteY2" fmla="*/ 0 h 1308105"/>
              <a:gd name="connsiteX3" fmla="*/ 837787 w 2874051"/>
              <a:gd name="connsiteY3" fmla="*/ 1308105 h 1308105"/>
              <a:gd name="connsiteX4" fmla="*/ 0 w 2874051"/>
              <a:gd name="connsiteY4" fmla="*/ 130810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051" h="1308105">
                <a:moveTo>
                  <a:pt x="0" y="1308105"/>
                </a:moveTo>
                <a:lnTo>
                  <a:pt x="2068881" y="0"/>
                </a:lnTo>
                <a:lnTo>
                  <a:pt x="2874051" y="0"/>
                </a:lnTo>
                <a:lnTo>
                  <a:pt x="837787" y="1308105"/>
                </a:lnTo>
                <a:lnTo>
                  <a:pt x="0" y="13081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</p:spTree>
    <p:extLst>
      <p:ext uri="{BB962C8B-B14F-4D97-AF65-F5344CB8AC3E}">
        <p14:creationId xmlns:p14="http://schemas.microsoft.com/office/powerpoint/2010/main" val="867183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35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0523" y="2104889"/>
            <a:ext cx="4106468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tx1"/>
                </a:solidFill>
                <a:latin typeface="Montserrat" pitchFamily="2" charset="77"/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90523" y="2886078"/>
            <a:ext cx="4106468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40035" y="2104889"/>
            <a:ext cx="4106700" cy="7811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Montserrat" pitchFamily="2" charset="77"/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4640035" y="2886078"/>
            <a:ext cx="41067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51D1-28BC-5C1A-72A8-28BC4715379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4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8861" y="2005763"/>
            <a:ext cx="3919323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6" indent="0">
              <a:buNone/>
              <a:defRPr sz="1800">
                <a:solidFill>
                  <a:schemeClr val="bg1"/>
                </a:solidFill>
              </a:defRPr>
            </a:lvl2pPr>
            <a:lvl3pPr marL="685832" indent="0">
              <a:buNone/>
              <a:defRPr sz="1800">
                <a:solidFill>
                  <a:schemeClr val="bg1"/>
                </a:solidFill>
              </a:defRPr>
            </a:lvl3pPr>
            <a:lvl4pPr marL="1028748" indent="0">
              <a:buNone/>
              <a:defRPr sz="1800">
                <a:solidFill>
                  <a:schemeClr val="bg1"/>
                </a:solidFill>
              </a:defRPr>
            </a:lvl4pPr>
            <a:lvl5pPr marL="1371664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47087" y="2005764"/>
            <a:ext cx="4289548" cy="4084471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15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0D0B36-405B-6C18-5446-645E66993579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7" name="Diagonal Stripe 6">
              <a:extLst>
                <a:ext uri="{FF2B5EF4-FFF2-40B4-BE49-F238E27FC236}">
                  <a16:creationId xmlns:a16="http://schemas.microsoft.com/office/drawing/2014/main" id="{4DE860BF-7583-B87D-A63F-868C01280350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3BF246-0807-5E4B-44DD-ECFE400B6C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402DDAEF-D292-2415-BEE1-5132AB97FD01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10" name="Parallelogram 35">
            <a:extLst>
              <a:ext uri="{FF2B5EF4-FFF2-40B4-BE49-F238E27FC236}">
                <a16:creationId xmlns:a16="http://schemas.microsoft.com/office/drawing/2014/main" id="{0B7DADCA-FFDE-C11D-7033-FCBDE7227848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B4A3-D2C1-3030-ECC4-314CF05E820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661056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98535" y="2664803"/>
            <a:ext cx="8245031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19003-9B24-FD6A-308A-AAAE31E59BDF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7205592C-1FB6-F081-6BF5-D90812DC1222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6E440D7-3138-B09A-32C3-DCB3868B8D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3941CF8-3B48-F123-75B8-A64DE7C0A6B2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9608D4E-1D84-D0F4-BAFB-85D82C7FD2F5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DA56B-4135-24A3-E7DA-7DD656D4EA9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71" y="1376936"/>
            <a:ext cx="5526447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16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92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1" y="-4"/>
            <a:ext cx="8810625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9423" y="326573"/>
            <a:ext cx="8605157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7"/>
            <a:ext cx="177165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424" y="558803"/>
            <a:ext cx="6249917" cy="93979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2700" b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144387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6FA9-EAF7-451C-85FA-B853A83247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1280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7297553" cy="54041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209747"/>
              <a:gd name="connsiteY0" fmla="*/ 5404111 h 5404111"/>
              <a:gd name="connsiteX1" fmla="*/ 0 w 8209747"/>
              <a:gd name="connsiteY1" fmla="*/ 0 h 5404111"/>
              <a:gd name="connsiteX2" fmla="*/ 8209747 w 8209747"/>
              <a:gd name="connsiteY2" fmla="*/ 5404111 h 5404111"/>
              <a:gd name="connsiteX3" fmla="*/ 0 w 8209747"/>
              <a:gd name="connsiteY3" fmla="*/ 5404111 h 540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9747" h="5404111">
                <a:moveTo>
                  <a:pt x="0" y="5404111"/>
                </a:moveTo>
                <a:lnTo>
                  <a:pt x="0" y="0"/>
                </a:lnTo>
                <a:lnTo>
                  <a:pt x="8209747" y="5404111"/>
                </a:lnTo>
                <a:lnTo>
                  <a:pt x="0" y="54041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1821023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7199" y="3461163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7199" y="3839451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7199" y="4216672"/>
            <a:ext cx="2584337" cy="289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7199" y="4594957"/>
            <a:ext cx="2584337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4844205" y="3505249"/>
            <a:ext cx="194156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4880717" y="3897987"/>
            <a:ext cx="121131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4844205" y="4327948"/>
            <a:ext cx="194156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4853789" y="4650084"/>
            <a:ext cx="174989" cy="2333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16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sz="2250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0"/>
            <a:ext cx="4598756" cy="332325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594957"/>
            <a:ext cx="1455843" cy="110611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E19C52-05B6-1A48-84AE-09BBC26D5DF5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444F6983-A9EF-D733-435E-301ECEC6A9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275" y="946597"/>
            <a:ext cx="3683725" cy="4894096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2493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2" y="2006085"/>
            <a:ext cx="3640180" cy="16162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1412" y="3641000"/>
            <a:ext cx="3640755" cy="1257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 algn="ctr">
              <a:buNone/>
              <a:defRPr sz="1500"/>
            </a:lvl2pPr>
            <a:lvl3pPr marL="685832" indent="0" algn="ctr">
              <a:buNone/>
              <a:defRPr sz="1350"/>
            </a:lvl3pPr>
            <a:lvl4pPr marL="1028748" indent="0" algn="ctr">
              <a:buNone/>
              <a:defRPr sz="1200"/>
            </a:lvl4pPr>
            <a:lvl5pPr marL="1371664" indent="0" algn="ctr">
              <a:buNone/>
              <a:defRPr sz="1200"/>
            </a:lvl5pPr>
            <a:lvl6pPr marL="1714581" indent="0" algn="ctr">
              <a:buNone/>
              <a:defRPr sz="1200"/>
            </a:lvl6pPr>
            <a:lvl7pPr marL="2057496" indent="0" algn="ctr">
              <a:buNone/>
              <a:defRPr sz="1200"/>
            </a:lvl7pPr>
            <a:lvl8pPr marL="2400412" indent="0" algn="ctr">
              <a:buNone/>
              <a:defRPr sz="1200"/>
            </a:lvl8pPr>
            <a:lvl9pPr marL="2743329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22F2CC8-95CB-F996-C4D4-B2B222FD40D7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1" y="-6"/>
            <a:ext cx="7968996" cy="4946911"/>
          </a:xfrm>
          <a:custGeom>
            <a:avLst/>
            <a:gdLst>
              <a:gd name="connsiteX0" fmla="*/ 0 w 8965121"/>
              <a:gd name="connsiteY0" fmla="*/ 5404111 h 5404111"/>
              <a:gd name="connsiteX1" fmla="*/ 0 w 8965121"/>
              <a:gd name="connsiteY1" fmla="*/ 0 h 5404111"/>
              <a:gd name="connsiteX2" fmla="*/ 8965121 w 8965121"/>
              <a:gd name="connsiteY2" fmla="*/ 5404111 h 5404111"/>
              <a:gd name="connsiteX3" fmla="*/ 0 w 8965121"/>
              <a:gd name="connsiteY3" fmla="*/ 5404111 h 5404111"/>
              <a:gd name="connsiteX0" fmla="*/ 0 w 8965121"/>
              <a:gd name="connsiteY0" fmla="*/ 5086611 h 5086611"/>
              <a:gd name="connsiteX1" fmla="*/ 0 w 8965121"/>
              <a:gd name="connsiteY1" fmla="*/ 0 h 5086611"/>
              <a:gd name="connsiteX2" fmla="*/ 8965121 w 8965121"/>
              <a:gd name="connsiteY2" fmla="*/ 5086611 h 5086611"/>
              <a:gd name="connsiteX3" fmla="*/ 0 w 8965121"/>
              <a:gd name="connsiteY3" fmla="*/ 5086611 h 5086611"/>
              <a:gd name="connsiteX0" fmla="*/ 0 w 8965121"/>
              <a:gd name="connsiteY0" fmla="*/ 4946911 h 4946911"/>
              <a:gd name="connsiteX1" fmla="*/ 0 w 8965121"/>
              <a:gd name="connsiteY1" fmla="*/ 0 h 4946911"/>
              <a:gd name="connsiteX2" fmla="*/ 8965121 w 8965121"/>
              <a:gd name="connsiteY2" fmla="*/ 4946911 h 4946911"/>
              <a:gd name="connsiteX3" fmla="*/ 0 w 8965121"/>
              <a:gd name="connsiteY3" fmla="*/ 4946911 h 494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5121" h="4946911">
                <a:moveTo>
                  <a:pt x="0" y="4946911"/>
                </a:moveTo>
                <a:lnTo>
                  <a:pt x="0" y="0"/>
                </a:lnTo>
                <a:lnTo>
                  <a:pt x="8965121" y="4946911"/>
                </a:lnTo>
                <a:lnTo>
                  <a:pt x="0" y="494691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010091"/>
            <a:ext cx="1338943" cy="9075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4" y="1987424"/>
            <a:ext cx="3683724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12884" y="3792047"/>
            <a:ext cx="3683724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7" y="3924299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64576" y="646422"/>
            <a:ext cx="5049782" cy="3049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155A580-AFFA-3B00-902E-2AF85E14B5D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C0155AC6-6A7A-B579-7975-CA1FF68AB61C}"/>
              </a:ext>
            </a:extLst>
          </p:cNvPr>
          <p:cNvSpPr/>
          <p:nvPr userDrawn="1"/>
        </p:nvSpPr>
        <p:spPr>
          <a:xfrm rot="19958790">
            <a:off x="-518901" y="3532950"/>
            <a:ext cx="2895123" cy="1746952"/>
          </a:xfrm>
          <a:prstGeom prst="parallelogram">
            <a:avLst>
              <a:gd name="adj" fmla="val 517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41BF5-2484-9A3F-38D2-FDD565182037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136825"/>
            <a:ext cx="1479952" cy="86389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87352C5-5EDB-BCDB-44CC-8D1DD72D0592}"/>
              </a:ext>
            </a:extLst>
          </p:cNvPr>
          <p:cNvSpPr/>
          <p:nvPr userDrawn="1"/>
        </p:nvSpPr>
        <p:spPr>
          <a:xfrm rot="19958790">
            <a:off x="-104274" y="3407046"/>
            <a:ext cx="10787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sp>
        <p:nvSpPr>
          <p:cNvPr id="7" name="Parallelogram 24">
            <a:extLst>
              <a:ext uri="{FF2B5EF4-FFF2-40B4-BE49-F238E27FC236}">
                <a16:creationId xmlns:a16="http://schemas.microsoft.com/office/drawing/2014/main" id="{81747C8E-8ABA-DFC2-808F-68BD4C5DEF11}"/>
              </a:ext>
            </a:extLst>
          </p:cNvPr>
          <p:cNvSpPr/>
          <p:nvPr userDrawn="1"/>
        </p:nvSpPr>
        <p:spPr>
          <a:xfrm>
            <a:off x="6074066" y="-6"/>
            <a:ext cx="1558460" cy="758694"/>
          </a:xfrm>
          <a:custGeom>
            <a:avLst/>
            <a:gdLst>
              <a:gd name="connsiteX0" fmla="*/ 0 w 1905667"/>
              <a:gd name="connsiteY0" fmla="*/ 742819 h 742819"/>
              <a:gd name="connsiteX1" fmla="*/ 1454811 w 1905667"/>
              <a:gd name="connsiteY1" fmla="*/ 0 h 742819"/>
              <a:gd name="connsiteX2" fmla="*/ 1905667 w 1905667"/>
              <a:gd name="connsiteY2" fmla="*/ 0 h 742819"/>
              <a:gd name="connsiteX3" fmla="*/ 450856 w 1905667"/>
              <a:gd name="connsiteY3" fmla="*/ 742819 h 742819"/>
              <a:gd name="connsiteX4" fmla="*/ 0 w 1905667"/>
              <a:gd name="connsiteY4" fmla="*/ 742819 h 742819"/>
              <a:gd name="connsiteX0" fmla="*/ 0 w 1905667"/>
              <a:gd name="connsiteY0" fmla="*/ 742819 h 758694"/>
              <a:gd name="connsiteX1" fmla="*/ 1454811 w 1905667"/>
              <a:gd name="connsiteY1" fmla="*/ 0 h 758694"/>
              <a:gd name="connsiteX2" fmla="*/ 1905667 w 1905667"/>
              <a:gd name="connsiteY2" fmla="*/ 0 h 758694"/>
              <a:gd name="connsiteX3" fmla="*/ 663581 w 1905667"/>
              <a:gd name="connsiteY3" fmla="*/ 758694 h 758694"/>
              <a:gd name="connsiteX4" fmla="*/ 0 w 1905667"/>
              <a:gd name="connsiteY4" fmla="*/ 742819 h 758694"/>
              <a:gd name="connsiteX0" fmla="*/ 0 w 1753267"/>
              <a:gd name="connsiteY0" fmla="*/ 742819 h 758694"/>
              <a:gd name="connsiteX1" fmla="*/ 1302411 w 1753267"/>
              <a:gd name="connsiteY1" fmla="*/ 0 h 758694"/>
              <a:gd name="connsiteX2" fmla="*/ 1753267 w 1753267"/>
              <a:gd name="connsiteY2" fmla="*/ 0 h 758694"/>
              <a:gd name="connsiteX3" fmla="*/ 511181 w 1753267"/>
              <a:gd name="connsiteY3" fmla="*/ 758694 h 758694"/>
              <a:gd name="connsiteX4" fmla="*/ 0 w 1753267"/>
              <a:gd name="connsiteY4" fmla="*/ 742819 h 75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267" h="758694">
                <a:moveTo>
                  <a:pt x="0" y="742819"/>
                </a:moveTo>
                <a:lnTo>
                  <a:pt x="1302411" y="0"/>
                </a:lnTo>
                <a:lnTo>
                  <a:pt x="1753267" y="0"/>
                </a:lnTo>
                <a:lnTo>
                  <a:pt x="511181" y="758694"/>
                </a:lnTo>
                <a:lnTo>
                  <a:pt x="0" y="7428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/>
          </a:p>
        </p:txBody>
      </p:sp>
    </p:spTree>
    <p:extLst>
      <p:ext uri="{BB962C8B-B14F-4D97-AF65-F5344CB8AC3E}">
        <p14:creationId xmlns:p14="http://schemas.microsoft.com/office/powerpoint/2010/main" val="127992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240">
          <p15:clr>
            <a:srgbClr val="FBAE40"/>
          </p15:clr>
        </p15:guide>
        <p15:guide id="3" pos="121">
          <p15:clr>
            <a:srgbClr val="FBAE40"/>
          </p15:clr>
        </p15:guide>
        <p15:guide id="4" orient="horz" pos="4171">
          <p15:clr>
            <a:srgbClr val="FBAE40"/>
          </p15:clr>
        </p15:guide>
        <p15:guide id="5" pos="6359">
          <p15:clr>
            <a:srgbClr val="FBAE40"/>
          </p15:clr>
        </p15:guide>
        <p15:guide id="6" orient="horz" pos="14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9" y="1671928"/>
            <a:ext cx="812634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19110E-CC1D-25EA-06A9-EC25883AB4B1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0D733621-FC7E-A51E-78D3-F8DDBECA9CE8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DCD3A86-0792-C310-C9B9-F95050231B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51F934C5-7B26-18AB-4C60-214CA8A5CDF9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FA224BD3-3D9F-5B90-92D6-1CCF2077CB2E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2D3173-C0AA-FB8B-F487-21D0723FD73A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39EDF-8A1C-6153-81D9-49C93A5CC50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16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4962007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33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265" y="1651048"/>
            <a:ext cx="38862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651048"/>
            <a:ext cx="38862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1BCACB-5FBB-F78C-C631-0FB81DE15AC7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8EAB7E87-F9C8-875A-2651-2A447766698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AC9232C-5891-739A-8F0A-40C9639D8E5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1252870F-D3AD-BB76-F08D-FFC4F76F8EA6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1AEBB3BF-91C4-5B05-54F0-32175F05E2F7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DBC63D-45B9-05F5-393F-5E8D3D384312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D14115-85A5-379D-BCA9-2FEC7164915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85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147969"/>
          </a:xfrm>
          <a:prstGeom prst="rect">
            <a:avLst/>
          </a:prstGeom>
        </p:spPr>
        <p:txBody>
          <a:bodyPr bIns="0"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010" y="1681163"/>
            <a:ext cx="403687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71458" lvl="0" indent="-171458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accent6"/>
                </a:solidFill>
              </a:defRPr>
            </a:lvl1pPr>
            <a:lvl2pPr marL="342916" indent="0">
              <a:buNone/>
              <a:defRPr sz="1500" b="1"/>
            </a:lvl2pPr>
            <a:lvl3pPr marL="685832" indent="0">
              <a:buNone/>
              <a:defRPr sz="1350" b="1"/>
            </a:lvl3pPr>
            <a:lvl4pPr marL="1028748" indent="0">
              <a:buNone/>
              <a:defRPr sz="1200" b="1"/>
            </a:lvl4pPr>
            <a:lvl5pPr marL="1371664" indent="0">
              <a:buNone/>
              <a:defRPr sz="1200" b="1"/>
            </a:lvl5pPr>
            <a:lvl6pPr marL="1714581" indent="0">
              <a:buNone/>
              <a:defRPr sz="1200" b="1"/>
            </a:lvl6pPr>
            <a:lvl7pPr marL="2057496" indent="0">
              <a:buNone/>
              <a:defRPr sz="1200" b="1"/>
            </a:lvl7pPr>
            <a:lvl8pPr marL="2400412" indent="0">
              <a:buNone/>
              <a:defRPr sz="1200" b="1"/>
            </a:lvl8pPr>
            <a:lvl9pPr marL="2743329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010" y="2505075"/>
            <a:ext cx="4043812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B532F-A426-3FD5-F285-14F347647238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D139D55A-532F-0389-A11D-4DEC88CD9463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0CCCD45-B4D8-92BF-C68C-922AB01134E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A9BC1E1C-967C-15BD-5AC7-A785E7556E78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680EEFD3-9BA0-C291-77E1-7C4BED99945F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C44A3-A6B2-6FE0-AAE7-7223385AC11C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C73E2-6A58-7E35-60BB-104171E0DB6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13524" y="4994268"/>
            <a:ext cx="1079664" cy="13620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8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40">
          <p15:clr>
            <a:srgbClr val="FBAE40"/>
          </p15:clr>
        </p15:guide>
        <p15:guide id="3" pos="332">
          <p15:clr>
            <a:srgbClr val="FBAE40"/>
          </p15:clr>
        </p15:guide>
        <p15:guide id="4" pos="626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5" y="4943476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40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2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916" indent="0">
              <a:buNone/>
              <a:defRPr sz="1050"/>
            </a:lvl2pPr>
            <a:lvl3pPr marL="685832" indent="0">
              <a:buNone/>
              <a:defRPr sz="900"/>
            </a:lvl3pPr>
            <a:lvl4pPr marL="1028748" indent="0">
              <a:buNone/>
              <a:defRPr sz="750"/>
            </a:lvl4pPr>
            <a:lvl5pPr marL="1371664" indent="0">
              <a:buNone/>
              <a:defRPr sz="750"/>
            </a:lvl5pPr>
            <a:lvl6pPr marL="1714581" indent="0">
              <a:buNone/>
              <a:defRPr sz="750"/>
            </a:lvl6pPr>
            <a:lvl7pPr marL="2057496" indent="0">
              <a:buNone/>
              <a:defRPr sz="750"/>
            </a:lvl7pPr>
            <a:lvl8pPr marL="2400412" indent="0">
              <a:buNone/>
              <a:defRPr sz="750"/>
            </a:lvl8pPr>
            <a:lvl9pPr marL="2743329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987" y="2290716"/>
            <a:ext cx="4352754" cy="43418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500"/>
            </a:lvl2pPr>
            <a:lvl3pPr>
              <a:buClr>
                <a:schemeClr val="accent2"/>
              </a:buClr>
              <a:defRPr sz="135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BF403-FDFA-D1AB-639D-E6137E894C8E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7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1" y="-6"/>
            <a:ext cx="7968996" cy="5404111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0"/>
            <a:ext cx="4523015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47430" y="4943476"/>
            <a:ext cx="2390775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78" y="4374040"/>
            <a:ext cx="3983637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4700019"/>
            <a:ext cx="1439842" cy="100105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378" y="5701072"/>
            <a:ext cx="3983637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accent6"/>
                </a:solidFill>
              </a:defRPr>
            </a:lvl1pPr>
            <a:lvl2pPr marL="342916" indent="0">
              <a:buNone/>
              <a:defRPr sz="1050"/>
            </a:lvl2pPr>
            <a:lvl3pPr marL="685832" indent="0">
              <a:buNone/>
              <a:defRPr sz="900"/>
            </a:lvl3pPr>
            <a:lvl4pPr marL="1028748" indent="0">
              <a:buNone/>
              <a:defRPr sz="750"/>
            </a:lvl4pPr>
            <a:lvl5pPr marL="1371664" indent="0">
              <a:buNone/>
              <a:defRPr sz="750"/>
            </a:lvl5pPr>
            <a:lvl6pPr marL="1714581" indent="0">
              <a:buNone/>
              <a:defRPr sz="750"/>
            </a:lvl6pPr>
            <a:lvl7pPr marL="2057496" indent="0">
              <a:buNone/>
              <a:defRPr sz="750"/>
            </a:lvl7pPr>
            <a:lvl8pPr marL="2400412" indent="0">
              <a:buNone/>
              <a:defRPr sz="750"/>
            </a:lvl8pPr>
            <a:lvl9pPr marL="2743329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7479" y="2271862"/>
            <a:ext cx="4286263" cy="436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16" indent="0">
              <a:buNone/>
              <a:defRPr sz="2100"/>
            </a:lvl2pPr>
            <a:lvl3pPr marL="685832" indent="0">
              <a:buNone/>
              <a:defRPr sz="1800"/>
            </a:lvl3pPr>
            <a:lvl4pPr marL="1028748" indent="0">
              <a:buNone/>
              <a:defRPr sz="1500"/>
            </a:lvl4pPr>
            <a:lvl5pPr marL="1371664" indent="0">
              <a:buNone/>
              <a:defRPr sz="1500"/>
            </a:lvl5pPr>
            <a:lvl6pPr marL="1714581" indent="0">
              <a:buNone/>
              <a:defRPr sz="1500"/>
            </a:lvl6pPr>
            <a:lvl7pPr marL="2057496" indent="0">
              <a:buNone/>
              <a:defRPr sz="1500"/>
            </a:lvl7pPr>
            <a:lvl8pPr marL="2400412" indent="0">
              <a:buNone/>
              <a:defRPr sz="1500"/>
            </a:lvl8pPr>
            <a:lvl9pPr marL="2743329" indent="0">
              <a:buNone/>
              <a:defRPr sz="1500"/>
            </a:lvl9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C58D68-0F64-AFF4-E980-B7841FFCADE4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8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359">
          <p15:clr>
            <a:srgbClr val="FBAE40"/>
          </p15:clr>
        </p15:guide>
        <p15:guide id="3" pos="117">
          <p15:clr>
            <a:srgbClr val="FBAE40"/>
          </p15:clr>
        </p15:guide>
        <p15:guide id="4" orient="horz" pos="4179">
          <p15:clr>
            <a:srgbClr val="FBAE40"/>
          </p15:clr>
        </p15:guide>
        <p15:guide id="5" orient="horz" pos="143">
          <p15:clr>
            <a:srgbClr val="FBAE40"/>
          </p15:clr>
        </p15:guide>
        <p15:guide id="6" pos="2073">
          <p15:clr>
            <a:srgbClr val="FBAE40"/>
          </p15:clr>
        </p15:guide>
        <p15:guide id="7" pos="37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5670997" y="4"/>
            <a:ext cx="362388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5009932" y="1"/>
            <a:ext cx="108585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A49B8-24FA-9EFA-B48B-A66CCD85AE2B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01642" y="96205"/>
            <a:ext cx="755248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5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4A88F-1EED-F79B-E6CC-EB52CD87D824}"/>
              </a:ext>
            </a:extLst>
          </p:cNvPr>
          <p:cNvGrpSpPr/>
          <p:nvPr userDrawn="1"/>
        </p:nvGrpSpPr>
        <p:grpSpPr>
          <a:xfrm flipH="1">
            <a:off x="5670997" y="-754"/>
            <a:ext cx="3670877" cy="3541764"/>
            <a:chOff x="-254790" y="-722"/>
            <a:chExt cx="4894503" cy="3367992"/>
          </a:xfrm>
        </p:grpSpPr>
        <p:sp>
          <p:nvSpPr>
            <p:cNvPr id="6" name="Diagonal Stripe 5">
              <a:extLst>
                <a:ext uri="{FF2B5EF4-FFF2-40B4-BE49-F238E27FC236}">
                  <a16:creationId xmlns:a16="http://schemas.microsoft.com/office/drawing/2014/main" id="{3335DA87-B9C9-2F4A-9664-BEB937C38336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3A39B2D-0D5C-DA40-B2A4-5A3BCAD6A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10772" y="-722"/>
              <a:ext cx="1251788" cy="9169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arallelogram 29">
              <a:extLst>
                <a:ext uri="{FF2B5EF4-FFF2-40B4-BE49-F238E27FC236}">
                  <a16:creationId xmlns:a16="http://schemas.microsoft.com/office/drawing/2014/main" id="{80167DB7-3F06-B328-04BB-51F14CE8DB53}"/>
                </a:ext>
              </a:extLst>
            </p:cNvPr>
            <p:cNvSpPr/>
            <p:nvPr userDrawn="1"/>
          </p:nvSpPr>
          <p:spPr>
            <a:xfrm rot="19036987">
              <a:off x="-254790" y="1169004"/>
              <a:ext cx="1398209" cy="203046"/>
            </a:xfrm>
            <a:custGeom>
              <a:avLst/>
              <a:gdLst>
                <a:gd name="connsiteX0" fmla="*/ 0 w 1142773"/>
                <a:gd name="connsiteY0" fmla="*/ 226087 h 226087"/>
                <a:gd name="connsiteX1" fmla="*/ 162789 w 1142773"/>
                <a:gd name="connsiteY1" fmla="*/ 0 h 226087"/>
                <a:gd name="connsiteX2" fmla="*/ 1142773 w 1142773"/>
                <a:gd name="connsiteY2" fmla="*/ 0 h 226087"/>
                <a:gd name="connsiteX3" fmla="*/ 979984 w 1142773"/>
                <a:gd name="connsiteY3" fmla="*/ 226087 h 226087"/>
                <a:gd name="connsiteX4" fmla="*/ 0 w 1142773"/>
                <a:gd name="connsiteY4" fmla="*/ 226087 h 226087"/>
                <a:gd name="connsiteX0" fmla="*/ 0 w 1179739"/>
                <a:gd name="connsiteY0" fmla="*/ 200600 h 226087"/>
                <a:gd name="connsiteX1" fmla="*/ 199755 w 1179739"/>
                <a:gd name="connsiteY1" fmla="*/ 0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26087"/>
                <a:gd name="connsiteX1" fmla="*/ 186474 w 1179739"/>
                <a:gd name="connsiteY1" fmla="*/ 5023 h 226087"/>
                <a:gd name="connsiteX2" fmla="*/ 1179739 w 1179739"/>
                <a:gd name="connsiteY2" fmla="*/ 0 h 226087"/>
                <a:gd name="connsiteX3" fmla="*/ 1016950 w 1179739"/>
                <a:gd name="connsiteY3" fmla="*/ 226087 h 226087"/>
                <a:gd name="connsiteX4" fmla="*/ 0 w 1179739"/>
                <a:gd name="connsiteY4" fmla="*/ 200600 h 226087"/>
                <a:gd name="connsiteX0" fmla="*/ 0 w 1179739"/>
                <a:gd name="connsiteY0" fmla="*/ 200600 h 216935"/>
                <a:gd name="connsiteX1" fmla="*/ 186474 w 1179739"/>
                <a:gd name="connsiteY1" fmla="*/ 5023 h 216935"/>
                <a:gd name="connsiteX2" fmla="*/ 1179739 w 1179739"/>
                <a:gd name="connsiteY2" fmla="*/ 0 h 216935"/>
                <a:gd name="connsiteX3" fmla="*/ 1021077 w 1179739"/>
                <a:gd name="connsiteY3" fmla="*/ 216935 h 216935"/>
                <a:gd name="connsiteX4" fmla="*/ 0 w 1179739"/>
                <a:gd name="connsiteY4" fmla="*/ 200600 h 216935"/>
                <a:gd name="connsiteX0" fmla="*/ 0 w 1179739"/>
                <a:gd name="connsiteY0" fmla="*/ 200600 h 213522"/>
                <a:gd name="connsiteX1" fmla="*/ 186474 w 1179739"/>
                <a:gd name="connsiteY1" fmla="*/ 5023 h 213522"/>
                <a:gd name="connsiteX2" fmla="*/ 1179739 w 1179739"/>
                <a:gd name="connsiteY2" fmla="*/ 0 h 213522"/>
                <a:gd name="connsiteX3" fmla="*/ 993979 w 1179739"/>
                <a:gd name="connsiteY3" fmla="*/ 213522 h 213522"/>
                <a:gd name="connsiteX4" fmla="*/ 0 w 1179739"/>
                <a:gd name="connsiteY4" fmla="*/ 200600 h 21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739" h="213522">
                  <a:moveTo>
                    <a:pt x="0" y="200600"/>
                  </a:moveTo>
                  <a:lnTo>
                    <a:pt x="186474" y="5023"/>
                  </a:lnTo>
                  <a:lnTo>
                    <a:pt x="1179739" y="0"/>
                  </a:lnTo>
                  <a:lnTo>
                    <a:pt x="993979" y="213522"/>
                  </a:lnTo>
                  <a:lnTo>
                    <a:pt x="0" y="200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noProof="0" dirty="0"/>
            </a:p>
          </p:txBody>
        </p:sp>
      </p:grpSp>
      <p:sp>
        <p:nvSpPr>
          <p:cNvPr id="9" name="Parallelogram 35">
            <a:extLst>
              <a:ext uri="{FF2B5EF4-FFF2-40B4-BE49-F238E27FC236}">
                <a16:creationId xmlns:a16="http://schemas.microsoft.com/office/drawing/2014/main" id="{490A3DC9-9CBD-E57A-EC62-73EFE6833FEC}"/>
              </a:ext>
            </a:extLst>
          </p:cNvPr>
          <p:cNvSpPr/>
          <p:nvPr userDrawn="1"/>
        </p:nvSpPr>
        <p:spPr>
          <a:xfrm flipH="1">
            <a:off x="5162097" y="-754"/>
            <a:ext cx="933686" cy="639819"/>
          </a:xfrm>
          <a:custGeom>
            <a:avLst/>
            <a:gdLst>
              <a:gd name="connsiteX0" fmla="*/ 0 w 1221581"/>
              <a:gd name="connsiteY0" fmla="*/ 639064 h 639064"/>
              <a:gd name="connsiteX1" fmla="*/ 866679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221581"/>
              <a:gd name="connsiteY0" fmla="*/ 639064 h 639064"/>
              <a:gd name="connsiteX1" fmla="*/ 710371 w 1221581"/>
              <a:gd name="connsiteY1" fmla="*/ 0 h 639064"/>
              <a:gd name="connsiteX2" fmla="*/ 1221581 w 1221581"/>
              <a:gd name="connsiteY2" fmla="*/ 0 h 639064"/>
              <a:gd name="connsiteX3" fmla="*/ 354902 w 1221581"/>
              <a:gd name="connsiteY3" fmla="*/ 639064 h 639064"/>
              <a:gd name="connsiteX4" fmla="*/ 0 w 1221581"/>
              <a:gd name="connsiteY4" fmla="*/ 639064 h 639064"/>
              <a:gd name="connsiteX0" fmla="*/ 0 w 1057458"/>
              <a:gd name="connsiteY0" fmla="*/ 646880 h 646880"/>
              <a:gd name="connsiteX1" fmla="*/ 710371 w 1057458"/>
              <a:gd name="connsiteY1" fmla="*/ 7816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15632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7458"/>
              <a:gd name="connsiteY0" fmla="*/ 646880 h 646880"/>
              <a:gd name="connsiteX1" fmla="*/ 694740 w 1057458"/>
              <a:gd name="connsiteY1" fmla="*/ 8571 h 646880"/>
              <a:gd name="connsiteX2" fmla="*/ 1057458 w 1057458"/>
              <a:gd name="connsiteY2" fmla="*/ 0 h 646880"/>
              <a:gd name="connsiteX3" fmla="*/ 354902 w 1057458"/>
              <a:gd name="connsiteY3" fmla="*/ 646880 h 646880"/>
              <a:gd name="connsiteX4" fmla="*/ 0 w 1057458"/>
              <a:gd name="connsiteY4" fmla="*/ 646880 h 646880"/>
              <a:gd name="connsiteX0" fmla="*/ 0 w 1050397"/>
              <a:gd name="connsiteY0" fmla="*/ 639819 h 639819"/>
              <a:gd name="connsiteX1" fmla="*/ 694740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  <a:gd name="connsiteX0" fmla="*/ 0 w 1050397"/>
              <a:gd name="connsiteY0" fmla="*/ 639819 h 639819"/>
              <a:gd name="connsiteX1" fmla="*/ 701801 w 1050397"/>
              <a:gd name="connsiteY1" fmla="*/ 1510 h 639819"/>
              <a:gd name="connsiteX2" fmla="*/ 1050397 w 1050397"/>
              <a:gd name="connsiteY2" fmla="*/ 0 h 639819"/>
              <a:gd name="connsiteX3" fmla="*/ 354902 w 1050397"/>
              <a:gd name="connsiteY3" fmla="*/ 639819 h 639819"/>
              <a:gd name="connsiteX4" fmla="*/ 0 w 1050397"/>
              <a:gd name="connsiteY4" fmla="*/ 639819 h 63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397" h="639819">
                <a:moveTo>
                  <a:pt x="0" y="639819"/>
                </a:moveTo>
                <a:lnTo>
                  <a:pt x="701801" y="1510"/>
                </a:lnTo>
                <a:lnTo>
                  <a:pt x="1050397" y="0"/>
                </a:lnTo>
                <a:lnTo>
                  <a:pt x="354902" y="639819"/>
                </a:lnTo>
                <a:lnTo>
                  <a:pt x="0" y="6398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013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5E9765-DA77-8CE1-EB63-85150DB54956}"/>
              </a:ext>
            </a:extLst>
          </p:cNvPr>
          <p:cNvPicPr>
            <a:picLocks/>
          </p:cNvPicPr>
          <p:nvPr userDrawn="1"/>
        </p:nvPicPr>
        <p:blipFill>
          <a:blip r:embed="rId2"/>
          <a:srcRect l="382" r="382"/>
          <a:stretch/>
        </p:blipFill>
        <p:spPr>
          <a:xfrm>
            <a:off x="8360230" y="79319"/>
            <a:ext cx="669669" cy="754032"/>
          </a:xfrm>
          <a:prstGeom prst="rect">
            <a:avLst/>
          </a:prstGeom>
        </p:spPr>
      </p:pic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10" y="209031"/>
            <a:ext cx="6249917" cy="121556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000" b="1" i="0">
                <a:solidFill>
                  <a:schemeClr val="accent1"/>
                </a:solidFill>
                <a:latin typeface="Montserrat" pitchFamily="2" charset="77"/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11534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">
          <p15:clr>
            <a:srgbClr val="FBAE40"/>
          </p15:clr>
        </p15:guide>
        <p15:guide id="2" pos="3240">
          <p15:clr>
            <a:srgbClr val="FBAE40"/>
          </p15:clr>
        </p15:guide>
        <p15:guide id="3" pos="6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F47C-585B-4903-8639-6F1AC5577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1190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9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34F9A-EA40-4998-9108-8575BEA49F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5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3B87-CBEF-403D-A305-DC044F2562A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20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38FE-D0A3-404A-9DBB-792B3939D8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48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54E62-B90E-4B41-A6D9-A7B536FE73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13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E459-1F3C-48B6-90A0-03F437D49F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434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E978-642B-4981-B3AE-CF8A5CAD70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994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4D40CF-618A-41BB-82FA-6061189834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898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60230" y="6356353"/>
            <a:ext cx="5551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9" y="209029"/>
            <a:ext cx="812634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457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</p:sldLayoutIdLst>
  <p:hf hdr="0"/>
  <p:txStyles>
    <p:titleStyle>
      <a:lvl1pPr algn="l" defTabSz="685832" rtl="0" eaLnBrk="1" latinLnBrk="0" hangingPunct="1">
        <a:lnSpc>
          <a:spcPct val="90000"/>
        </a:lnSpc>
        <a:spcBef>
          <a:spcPct val="0"/>
        </a:spcBef>
        <a:buNone/>
        <a:defRPr lang="en-IN" sz="3000" b="1" i="0" kern="1200">
          <a:solidFill>
            <a:schemeClr val="accent1"/>
          </a:solidFill>
          <a:latin typeface="Montserrat" pitchFamily="2" charset="77"/>
          <a:ea typeface="+mj-ea"/>
          <a:cs typeface="+mj-cs"/>
        </a:defRPr>
      </a:lvl1pPr>
    </p:titleStyle>
    <p:bodyStyle>
      <a:lvl1pPr marL="171458" indent="-171458" algn="l" defTabSz="685832" rtl="0" eaLnBrk="1" latinLnBrk="0" hangingPunct="1">
        <a:lnSpc>
          <a:spcPct val="90000"/>
        </a:lnSpc>
        <a:spcBef>
          <a:spcPts val="75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14374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857290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206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122" indent="-171458" algn="l" defTabSz="685832" rtl="0" eaLnBrk="1" latinLnBrk="0" hangingPunct="1">
        <a:lnSpc>
          <a:spcPct val="90000"/>
        </a:lnSpc>
        <a:spcBef>
          <a:spcPts val="375"/>
        </a:spcBef>
        <a:buClr>
          <a:srgbClr val="2E7A40"/>
        </a:buClr>
        <a:buFont typeface="Arial" panose="020B0604020202020204" pitchFamily="34" charset="0"/>
        <a:buChar char="•"/>
        <a:defRPr lang="en-IN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6038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54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0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87" indent="-171458" algn="l" defTabSz="6858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6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2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8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4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1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96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12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29" algn="l" defTabSz="6858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roducts/Pages/Products%20By%20Geography.asp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s://www.workstats.dli.pa.gov/Products/Pages/Products%20By%20Geography.aspx" TargetMode="Externa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ages/ProductsAtoZ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rkstats.dli.pa.gov/Documents/County%20Profiles/Centre%20County.pdf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hyperlink" Target="https://www.workstats.dli.pa.gov/dashboards/Pages/Online-Job-Postings-by-WDA.aspx" TargetMode="Externa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5.png"/><Relationship Id="rId5" Type="http://schemas.openxmlformats.org/officeDocument/2006/relationships/hyperlink" Target="https://www.workstats.dli.pa.gov/dashboards/Pages/Weekly-UC.aspx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rkstats.dli.pa.gov/dashboards/Pages/KeyStats.aspx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orkforceinfo@pa.gov" TargetMode="External"/><Relationship Id="rId2" Type="http://schemas.openxmlformats.org/officeDocument/2006/relationships/hyperlink" Target="http://www.workstats.dli.pa.gov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orkstats.dli.pa.gov/Products/Presentations/Pages/LMI-Forum-Presentations.aspx" TargetMode="External"/><Relationship Id="rId4" Type="http://schemas.openxmlformats.org/officeDocument/2006/relationships/hyperlink" Target="https://www.workstats.dli.pa.gov/LearningCenter/Pages/default.asp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workforceinfo@pa.gov" TargetMode="External"/><Relationship Id="rId4" Type="http://schemas.openxmlformats.org/officeDocument/2006/relationships/hyperlink" Target="http://www.workstats.dli.pa.gov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stats.dli.p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orkstats.dli.pa.gov/Products/ByCustomer/Pages/WorkforceProfessionals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nnsylvania Department of Labor and Industry Logo">
            <a:extLst>
              <a:ext uri="{FF2B5EF4-FFF2-40B4-BE49-F238E27FC236}">
                <a16:creationId xmlns:a16="http://schemas.microsoft.com/office/drawing/2014/main" id="{8CBC9D37-093C-413B-9C6A-A68CFB555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308" y="1702838"/>
            <a:ext cx="3615372" cy="1807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411" y="3061479"/>
            <a:ext cx="3578818" cy="1212189"/>
          </a:xfrm>
        </p:spPr>
        <p:txBody>
          <a:bodyPr>
            <a:normAutofit/>
          </a:bodyPr>
          <a:lstStyle/>
          <a:p>
            <a:r>
              <a:rPr lang="en-US" sz="2700" dirty="0"/>
              <a:t>CWIA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3607190"/>
            <a:ext cx="4612167" cy="756835"/>
          </a:xfrm>
        </p:spPr>
        <p:txBody>
          <a:bodyPr/>
          <a:lstStyle/>
          <a:p>
            <a:r>
              <a:rPr lang="en-US" dirty="0"/>
              <a:t>Regional Symposium – State College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A7B222-A5FA-475C-A312-337C466458E1}"/>
              </a:ext>
            </a:extLst>
          </p:cNvPr>
          <p:cNvSpPr txBox="1">
            <a:spLocks/>
          </p:cNvSpPr>
          <p:nvPr/>
        </p:nvSpPr>
        <p:spPr>
          <a:xfrm>
            <a:off x="749447" y="5526249"/>
            <a:ext cx="7677721" cy="756836"/>
          </a:xfrm>
          <a:prstGeom prst="rect">
            <a:avLst/>
          </a:prstGeom>
        </p:spPr>
        <p:txBody>
          <a:bodyPr/>
          <a:lstStyle>
            <a:lvl1pPr marL="0" indent="0" algn="l" defTabSz="771551" rtl="0" eaLnBrk="1" latinLnBrk="0" hangingPunct="1">
              <a:lnSpc>
                <a:spcPct val="90000"/>
              </a:lnSpc>
              <a:spcBef>
                <a:spcPts val="844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25" b="0" i="0" kern="1200" spc="253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8577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1551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5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7327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103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8879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4654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430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206" indent="0" algn="ctr" defTabSz="771551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Kim DeLellis, Shelli Long, Nick Reighard &amp; Jim Studt</a:t>
            </a:r>
            <a:b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</a:b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Center for Workforce Information &amp; Analysis (CWIA)</a:t>
            </a:r>
          </a:p>
          <a:p>
            <a:pPr algn="ctr" defTabSz="6858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225" dirty="0">
                <a:solidFill>
                  <a:srgbClr val="00326D"/>
                </a:solidFill>
                <a:latin typeface="Calibri" pitchFamily="34" charset="0"/>
              </a:rPr>
              <a:t>May 18, 2023</a:t>
            </a:r>
            <a:endParaRPr lang="en-US" sz="1600" b="1" spc="225" dirty="0">
              <a:solidFill>
                <a:srgbClr val="01406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CE8E46-CDD3-4A43-BE2A-56E8E0D02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3" r="6014" b="4676"/>
          <a:stretch/>
        </p:blipFill>
        <p:spPr>
          <a:xfrm>
            <a:off x="694091" y="1143000"/>
            <a:ext cx="4860218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4B92E7"/>
            </a:solidFill>
          </a:ln>
          <a:effectLst/>
        </p:spPr>
      </p:pic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-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D09CE828-7CC6-4F18-A090-3533EBD748DA}"/>
              </a:ext>
            </a:extLst>
          </p:cNvPr>
          <p:cNvSpPr/>
          <p:nvPr/>
        </p:nvSpPr>
        <p:spPr>
          <a:xfrm>
            <a:off x="2209800" y="5105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69DC10-D9D2-40C7-9847-ED2D517D6088}"/>
              </a:ext>
            </a:extLst>
          </p:cNvPr>
          <p:cNvSpPr txBox="1"/>
          <p:nvPr/>
        </p:nvSpPr>
        <p:spPr>
          <a:xfrm>
            <a:off x="6104655" y="1905506"/>
            <a:ext cx="2605958" cy="3046988"/>
          </a:xfrm>
          <a:prstGeom prst="rect">
            <a:avLst/>
          </a:prstGeom>
          <a:noFill/>
          <a:ln w="57150">
            <a:solidFill>
              <a:srgbClr val="C8C6BD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 two gold stars indicate products discussed today and that should be useful in your work.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High Priority Occupations (HPOs)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PA In-Demand Occupation List </a:t>
            </a:r>
          </a:p>
          <a:p>
            <a:pPr algn="ctr"/>
            <a:r>
              <a:rPr lang="en-US" sz="1600" b="1" dirty="0"/>
              <a:t>(PA-IDOL)</a:t>
            </a:r>
          </a:p>
          <a:p>
            <a:pPr algn="ctr"/>
            <a:endParaRPr lang="en-US" sz="1600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B3CBFECA-CB36-4629-85D8-AFCD5C1E695C}"/>
              </a:ext>
            </a:extLst>
          </p:cNvPr>
          <p:cNvSpPr/>
          <p:nvPr/>
        </p:nvSpPr>
        <p:spPr>
          <a:xfrm>
            <a:off x="5334000" y="1294167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5394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Geography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FF524970-CE41-4A44-A487-2919F58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1351508"/>
            <a:ext cx="8229600" cy="3908762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just transferred to Central PA.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 Where can I go to find information specific to my area?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by Geography)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alibri" pitchFamily="34" charset="0"/>
                <a:hlinkClick r:id="rId4"/>
              </a:rPr>
              <a:t>https://www.workstats.dli.pa.gov/Products/Pages/Products%20By%20Geography.aspx</a:t>
            </a:r>
            <a:r>
              <a:rPr lang="en-US" altLang="en-US" sz="1400" b="1" dirty="0">
                <a:latin typeface="Calibri" pitchFamily="34" charset="0"/>
              </a:rPr>
              <a:t> </a:t>
            </a:r>
            <a:endParaRPr lang="en-US" altLang="en-US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4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62052"/>
            <a:ext cx="8471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customized listing of all products containing data for your county, workforce development area (WDA), and metropolitan statistical area (MSA)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A38124-9A48-4F84-A80D-7B6B414A2531}"/>
              </a:ext>
            </a:extLst>
          </p:cNvPr>
          <p:cNvSpPr txBox="1"/>
          <p:nvPr/>
        </p:nvSpPr>
        <p:spPr>
          <a:xfrm>
            <a:off x="361806" y="6397056"/>
            <a:ext cx="8471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Please visit the Products by Geography page to view the full listing of products for your county and surrounding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1D416E-6F73-44FD-B270-32BBC1A6180C}"/>
              </a:ext>
            </a:extLst>
          </p:cNvPr>
          <p:cNvSpPr txBox="1"/>
          <p:nvPr/>
        </p:nvSpPr>
        <p:spPr>
          <a:xfrm>
            <a:off x="1417321" y="6153588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>
                <a:hlinkClick r:id="rId4"/>
              </a:rPr>
              <a:t>https://www.workstats.dli.pa.gov/Products/Pages/Products%20By%20Geography.aspx</a:t>
            </a:r>
            <a:r>
              <a:rPr lang="en-US" dirty="0"/>
              <a:t> </a:t>
            </a:r>
          </a:p>
        </p:txBody>
      </p:sp>
      <p:pic>
        <p:nvPicPr>
          <p:cNvPr id="2050" name="Picture 2" descr="No this isn't an April Fool's prank, it's actually Where's Waldo Week on  Google Maps | This is the Loop | Golf Digest">
            <a:extLst>
              <a:ext uri="{FF2B5EF4-FFF2-40B4-BE49-F238E27FC236}">
                <a16:creationId xmlns:a16="http://schemas.microsoft.com/office/drawing/2014/main" id="{CBD9EA9E-84F4-41E1-82E3-43D5C9902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271">
            <a:off x="7035738" y="2327307"/>
            <a:ext cx="1381884" cy="103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E58612-E7E5-4AE1-BBCF-9DDF201665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356" t="11995" r="4667" b="9003"/>
          <a:stretch/>
        </p:blipFill>
        <p:spPr>
          <a:xfrm>
            <a:off x="2556035" y="1595314"/>
            <a:ext cx="4023105" cy="146304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1B08CB-5357-4318-97F3-7C58E8FF0C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079" t="13032" r="8716" b="13274"/>
          <a:stretch/>
        </p:blipFill>
        <p:spPr>
          <a:xfrm rot="-360000">
            <a:off x="527507" y="3428038"/>
            <a:ext cx="2533931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F5BA2E-E206-4D14-9460-1199014B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696" t="6548" r="10886" b="16477"/>
          <a:stretch/>
        </p:blipFill>
        <p:spPr>
          <a:xfrm>
            <a:off x="3341262" y="3160765"/>
            <a:ext cx="2703171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97469A-C5F1-4827-85A7-FAD140C56D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053" t="6332" r="12470" b="11572"/>
          <a:stretch/>
        </p:blipFill>
        <p:spPr>
          <a:xfrm rot="360000">
            <a:off x="6312125" y="3416599"/>
            <a:ext cx="2615748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23163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F9DE43A-3D61-4241-9895-D4F9FB43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45" y="1105356"/>
            <a:ext cx="8229600" cy="4832092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got an e-mail about a recent product that was released but I lost it.  Where can I find that publication?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A to Z)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alibri" pitchFamily="34" charset="0"/>
                <a:hlinkClick r:id="rId4"/>
              </a:rPr>
              <a:t>https://www.workstats.dli.pa.gov/Pages/ProductsAtoZ.aspx</a:t>
            </a:r>
            <a:r>
              <a:rPr lang="en-US" altLang="en-US" sz="2400" b="1" dirty="0">
                <a:latin typeface="Calibri" pitchFamily="34" charset="0"/>
              </a:rPr>
              <a:t> </a:t>
            </a:r>
            <a:endParaRPr lang="en-US" alt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alphabetical listing of all products located on the website: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3074" name="Picture 2" descr="Another Waldo at steemit — Steemit">
            <a:extLst>
              <a:ext uri="{FF2B5EF4-FFF2-40B4-BE49-F238E27FC236}">
                <a16:creationId xmlns:a16="http://schemas.microsoft.com/office/drawing/2014/main" id="{DDDF7AEC-CD65-4E51-B17B-4BDA066BC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643"/>
            <a:ext cx="1295400" cy="15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F8256-0B26-4EC9-A03E-F3059F2245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3" t="3527" r="7501" b="14541"/>
          <a:stretch/>
        </p:blipFill>
        <p:spPr>
          <a:xfrm>
            <a:off x="1416603" y="1625044"/>
            <a:ext cx="6552488" cy="4981214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6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 – County Profiles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BBFA64-030D-468A-90ED-EF7473F01B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820" t="359" r="-4412" b="12561"/>
          <a:stretch/>
        </p:blipFill>
        <p:spPr>
          <a:xfrm>
            <a:off x="1981200" y="1163665"/>
            <a:ext cx="5181600" cy="5127367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20F8AA-1C03-4B9E-BA9B-65214E229037}"/>
              </a:ext>
            </a:extLst>
          </p:cNvPr>
          <p:cNvSpPr txBox="1"/>
          <p:nvPr/>
        </p:nvSpPr>
        <p:spPr>
          <a:xfrm>
            <a:off x="278606" y="638548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https://www.workstats.dli.pa.gov/Documents/County%20Profiles/Centre%20County.pdf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40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Dashboards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273C05D-A3D8-463C-9E13-371A29EA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4154984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 heard that CWIA has some really cool interactive data visualizations.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Where can I find those?</a:t>
            </a:r>
            <a:endParaRPr lang="en-US" altLang="en-US" sz="36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(Data Dashboard)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</a:rPr>
              <a:t>https://www.workstats.dli.pa.gov/dashboards/Pages/default.aspx</a:t>
            </a:r>
          </a:p>
        </p:txBody>
      </p:sp>
    </p:spTree>
    <p:extLst>
      <p:ext uri="{BB962C8B-B14F-4D97-AF65-F5344CB8AC3E}">
        <p14:creationId xmlns:p14="http://schemas.microsoft.com/office/powerpoint/2010/main" val="240815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Online Job Postings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11906" y="593535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hlinkClick r:id="rId5"/>
              </a:rPr>
              <a:t>https://www.workstats.dli.pa.gov/dashboards/Pages/Online-Job-Postings-by-WDA.aspx</a:t>
            </a:r>
            <a:r>
              <a:rPr lang="en-US" b="1" dirty="0">
                <a:latin typeface="Calibri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D98E3-5411-475E-AD66-38D3849681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84" t="3912" r="1470" b="28544"/>
          <a:stretch/>
        </p:blipFill>
        <p:spPr>
          <a:xfrm>
            <a:off x="304798" y="1165351"/>
            <a:ext cx="8534401" cy="4632199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6175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Weekly UC Claims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507163" y="6380289"/>
            <a:ext cx="7964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hlinkClick r:id="rId5"/>
              </a:rPr>
              <a:t>https://www.workstats.dli.pa.gov/dashboards/Pages/Weekly-UC.aspx</a:t>
            </a:r>
            <a:r>
              <a:rPr lang="en-US" sz="2000" b="1" dirty="0">
                <a:latin typeface="Calibri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49872-17B7-483A-8E01-4061A49026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89"/>
          <a:stretch/>
        </p:blipFill>
        <p:spPr>
          <a:xfrm>
            <a:off x="2082632" y="1112558"/>
            <a:ext cx="4813635" cy="524220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04282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Dashboards – KEYstone Statistics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222375"/>
            <a:ext cx="79438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en-US" altLang="en-US" sz="1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273C05D-A3D8-463C-9E13-371A29EAB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Dashboard screenshot</a:t>
            </a:r>
            <a:endParaRPr lang="en-US" altLang="en-US" sz="2000" b="1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1A344-4608-4C8C-9F3A-A2DA694E65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2" t="4237" r="3149" b="653"/>
          <a:stretch/>
        </p:blipFill>
        <p:spPr>
          <a:xfrm>
            <a:off x="620712" y="1563688"/>
            <a:ext cx="7853194" cy="4379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854D38-19FF-435D-BE57-5DBD64BD58E0}"/>
              </a:ext>
            </a:extLst>
          </p:cNvPr>
          <p:cNvSpPr txBox="1"/>
          <p:nvPr/>
        </p:nvSpPr>
        <p:spPr>
          <a:xfrm>
            <a:off x="790322" y="6202363"/>
            <a:ext cx="7547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libri" pitchFamily="34" charset="0"/>
                <a:hlinkClick r:id="rId5"/>
              </a:rPr>
              <a:t>https://www.workstats.dli.pa.gov/dashboards/Pages/KeyStats.aspx</a:t>
            </a:r>
            <a:r>
              <a:rPr lang="en-US" sz="2000" b="1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90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descr="Image Placeholder">
            <a:extLst>
              <a:ext uri="{FF2B5EF4-FFF2-40B4-BE49-F238E27FC236}">
                <a16:creationId xmlns:a16="http://schemas.microsoft.com/office/drawing/2014/main" id="{0FAB94A8-4138-B047-8AC8-331C218067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0" y="381000"/>
            <a:ext cx="4191000" cy="6108666"/>
          </a:xfrm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7B6C1A-C72D-CD47-B024-DB944C34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303" y="667102"/>
            <a:ext cx="3415018" cy="455045"/>
          </a:xfrm>
        </p:spPr>
        <p:txBody>
          <a:bodyPr anchor="t"/>
          <a:lstStyle/>
          <a:p>
            <a:pPr algn="ctr"/>
            <a:r>
              <a:rPr lang="en-US" dirty="0"/>
              <a:t>Who is CWIA?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AC0626-E2D6-42C9-AB27-54A4E1B08BF4}"/>
              </a:ext>
            </a:extLst>
          </p:cNvPr>
          <p:cNvSpPr txBox="1"/>
          <p:nvPr/>
        </p:nvSpPr>
        <p:spPr>
          <a:xfrm>
            <a:off x="194811" y="5586459"/>
            <a:ext cx="8754378" cy="748988"/>
          </a:xfrm>
          <a:prstGeom prst="rect">
            <a:avLst/>
          </a:prstGeom>
          <a:solidFill>
            <a:srgbClr val="E5F2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89" b="1" kern="0" dirty="0">
                <a:solidFill>
                  <a:prstClr val="black"/>
                </a:solidFill>
                <a:latin typeface="Calibri" panose="020F0502020204030204"/>
              </a:rPr>
              <a:t>CWIA website: </a:t>
            </a:r>
            <a:r>
              <a:rPr lang="en-US" sz="2489" kern="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www.workstats.dli.pa.gov</a:t>
            </a:r>
            <a:endParaRPr lang="en-US" sz="2489" kern="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8128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778" b="1" kern="0" dirty="0">
                <a:solidFill>
                  <a:srgbClr val="000000"/>
                </a:solidFill>
                <a:latin typeface="Calibri" panose="020F0502020204030204"/>
              </a:rPr>
              <a:t>Customer Service: 877-493-3282 (877-4WF-Data) or Email: </a:t>
            </a:r>
            <a:r>
              <a:rPr lang="en-US" altLang="en-US" sz="1778" b="1" kern="0" dirty="0">
                <a:solidFill>
                  <a:srgbClr val="000000"/>
                </a:solidFill>
                <a:latin typeface="Calibri" panose="020F0502020204030204"/>
                <a:hlinkClick r:id="rId3"/>
              </a:rPr>
              <a:t>workforceinfo@pa.gov</a:t>
            </a:r>
            <a:endParaRPr lang="en-US" sz="1778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84F7762-CF21-4FCD-8944-AE770DF47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4" y="1537092"/>
            <a:ext cx="7576191" cy="3895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08585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956" dirty="0">
                <a:solidFill>
                  <a:srgbClr val="3F3F3F"/>
                </a:solidFill>
                <a:latin typeface="Calibri" panose="020F0502020204030204" pitchFamily="34" charset="0"/>
              </a:rPr>
              <a:t>CWIA (Center for Workforce Information &amp; Analysis) is a bureau within L&amp;I that produces workforce and economic statistics and analysis.</a:t>
            </a:r>
          </a:p>
          <a:p>
            <a:pPr defTabSz="81279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889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778" b="1" dirty="0">
                <a:solidFill>
                  <a:srgbClr val="3F3F3F"/>
                </a:solidFill>
                <a:latin typeface="Calibri" panose="020F0502020204030204" pitchFamily="34" charset="0"/>
              </a:rPr>
              <a:t>CWIA’s key roles</a:t>
            </a:r>
            <a:r>
              <a:rPr lang="en-US" altLang="en-US" sz="1778" dirty="0">
                <a:solidFill>
                  <a:srgbClr val="3F3F3F"/>
                </a:solidFill>
                <a:latin typeface="Calibri" panose="020F0502020204030204" pitchFamily="34" charset="0"/>
              </a:rPr>
              <a:t>: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Provide labor market information (LMI) products &amp; services to wide range of customers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Measure and report on PA’s labor force (employed and unemployed), employers, industries, occupations, wages, and skills through various products &amp; services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Calculate performance and outcome metrics for workforce program participants</a:t>
            </a:r>
            <a:endParaRPr lang="en-US" altLang="en-US" sz="1600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711" dirty="0">
              <a:solidFill>
                <a:srgbClr val="3F3F3F"/>
              </a:solidFill>
              <a:latin typeface="Calibri" panose="020F0502020204030204" pitchFamily="34" charset="0"/>
            </a:endParaRP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3F3F3F"/>
                </a:solidFill>
                <a:latin typeface="Calibri" panose="020F0502020204030204" pitchFamily="34" charset="0"/>
              </a:rPr>
              <a:t>Perform data analysis and reporting on Unemployment Compensation, Workers’ Compensation &amp; New Hires program activities</a:t>
            </a:r>
          </a:p>
          <a:p>
            <a:pPr marL="965212" lvl="1" indent="-304804" defTabSz="812790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600" dirty="0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9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B678D30B-0F84-4A88-A13B-2AC812AC3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94" y="1371600"/>
            <a:ext cx="8229600" cy="5262979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What happens when I get home from training today?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Is there a place where I can go to brush up on what I learned today?</a:t>
            </a:r>
            <a:endParaRPr lang="en-US" altLang="en-US" sz="36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(Learning Center &amp; LMI Forum)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hlinkClick r:id="rId4"/>
              </a:rPr>
              <a:t>https://www.workstats.dli.pa.gov/LearningCenter/Pages/default.aspx</a:t>
            </a:r>
            <a:endParaRPr lang="en-US" altLang="en-US" sz="2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alibri" pitchFamily="34" charset="0"/>
                <a:hlinkClick r:id="rId5"/>
              </a:rPr>
              <a:t>https://www.workstats.dli.pa.gov/Products/Presentations/Pages/LMI-Forum-Presentations.aspx</a:t>
            </a:r>
            <a:endParaRPr lang="en-US" alt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0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53AF4-6D16-4CA1-8E87-79D66760EB3F}"/>
              </a:ext>
            </a:extLst>
          </p:cNvPr>
          <p:cNvSpPr txBox="1"/>
          <p:nvPr/>
        </p:nvSpPr>
        <p:spPr>
          <a:xfrm>
            <a:off x="876300" y="127728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Now that you have seen what our website has to offer, we hope you can see why we saved this for last.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64019E-6B52-421A-ADE9-F08BE4796E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5" t="24431" r="5834" b="8320"/>
          <a:stretch/>
        </p:blipFill>
        <p:spPr>
          <a:xfrm>
            <a:off x="342900" y="2170615"/>
            <a:ext cx="8458200" cy="3577190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0060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LMI Forum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53AF4-6D16-4CA1-8E87-79D66760EB3F}"/>
              </a:ext>
            </a:extLst>
          </p:cNvPr>
          <p:cNvSpPr txBox="1"/>
          <p:nvPr/>
        </p:nvSpPr>
        <p:spPr>
          <a:xfrm>
            <a:off x="888206" y="3717708"/>
            <a:ext cx="7391400" cy="2308324"/>
          </a:xfrm>
          <a:prstGeom prst="rect">
            <a:avLst/>
          </a:prstGeom>
          <a:solidFill>
            <a:srgbClr val="FFF2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There is even an area of our website dedicated solely to our </a:t>
            </a:r>
          </a:p>
          <a:p>
            <a:pPr algn="ctr"/>
            <a:r>
              <a:rPr lang="en-US" b="1" dirty="0"/>
              <a:t>LMI Forums where you can find presentations of various CWIA program areas and datasets.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This is where you can find details for upcoming forums such as flyers and agendas as well as the PowerPoint slides from presentations from previous events.</a:t>
            </a:r>
          </a:p>
          <a:p>
            <a:pPr algn="ctr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07153-F285-4CAA-95D4-B0FBC0ACE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2" r="7630"/>
          <a:stretch/>
        </p:blipFill>
        <p:spPr>
          <a:xfrm>
            <a:off x="495300" y="1348463"/>
            <a:ext cx="8153400" cy="1948102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DD604C-9F92-405B-8F96-1FF86A114089}"/>
              </a:ext>
            </a:extLst>
          </p:cNvPr>
          <p:cNvSpPr/>
          <p:nvPr/>
        </p:nvSpPr>
        <p:spPr>
          <a:xfrm>
            <a:off x="7696200" y="1905000"/>
            <a:ext cx="838200" cy="762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8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3387" y="381000"/>
            <a:ext cx="5410200" cy="5334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Do I Stay in Touch With CWIA?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538163" y="1236618"/>
            <a:ext cx="8067674" cy="549910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Website: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4"/>
              </a:rPr>
              <a:t>www.workstats.dli.pa.gov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Customer Response Contact Information: 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877-493-3282 (877-4WF-Data)</a:t>
            </a:r>
          </a:p>
          <a:p>
            <a:pPr algn="ctr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Hours: 8:00 am – 4:00 pm</a:t>
            </a:r>
          </a:p>
          <a:p>
            <a:pPr algn="ctr"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</a:rPr>
              <a:t>Email: </a:t>
            </a:r>
            <a:r>
              <a:rPr lang="en-US" altLang="en-US" sz="2400" b="1" dirty="0">
                <a:solidFill>
                  <a:srgbClr val="000000"/>
                </a:solidFill>
                <a:latin typeface="Calibri" pitchFamily="34" charset="0"/>
                <a:hlinkClick r:id="rId5"/>
              </a:rPr>
              <a:t>workforceinfo@pa.gov</a:t>
            </a: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altLang="en-US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</a:rPr>
              <a:t>Sign up for our E-mail Distribution List!</a:t>
            </a:r>
          </a:p>
          <a:p>
            <a:pPr>
              <a:buNone/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We maintain an </a:t>
            </a:r>
            <a:r>
              <a:rPr lang="en-US" altLang="en-US" sz="2000" b="1" dirty="0">
                <a:solidFill>
                  <a:srgbClr val="000000"/>
                </a:solidFill>
                <a:latin typeface="Calibri" pitchFamily="34" charset="0"/>
              </a:rPr>
              <a:t>e-mail distribution list </a:t>
            </a: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that we use to announce the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release of statewide and local area data, new products, upcoming</a:t>
            </a:r>
          </a:p>
          <a:p>
            <a:pPr algn="ctr"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itchFamily="34" charset="0"/>
              </a:rPr>
              <a:t>LMI Forums, etc. Please contact us to be added to the list.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455613" y="1060450"/>
            <a:ext cx="80676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600075" y="1905000"/>
            <a:ext cx="7943850" cy="403860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buNone/>
            </a:pPr>
            <a:endParaRPr lang="en-US" sz="2000" b="1" spc="225" dirty="0">
              <a:solidFill>
                <a:srgbClr val="00326D"/>
              </a:solidFill>
              <a:latin typeface="Calibri" pitchFamily="34" charset="0"/>
            </a:endParaRP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Kim DeLellis (kdelellis@pa.gov)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Shelli Long (shellong@pa.gov)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Nick Reighard (nreighard@pa.gov)</a:t>
            </a:r>
          </a:p>
          <a:p>
            <a:pPr algn="ctr">
              <a:buNone/>
            </a:pPr>
            <a:r>
              <a:rPr lang="en-US" sz="2000" b="1" spc="225" dirty="0">
                <a:solidFill>
                  <a:srgbClr val="00326D"/>
                </a:solidFill>
                <a:latin typeface="Calibri" pitchFamily="34" charset="0"/>
              </a:rPr>
              <a:t>Jim Studt (jstudt@pa.gov)</a:t>
            </a:r>
            <a:endParaRPr lang="en-US" alt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C1427-BC75-4A19-A224-8DE7C51F3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38"/>
          <a:stretch/>
        </p:blipFill>
        <p:spPr>
          <a:xfrm>
            <a:off x="3575050" y="2133600"/>
            <a:ext cx="1828800" cy="2205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0F0CF-44CB-4D37-A975-AB46DD1AB380}"/>
              </a:ext>
            </a:extLst>
          </p:cNvPr>
          <p:cNvSpPr txBox="1"/>
          <p:nvPr/>
        </p:nvSpPr>
        <p:spPr>
          <a:xfrm>
            <a:off x="2297906" y="104368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5400" b="1" dirty="0">
                <a:ln>
                  <a:solidFill>
                    <a:schemeClr val="tx1"/>
                  </a:solidFill>
                </a:ln>
                <a:pattFill prst="dkHorz">
                  <a:fgClr>
                    <a:srgbClr val="FF0000"/>
                  </a:fgClr>
                  <a:bgClr>
                    <a:schemeClr val="bg1"/>
                  </a:bgClr>
                </a:pattFill>
                <a:latin typeface="Calibri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0947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2" descr="blue bottom bann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22975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Where's Waldo?">
            <a:extLst>
              <a:ext uri="{FF2B5EF4-FFF2-40B4-BE49-F238E27FC236}">
                <a16:creationId xmlns:a16="http://schemas.microsoft.com/office/drawing/2014/main" id="{A698AF7A-05D4-466C-876E-14F73B4B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5018"/>
            <a:ext cx="6096001" cy="363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DF516E-1C53-4C8B-8CFB-FFF09C6B010F}"/>
              </a:ext>
            </a:extLst>
          </p:cNvPr>
          <p:cNvSpPr txBox="1"/>
          <p:nvPr/>
        </p:nvSpPr>
        <p:spPr>
          <a:xfrm>
            <a:off x="6096000" y="165488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</a:t>
            </a:r>
            <a:r>
              <a:rPr lang="en-US" sz="3600" dirty="0">
                <a:solidFill>
                  <a:srgbClr val="3399FF"/>
                </a:solidFill>
              </a:rPr>
              <a:t>orkforce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3399FF"/>
                </a:solidFill>
              </a:rPr>
              <a:t>nd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3399FF"/>
                </a:solidFill>
              </a:rPr>
              <a:t>abor</a:t>
            </a:r>
            <a:r>
              <a:rPr lang="en-US" sz="3600" dirty="0"/>
              <a:t>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3399FF"/>
                </a:solidFill>
              </a:rPr>
              <a:t>ata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O</a:t>
            </a:r>
            <a:r>
              <a:rPr lang="en-US" sz="3600" dirty="0">
                <a:solidFill>
                  <a:srgbClr val="3399FF"/>
                </a:solidFill>
              </a:rPr>
              <a:t>nline</a:t>
            </a:r>
          </a:p>
        </p:txBody>
      </p:sp>
    </p:spTree>
    <p:extLst>
      <p:ext uri="{BB962C8B-B14F-4D97-AF65-F5344CB8AC3E}">
        <p14:creationId xmlns:p14="http://schemas.microsoft.com/office/powerpoint/2010/main" val="7978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A to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2D32B-E49A-4B62-A2F8-E4B0B4D3511E}"/>
              </a:ext>
            </a:extLst>
          </p:cNvPr>
          <p:cNvSpPr txBox="1"/>
          <p:nvPr/>
        </p:nvSpPr>
        <p:spPr>
          <a:xfrm>
            <a:off x="771266" y="625981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https://www.workstats.dli.pa.gov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327E2-0381-4649-B3F5-355C6C06C8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" t="1741" r="1134" b="2515"/>
          <a:stretch/>
        </p:blipFill>
        <p:spPr>
          <a:xfrm>
            <a:off x="235778" y="1219200"/>
            <a:ext cx="8672444" cy="4038600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367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 Page – Top Navigation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menu located in the top right-hand corner of our website contains three main areas: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Research &amp; Historical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Learning Center</a:t>
            </a:r>
          </a:p>
          <a:p>
            <a:endParaRPr lang="en-US" sz="1600" dirty="0"/>
          </a:p>
          <a:p>
            <a:r>
              <a:rPr lang="en-US" sz="1600" dirty="0"/>
              <a:t>These three areas will provide access to the contents of our entire website.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F2771-80A5-4CF7-A9EB-DDAC8E8DC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331" y="3101876"/>
            <a:ext cx="6153150" cy="63817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E3D654-5741-475B-AD93-E50892A84B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286" t="12287" r="6197" b="56235"/>
          <a:stretch/>
        </p:blipFill>
        <p:spPr>
          <a:xfrm>
            <a:off x="1502625" y="3968906"/>
            <a:ext cx="2840775" cy="2642616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60D6B-DA36-471A-86BE-1117790DBA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141" t="12329" r="2003" b="60462"/>
          <a:stretch/>
        </p:blipFill>
        <p:spPr>
          <a:xfrm>
            <a:off x="4906996" y="3968906"/>
            <a:ext cx="2713004" cy="2642815"/>
          </a:xfrm>
          <a:prstGeom prst="roundRect">
            <a:avLst>
              <a:gd name="adj" fmla="val 16667"/>
            </a:avLst>
          </a:prstGeom>
          <a:ln w="76200">
            <a:solidFill>
              <a:srgbClr val="4B92E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3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Home Page – Top Categories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143000"/>
            <a:ext cx="847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homepage you will find content boxes that highlight featured, new, and recently updated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D5180-A82A-46AE-9FBC-475B6111F7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6" t="11539" r="10000" b="12468"/>
          <a:stretch/>
        </p:blipFill>
        <p:spPr>
          <a:xfrm>
            <a:off x="762000" y="2590800"/>
            <a:ext cx="7620000" cy="2430163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60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Type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C434464-E730-4FD3-AD1E-52EC52039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1061629"/>
            <a:ext cx="8610600" cy="5663089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It’s my first year working for my local PA CareerLink® and I’m looking for resources to help point clients in the right direction for relevant information.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Calibri" pitchFamily="34" charset="0"/>
              </a:rPr>
              <a:t>Where can I find this kind of information?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itchFamily="34" charset="0"/>
              </a:rPr>
              <a:t>(Products by Customer – Workforce Professionals)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https://www.workstats.dli.pa.gov/Products/ByCustomer/Pages/WorkforceProfessionals.aspx</a:t>
            </a:r>
            <a:endParaRPr lang="en-US" alt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0404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–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FF39D-A2AB-4FD6-B99F-0787C919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9" y="4715772"/>
            <a:ext cx="2200275" cy="125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66C07-FBDE-4743-B71E-65B333108B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" t="15553" r="5833" b="7313"/>
          <a:stretch/>
        </p:blipFill>
        <p:spPr>
          <a:xfrm>
            <a:off x="431006" y="1212436"/>
            <a:ext cx="8305800" cy="502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4B92E7"/>
            </a:solidFill>
          </a:ln>
          <a:effec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94ECCE-AA5E-4A25-BD85-BD42095C8B81}"/>
              </a:ext>
            </a:extLst>
          </p:cNvPr>
          <p:cNvSpPr/>
          <p:nvPr/>
        </p:nvSpPr>
        <p:spPr>
          <a:xfrm>
            <a:off x="586719" y="1805298"/>
            <a:ext cx="2540794" cy="2819400"/>
          </a:xfrm>
          <a:prstGeom prst="roundRect">
            <a:avLst/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2D4E3D-3BC9-4BE3-9D8B-6BD5FBA3CAE5}"/>
              </a:ext>
            </a:extLst>
          </p:cNvPr>
          <p:cNvSpPr/>
          <p:nvPr/>
        </p:nvSpPr>
        <p:spPr>
          <a:xfrm>
            <a:off x="914400" y="3810000"/>
            <a:ext cx="1676400" cy="228600"/>
          </a:xfrm>
          <a:prstGeom prst="roundRect">
            <a:avLst/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2789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 descr="L&amp;I logo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5334000" cy="4572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Products by Category – Customer – Workforce Professionals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C0E9C-81EF-40E1-BA54-8758FD90451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586B1A-6D14-4520-AF97-8CC8C4B7CE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000" t="8518" r="2771" b="5580"/>
          <a:stretch/>
        </p:blipFill>
        <p:spPr>
          <a:xfrm>
            <a:off x="381000" y="1423398"/>
            <a:ext cx="8049933" cy="5224051"/>
          </a:xfrm>
          <a:prstGeom prst="roundRect">
            <a:avLst>
              <a:gd name="adj" fmla="val 16667"/>
            </a:avLst>
          </a:prstGeom>
          <a:ln w="76200">
            <a:solidFill>
              <a:srgbClr val="3399F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E93D40-8603-40B7-82B3-A06083A70AB3}"/>
              </a:ext>
            </a:extLst>
          </p:cNvPr>
          <p:cNvSpPr/>
          <p:nvPr/>
        </p:nvSpPr>
        <p:spPr>
          <a:xfrm>
            <a:off x="6934200" y="1471359"/>
            <a:ext cx="679938" cy="412801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0971D8-AF91-4006-80CD-5ACF0BD74DA0}"/>
              </a:ext>
            </a:extLst>
          </p:cNvPr>
          <p:cNvSpPr/>
          <p:nvPr/>
        </p:nvSpPr>
        <p:spPr>
          <a:xfrm>
            <a:off x="5785337" y="2971800"/>
            <a:ext cx="1828801" cy="268988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589487-0534-4BBB-8C45-6B2B1EF0D743}"/>
              </a:ext>
            </a:extLst>
          </p:cNvPr>
          <p:cNvSpPr/>
          <p:nvPr/>
        </p:nvSpPr>
        <p:spPr>
          <a:xfrm>
            <a:off x="4724400" y="5113506"/>
            <a:ext cx="1295400" cy="1139825"/>
          </a:xfrm>
          <a:prstGeom prst="roundRect">
            <a:avLst>
              <a:gd name="adj" fmla="val 16667"/>
            </a:avLst>
          </a:prstGeom>
          <a:noFill/>
          <a:ln w="57150" cap="sq">
            <a:solidFill>
              <a:srgbClr val="CC0000"/>
            </a:solidFill>
            <a:miter lim="800000"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5054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C8094E-75C3-DC45-8F2E-10906A26C4DB}" vid="{318D0C9C-F9EF-8F4B-AE7E-87FC25AF48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55A6965438B489A7AAD2D9FBF0D79" ma:contentTypeVersion="1" ma:contentTypeDescription="Create a new document." ma:contentTypeScope="" ma:versionID="d66bb30224451c9d22769ef83a5648b5">
  <xsd:schema xmlns:xsd="http://www.w3.org/2001/XMLSchema" xmlns:xs="http://www.w3.org/2001/XMLSchema" xmlns:p="http://schemas.microsoft.com/office/2006/metadata/properties" xmlns:ns1="http://schemas.microsoft.com/sharepoint/v3" xmlns:ns2="6ea33ccd-cebb-4f47-8676-1d27cfbcda92" targetNamespace="http://schemas.microsoft.com/office/2006/metadata/properties" ma:root="true" ma:fieldsID="4a374ea46a926fc4655e8482f5ae0143" ns1:_="" ns2:_="">
    <xsd:import namespace="http://schemas.microsoft.com/sharepoint/v3"/>
    <xsd:import namespace="6ea33ccd-cebb-4f47-8676-1d27cfbcda9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a33ccd-cebb-4f47-8676-1d27cfbcda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A267F1-E81D-40BE-A5D2-A60B60EEA1FA}">
  <ds:schemaRefs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6c39a429-32ac-4580-b063-011863d2da30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52829A-7A1E-481B-9040-1FD6CA954C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D1381C-7C67-470C-AEC1-E37CEB1D4BE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11079</TotalTime>
  <Words>1050</Words>
  <Application>Microsoft Office PowerPoint</Application>
  <PresentationFormat>On-screen Show (4:3)</PresentationFormat>
  <Paragraphs>174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Gill Sans SemiBold</vt:lpstr>
      <vt:lpstr>Montserrat</vt:lpstr>
      <vt:lpstr>Times New Roman</vt:lpstr>
      <vt:lpstr>Verdana</vt:lpstr>
      <vt:lpstr>Wingdings</vt:lpstr>
      <vt:lpstr>Default Design</vt:lpstr>
      <vt:lpstr>Office Theme</vt:lpstr>
      <vt:lpstr>CWIA Resources</vt:lpstr>
      <vt:lpstr>Who is CWIA?</vt:lpstr>
      <vt:lpstr>PowerPoint Presentation</vt:lpstr>
      <vt:lpstr>Products A to Z</vt:lpstr>
      <vt:lpstr>Home Page – Top Navigation</vt:lpstr>
      <vt:lpstr>Home Page – Top Categories</vt:lpstr>
      <vt:lpstr>Products by Category – Customer Type</vt:lpstr>
      <vt:lpstr>Products by Category – Customer – Workforce Professionals</vt:lpstr>
      <vt:lpstr>Products by Category – Customer – Workforce Professionals</vt:lpstr>
      <vt:lpstr>Products by Category – Customer - Workforce Professionals</vt:lpstr>
      <vt:lpstr>Products by Geography</vt:lpstr>
      <vt:lpstr>Products by Geography</vt:lpstr>
      <vt:lpstr>Products A to Z</vt:lpstr>
      <vt:lpstr>Products A to Z</vt:lpstr>
      <vt:lpstr>Products A to Z – County Profiles</vt:lpstr>
      <vt:lpstr>Data Dashboards</vt:lpstr>
      <vt:lpstr>Dashboards – Online Job Postings</vt:lpstr>
      <vt:lpstr>Dashboards – Weekly UC Claims</vt:lpstr>
      <vt:lpstr>Dashboards – KEYstone Statistics</vt:lpstr>
      <vt:lpstr>Learning Center</vt:lpstr>
      <vt:lpstr>Learning Center</vt:lpstr>
      <vt:lpstr>LMI Forum Page</vt:lpstr>
      <vt:lpstr>How Do I Stay in Touch With CWIA?</vt:lpstr>
      <vt:lpstr>Questions?</vt:lpstr>
    </vt:vector>
  </TitlesOfParts>
  <Company>Office of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aforsman</dc:creator>
  <cp:lastModifiedBy>Reighard, Nicholas</cp:lastModifiedBy>
  <cp:revision>683</cp:revision>
  <cp:lastPrinted>2022-10-11T14:42:40Z</cp:lastPrinted>
  <dcterms:created xsi:type="dcterms:W3CDTF">2011-11-29T20:35:02Z</dcterms:created>
  <dcterms:modified xsi:type="dcterms:W3CDTF">2023-05-16T14:00:52Z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0x01010050955A6965438B489A7AAD2D9FBF0D79</vt:lpwstr>
  </property>
  <property fmtid="{D5CDD505-2E9C-101B-9397-08002B2CF9AE}" pid="3" name="Order">
    <vt:r8>2195200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