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388" r:id="rId3"/>
    <p:sldId id="407" r:id="rId4"/>
    <p:sldId id="427" r:id="rId5"/>
    <p:sldId id="453" r:id="rId6"/>
    <p:sldId id="452" r:id="rId7"/>
    <p:sldId id="429" r:id="rId8"/>
    <p:sldId id="459" r:id="rId9"/>
    <p:sldId id="437" r:id="rId10"/>
    <p:sldId id="425" r:id="rId11"/>
    <p:sldId id="426" r:id="rId12"/>
    <p:sldId id="432" r:id="rId13"/>
    <p:sldId id="457" r:id="rId14"/>
    <p:sldId id="431" r:id="rId15"/>
    <p:sldId id="436" r:id="rId16"/>
    <p:sldId id="433" r:id="rId17"/>
    <p:sldId id="434" r:id="rId18"/>
    <p:sldId id="435" r:id="rId19"/>
    <p:sldId id="458" r:id="rId20"/>
    <p:sldId id="438" r:id="rId21"/>
    <p:sldId id="424" r:id="rId22"/>
    <p:sldId id="449" r:id="rId23"/>
    <p:sldId id="450" r:id="rId24"/>
    <p:sldId id="451" r:id="rId25"/>
    <p:sldId id="441" r:id="rId26"/>
    <p:sldId id="454" r:id="rId27"/>
    <p:sldId id="421" r:id="rId28"/>
    <p:sldId id="456" r:id="rId29"/>
    <p:sldId id="455" r:id="rId30"/>
    <p:sldId id="444" r:id="rId31"/>
    <p:sldId id="440" r:id="rId32"/>
    <p:sldId id="44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5" autoAdjust="0"/>
    <p:restoredTop sz="89927" autoAdjust="0"/>
  </p:normalViewPr>
  <p:slideViewPr>
    <p:cSldViewPr>
      <p:cViewPr varScale="1">
        <p:scale>
          <a:sx n="78" d="100"/>
          <a:sy n="78" d="100"/>
        </p:scale>
        <p:origin x="201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8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9EEA-EF46-4524-8FB0-FF3498190C0E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56D-1803-4990-A814-62B4E24BC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6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B5A30C23-6D42-4B7D-A33A-68C175EA412E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60AE2A8-96CA-4817-AE79-3D0EA16CE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162DE-7BC1-407F-8F86-4BDB5DD1801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0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0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15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5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E12DA-4251-47CB-8DAD-86B5F0F95DEB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8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41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5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4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68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8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4D032A-36EA-4442-AF64-3079795B59DD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E12DA-4251-47CB-8DAD-86B5F0F95DEB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039" indent="-2882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849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022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5417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9200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2984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6768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0551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F3A5DE-1083-4A96-82CD-ECAF05B5B0F7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832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89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77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E12DA-4251-47CB-8DAD-86B5F0F95DEB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88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039" indent="-2882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849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022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5417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9200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2984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6768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0551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F3A5DE-1083-4A96-82CD-ECAF05B5B0F7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3360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AF00D-6807-496A-A19E-8D2EA2D5F047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6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039" indent="-2882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849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022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5417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9200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2984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6768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0551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F3A5DE-1083-4A96-82CD-ECAF05B5B0F7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472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039" indent="-2882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849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022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5417" indent="-2302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9200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2984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6768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0551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F3A5DE-1083-4A96-82CD-ECAF05B5B0F7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01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27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49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3648" indent="-289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9459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3243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027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0810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4594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8378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2161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295D68-F975-4B4E-A5F1-E35312A35712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692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E12DA-4251-47CB-8DAD-86B5F0F95DEB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2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2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3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E12DA-4251-47CB-8DAD-86B5F0F95DEB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5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6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9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5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2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3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7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0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8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DD38-9035-4262-B2F3-F7E5F466A47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7FBA-3412-4494-B820-0A173AF4EE1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workstats.dli.pa.gov/Pages/ProductsAtoZ.asp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JobSkills/Pages/default.asp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orkstats.dli.pa.gov/" TargetMode="External"/><Relationship Id="rId4" Type="http://schemas.openxmlformats.org/officeDocument/2006/relationships/hyperlink" Target="mailto:workforceinfo@p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22860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3600" b="1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Time-Saving 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Labor Market Information Webtools </a:t>
            </a:r>
            <a:endParaRPr lang="en-US" sz="28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8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0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Tim McElhinny and Nick Reighard</a:t>
            </a:r>
          </a:p>
          <a:p>
            <a:pPr algn="ctr">
              <a:defRPr/>
            </a:pPr>
            <a:r>
              <a:rPr lang="en-US" sz="20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Center for Workforce Information &amp; Analysis</a:t>
            </a:r>
          </a:p>
          <a:p>
            <a:pPr algn="ctr">
              <a:defRPr/>
            </a:pPr>
            <a:r>
              <a:rPr lang="en-US" sz="20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November 20, 2019</a:t>
            </a:r>
          </a:p>
        </p:txBody>
      </p:sp>
    </p:spTree>
    <p:extLst>
      <p:ext uri="{BB962C8B-B14F-4D97-AF65-F5344CB8AC3E}">
        <p14:creationId xmlns:p14="http://schemas.microsoft.com/office/powerpoint/2010/main" val="258128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Industries of Interest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BD0DF-B4BB-4C9B-87BA-E6D1AF676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93541"/>
            <a:ext cx="8915400" cy="55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730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Industries of Interest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14100-0C95-4530-B797-9F634C736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8844116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3127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Industries of Interest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Results by Industry for PA or a WDA: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Pennsylvania:</a:t>
            </a:r>
          </a:p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Lehigh Valley WDA:</a:t>
            </a:r>
          </a:p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B812A8-DAB4-4F5D-87E5-10C2A478C9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2057400"/>
          <a:ext cx="75502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984">
                  <a:extLst>
                    <a:ext uri="{9D8B030D-6E8A-4147-A177-3AD203B41FA5}">
                      <a16:colId xmlns:a16="http://schemas.microsoft.com/office/drawing/2014/main" val="1516796438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val="815007720"/>
                    </a:ext>
                  </a:extLst>
                </a:gridCol>
                <a:gridCol w="849165">
                  <a:extLst>
                    <a:ext uri="{9D8B030D-6E8A-4147-A177-3AD203B41FA5}">
                      <a16:colId xmlns:a16="http://schemas.microsoft.com/office/drawing/2014/main" val="1958686142"/>
                    </a:ext>
                  </a:extLst>
                </a:gridCol>
                <a:gridCol w="1180463">
                  <a:extLst>
                    <a:ext uri="{9D8B030D-6E8A-4147-A177-3AD203B41FA5}">
                      <a16:colId xmlns:a16="http://schemas.microsoft.com/office/drawing/2014/main" val="856707376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534391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58604024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957991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6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0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60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191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843D9A-CC9E-43EB-A1F4-168A3BC78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30568"/>
              </p:ext>
            </p:extLst>
          </p:nvPr>
        </p:nvGraphicFramePr>
        <p:xfrm>
          <a:off x="533400" y="4669235"/>
          <a:ext cx="75502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984">
                  <a:extLst>
                    <a:ext uri="{9D8B030D-6E8A-4147-A177-3AD203B41FA5}">
                      <a16:colId xmlns:a16="http://schemas.microsoft.com/office/drawing/2014/main" val="1516796438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val="815007720"/>
                    </a:ext>
                  </a:extLst>
                </a:gridCol>
                <a:gridCol w="849165">
                  <a:extLst>
                    <a:ext uri="{9D8B030D-6E8A-4147-A177-3AD203B41FA5}">
                      <a16:colId xmlns:a16="http://schemas.microsoft.com/office/drawing/2014/main" val="1958686142"/>
                    </a:ext>
                  </a:extLst>
                </a:gridCol>
                <a:gridCol w="1180463">
                  <a:extLst>
                    <a:ext uri="{9D8B030D-6E8A-4147-A177-3AD203B41FA5}">
                      <a16:colId xmlns:a16="http://schemas.microsoft.com/office/drawing/2014/main" val="856707376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534391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58604024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957991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6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0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60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6 -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19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0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Industries of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Additional points: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Updated quarterly.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Use for economic or workforce development purposes.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Use in combination with PA Employer database or CWIA’s Employer Search website feature to find employers in these industries by inputting industry codes into the tools.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Use historical IOI for trend analysis.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Cut down list of 1,000 industries to 250.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31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2225675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Areas of Interest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57200" y="47244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7174" name="Slide Number Placeholder 4"/>
          <p:cNvSpPr txBox="1">
            <a:spLocks/>
          </p:cNvSpPr>
          <p:nvPr/>
        </p:nvSpPr>
        <p:spPr bwMode="auto">
          <a:xfrm>
            <a:off x="6577013" y="6027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CA0BC69-922F-4950-AA0F-986E8DCCF3B9}" type="slidenum">
              <a:rPr lang="en-US" altLang="en-US" sz="1400">
                <a:latin typeface="Arial" charset="0"/>
              </a:rPr>
              <a:pPr algn="r"/>
              <a:t>14</a:t>
            </a:fld>
            <a:endParaRPr lang="en-US" alt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 of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Highlights growing or declining geographic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Purpose is to highlight sub-county areas (MCDs) in the state that exhibit growth or decline in employment.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Same metrics as Industries of Interest.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Generated from QCEW.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Available for PA, WDAs and counties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viewed on an interactive dashboard in addition to Excel and PDFs.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795500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 of Interest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2950F-1DD9-4CDF-AA1C-56BF2950E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30288"/>
            <a:ext cx="9067800" cy="56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37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WDA Areas of Interest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B0062-51D1-4282-8DC9-008D71815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09" y="1106098"/>
            <a:ext cx="7924800" cy="56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 of Interest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Results by Industry for PA, WDA or County: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Pennsylvania:</a:t>
            </a:r>
          </a:p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Lehigh Valley WDA:</a:t>
            </a:r>
          </a:p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B812A8-DAB4-4F5D-87E5-10C2A478C9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2057400"/>
          <a:ext cx="61632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851">
                  <a:extLst>
                    <a:ext uri="{9D8B030D-6E8A-4147-A177-3AD203B41FA5}">
                      <a16:colId xmlns:a16="http://schemas.microsoft.com/office/drawing/2014/main" val="815007720"/>
                    </a:ext>
                  </a:extLst>
                </a:gridCol>
                <a:gridCol w="849165">
                  <a:extLst>
                    <a:ext uri="{9D8B030D-6E8A-4147-A177-3AD203B41FA5}">
                      <a16:colId xmlns:a16="http://schemas.microsoft.com/office/drawing/2014/main" val="1958686142"/>
                    </a:ext>
                  </a:extLst>
                </a:gridCol>
                <a:gridCol w="1180463">
                  <a:extLst>
                    <a:ext uri="{9D8B030D-6E8A-4147-A177-3AD203B41FA5}">
                      <a16:colId xmlns:a16="http://schemas.microsoft.com/office/drawing/2014/main" val="856707376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534391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58604024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957991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6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093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E7725A-BB1F-479F-A80B-03382DB84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68182"/>
              </p:ext>
            </p:extLst>
          </p:nvPr>
        </p:nvGraphicFramePr>
        <p:xfrm>
          <a:off x="533400" y="3471040"/>
          <a:ext cx="61632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851">
                  <a:extLst>
                    <a:ext uri="{9D8B030D-6E8A-4147-A177-3AD203B41FA5}">
                      <a16:colId xmlns:a16="http://schemas.microsoft.com/office/drawing/2014/main" val="815007720"/>
                    </a:ext>
                  </a:extLst>
                </a:gridCol>
                <a:gridCol w="849165">
                  <a:extLst>
                    <a:ext uri="{9D8B030D-6E8A-4147-A177-3AD203B41FA5}">
                      <a16:colId xmlns:a16="http://schemas.microsoft.com/office/drawing/2014/main" val="1958686142"/>
                    </a:ext>
                  </a:extLst>
                </a:gridCol>
                <a:gridCol w="1180463">
                  <a:extLst>
                    <a:ext uri="{9D8B030D-6E8A-4147-A177-3AD203B41FA5}">
                      <a16:colId xmlns:a16="http://schemas.microsoft.com/office/drawing/2014/main" val="856707376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534391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58604024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957991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6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093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A63724-4A5F-4317-8444-332D33425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86981"/>
              </p:ext>
            </p:extLst>
          </p:nvPr>
        </p:nvGraphicFramePr>
        <p:xfrm>
          <a:off x="533400" y="4913695"/>
          <a:ext cx="61632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851">
                  <a:extLst>
                    <a:ext uri="{9D8B030D-6E8A-4147-A177-3AD203B41FA5}">
                      <a16:colId xmlns:a16="http://schemas.microsoft.com/office/drawing/2014/main" val="815007720"/>
                    </a:ext>
                  </a:extLst>
                </a:gridCol>
                <a:gridCol w="849165">
                  <a:extLst>
                    <a:ext uri="{9D8B030D-6E8A-4147-A177-3AD203B41FA5}">
                      <a16:colId xmlns:a16="http://schemas.microsoft.com/office/drawing/2014/main" val="1958686142"/>
                    </a:ext>
                  </a:extLst>
                </a:gridCol>
                <a:gridCol w="1180463">
                  <a:extLst>
                    <a:ext uri="{9D8B030D-6E8A-4147-A177-3AD203B41FA5}">
                      <a16:colId xmlns:a16="http://schemas.microsoft.com/office/drawing/2014/main" val="856707376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534391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58604024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957991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6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0932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A5D067-2A11-46BC-8619-3194757E8FE8}"/>
              </a:ext>
            </a:extLst>
          </p:cNvPr>
          <p:cNvSpPr/>
          <p:nvPr/>
        </p:nvSpPr>
        <p:spPr>
          <a:xfrm>
            <a:off x="457199" y="4458057"/>
            <a:ext cx="15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Lehigh County:</a:t>
            </a:r>
          </a:p>
        </p:txBody>
      </p:sp>
    </p:spTree>
    <p:extLst>
      <p:ext uri="{BB962C8B-B14F-4D97-AF65-F5344CB8AC3E}">
        <p14:creationId xmlns:p14="http://schemas.microsoft.com/office/powerpoint/2010/main" val="290430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 of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Additional points: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Traditional employment analysis focuses on industry and occupations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Areas of Interest provides an additional dimension to consider for workforce and economic developers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Workforce developers can refer jobseekers to growing areas for job prospects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Economic developers can identify regions experiencing growth to build upon it and refer new businesses, or to implement intervention strategies in those areas experiencing decline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697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Goal of Presentation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84188" y="1049338"/>
            <a:ext cx="79248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400" b="1" dirty="0">
                <a:latin typeface="Calibri" pitchFamily="34" charset="0"/>
              </a:rPr>
              <a:t> </a:t>
            </a:r>
            <a:r>
              <a:rPr lang="en-US" altLang="en-US" sz="2400" dirty="0">
                <a:latin typeface="Calibri" pitchFamily="34" charset="0"/>
              </a:rPr>
              <a:t>Introduce data users to advanced labor market information products by the Center for Workforce Information &amp; Analysis: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sz="10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Calibri" pitchFamily="34" charset="0"/>
              </a:rPr>
              <a:t>Top 50 Industries	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4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Calibri" pitchFamily="34" charset="0"/>
              </a:rPr>
              <a:t>Industries of Interest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4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Calibri" pitchFamily="34" charset="0"/>
              </a:rPr>
              <a:t>Areas of Interest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4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Calibri" pitchFamily="34" charset="0"/>
              </a:rPr>
              <a:t>Top 50 Jobs Skills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4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Calibri" pitchFamily="34" charset="0"/>
              </a:rPr>
              <a:t>Job Skills Projections 2016-2026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400" dirty="0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Calibri" pitchFamily="34" charset="0"/>
              </a:rPr>
              <a:t>Job Skills Tools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6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2225675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Job Skills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57200" y="47244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7174" name="Slide Number Placeholder 4"/>
          <p:cNvSpPr txBox="1">
            <a:spLocks/>
          </p:cNvSpPr>
          <p:nvPr/>
        </p:nvSpPr>
        <p:spPr bwMode="auto">
          <a:xfrm>
            <a:off x="6577013" y="6027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CA0BC69-922F-4950-AA0F-986E8DCCF3B9}" type="slidenum">
              <a:rPr lang="en-US" altLang="en-US" sz="1400">
                <a:latin typeface="Arial" charset="0"/>
              </a:rPr>
              <a:pPr algn="r"/>
              <a:t>20</a:t>
            </a:fld>
            <a:endParaRPr lang="en-US" alt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Top 50 Job Skills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55613" y="1060450"/>
            <a:ext cx="86106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+mn-lt"/>
              </a:rPr>
              <a:t>Highlights the job skills most likely to be required in the workforce over the next 10 years.</a:t>
            </a:r>
          </a:p>
          <a:p>
            <a:pPr>
              <a:spcBef>
                <a:spcPct val="0"/>
              </a:spcBef>
              <a:defRPr/>
            </a:pPr>
            <a:endParaRPr lang="en-US" sz="1600" dirty="0">
              <a:latin typeface="+mn-lt"/>
            </a:endParaRPr>
          </a:p>
          <a:p>
            <a:r>
              <a:rPr lang="en-US" sz="2000" dirty="0">
                <a:latin typeface="+mn-lt"/>
              </a:rPr>
              <a:t>Job skills are personal abilities that help workers carry out job-related tasks.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Two types of Jobs Skills in the report:</a:t>
            </a:r>
          </a:p>
          <a:p>
            <a:pPr lvl="1"/>
            <a:r>
              <a:rPr lang="en-US" sz="1600" b="1" dirty="0">
                <a:latin typeface="+mn-lt"/>
              </a:rPr>
              <a:t>Detailed Work Activities</a:t>
            </a:r>
            <a:r>
              <a:rPr lang="en-US" sz="1600" dirty="0">
                <a:latin typeface="+mn-lt"/>
              </a:rPr>
              <a:t> - Types of specific job behaviors or duties particular to an occupation (e.g. use computers to enter, access, or retrieve data).</a:t>
            </a:r>
          </a:p>
          <a:p>
            <a:pPr lvl="1"/>
            <a:r>
              <a:rPr lang="en-US" sz="1600" b="1" dirty="0">
                <a:latin typeface="+mn-lt"/>
              </a:rPr>
              <a:t>Tools &amp; Technologies</a:t>
            </a:r>
            <a:r>
              <a:rPr lang="en-US" sz="1600" dirty="0">
                <a:latin typeface="+mn-lt"/>
              </a:rPr>
              <a:t> - Machines, equipment, tools, and information technologies that one could be expected to use in a particular occupation (e.g. Microsoft Access).</a:t>
            </a:r>
          </a:p>
          <a:p>
            <a:pPr marL="457200" lvl="1" indent="0">
              <a:buNone/>
            </a:pPr>
            <a:endParaRPr lang="en-US" sz="1600" dirty="0">
              <a:latin typeface="+mn-lt"/>
            </a:endParaRPr>
          </a:p>
          <a:p>
            <a:r>
              <a:rPr lang="en-US" sz="2000" dirty="0">
                <a:latin typeface="+mn-lt"/>
              </a:rPr>
              <a:t>Report shows the projected employment and the annual demand needing the skill.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2000" dirty="0">
                <a:latin typeface="+mn-lt"/>
              </a:rPr>
              <a:t>Done for PA and WDAs.</a:t>
            </a:r>
          </a:p>
          <a:p>
            <a:endParaRPr lang="en-US" altLang="en-US" sz="2000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lang="en-US" altLang="en-US" sz="16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50 Job Skills - Lehigh Valley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91CB2-8734-4507-B568-6C7E20B0B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30288"/>
            <a:ext cx="8329613" cy="5691187"/>
          </a:xfrm>
          <a:prstGeom prst="rect">
            <a:avLst/>
          </a:prstGeom>
        </p:spPr>
      </p:pic>
      <p:pic>
        <p:nvPicPr>
          <p:cNvPr id="8" name="Graphic 7" descr="Arrow: Straight">
            <a:extLst>
              <a:ext uri="{FF2B5EF4-FFF2-40B4-BE49-F238E27FC236}">
                <a16:creationId xmlns:a16="http://schemas.microsoft.com/office/drawing/2014/main" id="{34477CA7-DD7D-4C00-BB73-5DA2B7277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00939" y="4038600"/>
            <a:ext cx="914400" cy="228600"/>
          </a:xfrm>
          <a:prstGeom prst="rect">
            <a:avLst/>
          </a:prstGeom>
        </p:spPr>
      </p:pic>
      <p:pic>
        <p:nvPicPr>
          <p:cNvPr id="9" name="Graphic 8" descr="Arrow: Straight">
            <a:extLst>
              <a:ext uri="{FF2B5EF4-FFF2-40B4-BE49-F238E27FC236}">
                <a16:creationId xmlns:a16="http://schemas.microsoft.com/office/drawing/2014/main" id="{35DEEDE2-C09A-471B-B7B2-9CFB5E19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7200" y="4724400"/>
            <a:ext cx="914400" cy="228600"/>
          </a:xfrm>
          <a:prstGeom prst="rect">
            <a:avLst/>
          </a:prstGeom>
        </p:spPr>
      </p:pic>
      <p:pic>
        <p:nvPicPr>
          <p:cNvPr id="10" name="Graphic 9" descr="Arrow: Straight">
            <a:extLst>
              <a:ext uri="{FF2B5EF4-FFF2-40B4-BE49-F238E27FC236}">
                <a16:creationId xmlns:a16="http://schemas.microsoft.com/office/drawing/2014/main" id="{D0CDD6C5-7F05-4B59-8576-B504193C2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1600" y="5486400"/>
            <a:ext cx="914400" cy="228600"/>
          </a:xfrm>
          <a:prstGeom prst="rect">
            <a:avLst/>
          </a:prstGeom>
        </p:spPr>
      </p:pic>
      <p:pic>
        <p:nvPicPr>
          <p:cNvPr id="11" name="Graphic 10" descr="Arrow: Straight">
            <a:extLst>
              <a:ext uri="{FF2B5EF4-FFF2-40B4-BE49-F238E27FC236}">
                <a16:creationId xmlns:a16="http://schemas.microsoft.com/office/drawing/2014/main" id="{C5B4132C-225F-4121-AE21-6DC09E3A5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800" y="5333999"/>
            <a:ext cx="914400" cy="232611"/>
          </a:xfrm>
          <a:prstGeom prst="rect">
            <a:avLst/>
          </a:prstGeom>
        </p:spPr>
      </p:pic>
      <p:pic>
        <p:nvPicPr>
          <p:cNvPr id="12" name="Graphic 11" descr="Arrow: Straight">
            <a:extLst>
              <a:ext uri="{FF2B5EF4-FFF2-40B4-BE49-F238E27FC236}">
                <a16:creationId xmlns:a16="http://schemas.microsoft.com/office/drawing/2014/main" id="{547E21B3-BF0E-42B9-96A9-0AC1DEF52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9316" y="6519109"/>
            <a:ext cx="914400" cy="228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F39474-F4AE-4400-A7DC-CB0180F1325B}"/>
              </a:ext>
            </a:extLst>
          </p:cNvPr>
          <p:cNvSpPr txBox="1"/>
          <p:nvPr/>
        </p:nvSpPr>
        <p:spPr>
          <a:xfrm>
            <a:off x="8534400" y="106848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111FC2-E80E-4705-8056-FC5DB12EF0A3}"/>
              </a:ext>
            </a:extLst>
          </p:cNvPr>
          <p:cNvSpPr txBox="1"/>
          <p:nvPr/>
        </p:nvSpPr>
        <p:spPr>
          <a:xfrm>
            <a:off x="8610600" y="4006706"/>
            <a:ext cx="457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D307B-1900-4067-B085-8D47761187BD}"/>
              </a:ext>
            </a:extLst>
          </p:cNvPr>
          <p:cNvSpPr txBox="1"/>
          <p:nvPr/>
        </p:nvSpPr>
        <p:spPr>
          <a:xfrm>
            <a:off x="8593756" y="6467286"/>
            <a:ext cx="4740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4CDF67-7A32-4E1F-9816-19ED6EFF6277}"/>
              </a:ext>
            </a:extLst>
          </p:cNvPr>
          <p:cNvSpPr txBox="1"/>
          <p:nvPr/>
        </p:nvSpPr>
        <p:spPr>
          <a:xfrm>
            <a:off x="8602178" y="4692506"/>
            <a:ext cx="4656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1C75E-2983-4213-B595-7808C3CA1257}"/>
              </a:ext>
            </a:extLst>
          </p:cNvPr>
          <p:cNvSpPr txBox="1"/>
          <p:nvPr/>
        </p:nvSpPr>
        <p:spPr>
          <a:xfrm>
            <a:off x="8593756" y="5278538"/>
            <a:ext cx="4740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BBB43D-8D12-45BB-ADF1-610F9F5C5E24}"/>
              </a:ext>
            </a:extLst>
          </p:cNvPr>
          <p:cNvSpPr txBox="1"/>
          <p:nvPr/>
        </p:nvSpPr>
        <p:spPr>
          <a:xfrm>
            <a:off x="8602178" y="5454506"/>
            <a:ext cx="4740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</a:p>
        </p:txBody>
      </p:sp>
    </p:spTree>
    <p:extLst>
      <p:ext uri="{BB962C8B-B14F-4D97-AF65-F5344CB8AC3E}">
        <p14:creationId xmlns:p14="http://schemas.microsoft.com/office/powerpoint/2010/main" val="230867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Top 50 Job Skills</a:t>
            </a:r>
            <a:endParaRPr lang="en-US" alt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Additional points: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Traditional employment analysis focuses on industry and occupations.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Industry data tells where the jobs are, occupational data tells what the jobs are, and skills data tells how to train for the jobs.</a:t>
            </a:r>
            <a:endParaRPr lang="en-US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They are tangible and attainable skills that someone can acquire through training and education, often at local community colleges or technical schools.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Building blocks for similarities across all occupations.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Data source - The Occupational Information Network (O*NET) and Occupational Projections.  Updated every two years to stay current.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13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2" descr="blue bottom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2225675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Job Skills Projections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57200" y="47244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7174" name="Slide Number Placeholder 4"/>
          <p:cNvSpPr txBox="1">
            <a:spLocks/>
          </p:cNvSpPr>
          <p:nvPr/>
        </p:nvSpPr>
        <p:spPr bwMode="auto">
          <a:xfrm>
            <a:off x="6577013" y="6027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CA0BC69-922F-4950-AA0F-986E8DCCF3B9}" type="slidenum">
              <a:rPr lang="en-US" altLang="en-US" sz="1400">
                <a:latin typeface="Arial" charset="0"/>
              </a:rPr>
              <a:pPr algn="r"/>
              <a:t>24</a:t>
            </a:fld>
            <a:endParaRPr lang="en-US" alt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09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Job Skills Projections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55613" y="1060450"/>
            <a:ext cx="86106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sz="2000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+mn-lt"/>
              </a:rPr>
              <a:t>Using the Pennsylvania and Workforce Development Area 2016-2026 occupational projections and the U.S. Department of Labor’s O*NET database, CWIA analyzed the job skills for each occupation.</a:t>
            </a:r>
          </a:p>
          <a:p>
            <a:pPr>
              <a:spcBef>
                <a:spcPct val="0"/>
              </a:spcBef>
              <a:defRPr/>
            </a:pPr>
            <a:endParaRPr lang="en-US" sz="2000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+mn-lt"/>
              </a:rPr>
              <a:t>Summarized each job skill's occurrence across all occupations to determine its projected total, growth and separations employment demand. </a:t>
            </a:r>
          </a:p>
          <a:p>
            <a:pPr>
              <a:spcBef>
                <a:spcPct val="0"/>
              </a:spcBef>
              <a:defRPr/>
            </a:pPr>
            <a:endParaRPr lang="en-US" sz="2000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+mn-lt"/>
              </a:rPr>
              <a:t>The technology, “spreadsheet software,” is used in 640 occupations whose total annual projected employment demand is 640,757 of which 30,116 is due to annual growth demand.  </a:t>
            </a:r>
          </a:p>
          <a:p>
            <a:pPr>
              <a:spcBef>
                <a:spcPct val="0"/>
              </a:spcBef>
              <a:defRPr/>
            </a:pPr>
            <a:endParaRPr lang="en-US" sz="2000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+mn-lt"/>
              </a:rPr>
              <a:t>The number of employed needing this skill will be 5.9 million in 2026, or 90 percent of all employment.</a:t>
            </a:r>
          </a:p>
          <a:p>
            <a:pPr>
              <a:spcBef>
                <a:spcPct val="0"/>
              </a:spcBef>
              <a:defRPr/>
            </a:pPr>
            <a:endParaRPr lang="en-US" sz="2000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+mn-lt"/>
              </a:rPr>
              <a:t>This information can be used to determine those skills most needed across all occupations and those that are growing or declining in demand by area. </a:t>
            </a:r>
          </a:p>
          <a:p>
            <a:pPr>
              <a:spcBef>
                <a:spcPct val="0"/>
              </a:spcBef>
              <a:defRPr/>
            </a:pPr>
            <a:endParaRPr lang="en-US" sz="2000" dirty="0">
              <a:latin typeface="+mn-lt"/>
            </a:endParaRPr>
          </a:p>
          <a:p>
            <a:pPr lvl="2">
              <a:spcBef>
                <a:spcPct val="0"/>
              </a:spcBef>
              <a:defRPr/>
            </a:pPr>
            <a:endParaRPr lang="en-US" altLang="en-US" sz="16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Job Skills Projections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455613" y="1060450"/>
            <a:ext cx="86106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Calibri" pitchFamily="34" charset="0"/>
              </a:rPr>
              <a:t>Job Skills: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Calibri" pitchFamily="34" charset="0"/>
              </a:rPr>
              <a:t>Tangible and attainable skills that can be trained for utilizing postsecondary or technical schools.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altLang="en-US" sz="1800" dirty="0">
                <a:latin typeface="Calibri" pitchFamily="34" charset="0"/>
              </a:rPr>
              <a:t>A </a:t>
            </a:r>
            <a:r>
              <a:rPr lang="en-US" altLang="en-US" sz="1800" u="sng" dirty="0">
                <a:latin typeface="Calibri" pitchFamily="34" charset="0"/>
              </a:rPr>
              <a:t>Knowledge Area</a:t>
            </a:r>
            <a:r>
              <a:rPr lang="en-US" altLang="en-US" sz="1800" dirty="0">
                <a:latin typeface="Calibri" pitchFamily="34" charset="0"/>
              </a:rPr>
              <a:t> is a key educational or experience requirement for an occupation (e.g. Computers and Electronics).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000" dirty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altLang="en-US" sz="1800" u="sng" dirty="0">
                <a:latin typeface="Calibri" pitchFamily="34" charset="0"/>
              </a:rPr>
              <a:t>General Work Activities</a:t>
            </a:r>
            <a:r>
              <a:rPr lang="en-US" altLang="en-US" sz="1800" dirty="0">
                <a:latin typeface="Calibri" pitchFamily="34" charset="0"/>
              </a:rPr>
              <a:t> are types of job behaviors that occur across multiple occupations (e.g. interacting with computers).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000" dirty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altLang="en-US" sz="1800" u="sng" dirty="0">
                <a:latin typeface="Calibri" pitchFamily="34" charset="0"/>
              </a:rPr>
              <a:t>Detailed Work Activities</a:t>
            </a:r>
            <a:r>
              <a:rPr lang="en-US" altLang="en-US" sz="1800" dirty="0">
                <a:latin typeface="Calibri" pitchFamily="34" charset="0"/>
              </a:rPr>
              <a:t> are types of specific job behaviors or duties particular to an occupation (e.g. use computers to enter, access or retrieve data).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000" dirty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altLang="en-US" sz="1800" u="sng" dirty="0">
                <a:latin typeface="Calibri" pitchFamily="34" charset="0"/>
              </a:rPr>
              <a:t>Tools &amp; Technologies</a:t>
            </a:r>
            <a:r>
              <a:rPr lang="en-US" altLang="en-US" sz="1800" dirty="0">
                <a:latin typeface="Calibri" pitchFamily="34" charset="0"/>
              </a:rPr>
              <a:t> are machines, equipment, tools, and information technologies that one could be expected to use in a particular occupation (e.g. Microsoft Access).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Calibri" pitchFamily="34" charset="0"/>
              </a:rPr>
              <a:t>Building blocks for similarities across all occupations.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800" dirty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87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Job Skills - Lehigh Valley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40DA3-EFF3-41AD-9E27-EFEF95A48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30289"/>
            <a:ext cx="8991600" cy="58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6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Big Picture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55613" y="1060450"/>
            <a:ext cx="86106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ct val="0"/>
              </a:spcBef>
              <a:buFontTx/>
              <a:buChar char="•"/>
              <a:defRPr/>
            </a:pPr>
            <a:r>
              <a:rPr lang="en-US" altLang="en-US" sz="1800" u="sng" dirty="0">
                <a:latin typeface="Calibri" pitchFamily="34" charset="0"/>
              </a:rPr>
              <a:t>Knowledge and General Work Activities</a:t>
            </a:r>
            <a:r>
              <a:rPr lang="en-US" altLang="en-US" sz="1800" dirty="0">
                <a:latin typeface="Calibri" pitchFamily="34" charset="0"/>
              </a:rPr>
              <a:t> are education categories and job behaviors that occur across multiple occupations.</a:t>
            </a: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1000" dirty="0">
              <a:latin typeface="Calibri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lang="en-US" altLang="en-US" sz="16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000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100" dirty="0">
              <a:latin typeface="Calibri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1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23412"/>
              </p:ext>
            </p:extLst>
          </p:nvPr>
        </p:nvGraphicFramePr>
        <p:xfrm>
          <a:off x="571151" y="1828800"/>
          <a:ext cx="8129587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Knowledge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Most prevalent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General Work Activities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Most prevalent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Getting Information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Customer and Personal Service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Communicating with Supervisors, Peers, or Subordinates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Administration and Management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Interacting With Computers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Performing for or Working Directly with the Public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Education and Training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Establishing and Maintaining Interpersonal Relationships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Safety and Security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Making Decisions and Solving Problems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Computers and Electronics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Identifying Objects, Actions, and Events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6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Clerical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Documenting/Recording Information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2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Personnel and Human Resources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Organizing, Planning, and Prioritizing Work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33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Sales and Marketing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Updating and Using Relevant Knowledge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16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050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LV DWAs – Little Picture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55613" y="1060450"/>
            <a:ext cx="86106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ct val="0"/>
              </a:spcBef>
              <a:buFontTx/>
              <a:buChar char="•"/>
              <a:defRPr/>
            </a:pPr>
            <a:r>
              <a:rPr lang="en-US" altLang="en-US" sz="1800" u="sng" dirty="0">
                <a:latin typeface="Calibri" pitchFamily="34" charset="0"/>
              </a:rPr>
              <a:t>Detailed Work Activities</a:t>
            </a:r>
            <a:r>
              <a:rPr lang="en-US" altLang="en-US" sz="1800" dirty="0">
                <a:latin typeface="Calibri" pitchFamily="34" charset="0"/>
              </a:rPr>
              <a:t> are types of specific job behaviors or duties particular to an occupation (e.g., use computers to enter, access or retrieve data)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1000" dirty="0">
              <a:latin typeface="Calibri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lang="en-US" altLang="en-US" sz="16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000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100" dirty="0">
              <a:latin typeface="Calibri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1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85307"/>
              </p:ext>
            </p:extLst>
          </p:nvPr>
        </p:nvGraphicFramePr>
        <p:xfrm>
          <a:off x="571151" y="1828800"/>
          <a:ext cx="8129587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Total Demand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Most prevalent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Growth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Increasing in importance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Order materials, supplies, or equipment.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Administer basic health care or medical treatments.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Record operational or production data.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Order materials, supplies, or equipment.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Calculate costs of goods or services.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Load shipments, belongings, or materials.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Sell products or services.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Move materials, equipment, or supplies.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Monitor inventories of products or materials.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Record operational or production data.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Clean work areas.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Operate cranes, hoists, or other moving or lifting equipment.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Collect deposits, payments or fees.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Secure cargo.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6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Greet customers, patrons, or visitors.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 materials or objects for identification.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2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Prepare documentation for contracts, transactions, or regulatory compliance.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Collect biological specimens from patients.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33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Clean food preparation areas, facilities, or equipment.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Clean food preparation areas, facilities, or equipment.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16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31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to Find These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Products A to Z: </a:t>
            </a:r>
            <a:r>
              <a:rPr lang="en-US" sz="1600" dirty="0">
                <a:hlinkClick r:id="rId4"/>
              </a:rPr>
              <a:t>https://www.workstats.dli.pa.gov/Pages/ProductsAtoZ.aspx</a:t>
            </a:r>
            <a:endParaRPr lang="en-US" sz="1600" b="1" dirty="0"/>
          </a:p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99B01-9999-4378-8951-12038CE94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1570738"/>
            <a:ext cx="8277225" cy="490626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6E34E9E-BBAA-46AB-ADA1-65AD1B953422}"/>
              </a:ext>
            </a:extLst>
          </p:cNvPr>
          <p:cNvSpPr/>
          <p:nvPr/>
        </p:nvSpPr>
        <p:spPr>
          <a:xfrm>
            <a:off x="161745" y="1840338"/>
            <a:ext cx="304800" cy="228600"/>
          </a:xfrm>
          <a:prstGeom prst="rightArrow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6495CB3-35CC-4D9F-B6C7-D29180ADE376}"/>
              </a:ext>
            </a:extLst>
          </p:cNvPr>
          <p:cNvSpPr/>
          <p:nvPr/>
        </p:nvSpPr>
        <p:spPr>
          <a:xfrm rot="10800000">
            <a:off x="6553200" y="3523565"/>
            <a:ext cx="304800" cy="228600"/>
          </a:xfrm>
          <a:prstGeom prst="rightArrow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B927EE3-DCE4-4F34-805C-CA97253B632F}"/>
              </a:ext>
            </a:extLst>
          </p:cNvPr>
          <p:cNvSpPr/>
          <p:nvPr/>
        </p:nvSpPr>
        <p:spPr>
          <a:xfrm rot="10800000">
            <a:off x="5943600" y="5486400"/>
            <a:ext cx="304800" cy="228600"/>
          </a:xfrm>
          <a:prstGeom prst="rightArrow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6A0D844-8B7B-4EA2-A42F-72706480C575}"/>
              </a:ext>
            </a:extLst>
          </p:cNvPr>
          <p:cNvSpPr/>
          <p:nvPr/>
        </p:nvSpPr>
        <p:spPr>
          <a:xfrm>
            <a:off x="204787" y="4191000"/>
            <a:ext cx="304800" cy="228600"/>
          </a:xfrm>
          <a:prstGeom prst="rightArrow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71B4AC-86EF-4161-AD4F-5B852F1D57CD}"/>
              </a:ext>
            </a:extLst>
          </p:cNvPr>
          <p:cNvSpPr/>
          <p:nvPr/>
        </p:nvSpPr>
        <p:spPr>
          <a:xfrm rot="10800000">
            <a:off x="6343830" y="5280990"/>
            <a:ext cx="304800" cy="228600"/>
          </a:xfrm>
          <a:prstGeom prst="rightArrow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DE0E0F2-3A8C-4844-B88B-FC4E4C4703E2}"/>
              </a:ext>
            </a:extLst>
          </p:cNvPr>
          <p:cNvSpPr/>
          <p:nvPr/>
        </p:nvSpPr>
        <p:spPr>
          <a:xfrm>
            <a:off x="199694" y="4800600"/>
            <a:ext cx="304800" cy="228600"/>
          </a:xfrm>
          <a:prstGeom prst="rightArrow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7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Useful Job Skills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https://www.workstats.dli.pa.gov/Products/JobSkills/Pages/default.aspx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Website tools available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Find an occupation’s job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Find related occupations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Career Pathways by wage or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skill gaps when moving from occupation to occupation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the value of a job skill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Job Skill Ladders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522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CWIA Contact Information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455613" y="1060450"/>
            <a:ext cx="86106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9600" y="16002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3200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altLang="en-US" sz="3200" b="1" dirty="0">
                <a:latin typeface="+mn-lt"/>
              </a:rPr>
              <a:t>Customer Response Line: 877-493-3282 or </a:t>
            </a:r>
          </a:p>
          <a:p>
            <a:pPr>
              <a:spcBef>
                <a:spcPct val="20000"/>
              </a:spcBef>
            </a:pPr>
            <a:r>
              <a:rPr lang="en-US" altLang="en-US" sz="3200" b="1" dirty="0">
                <a:latin typeface="+mn-lt"/>
              </a:rPr>
              <a:t>                                               877-4WF-Data</a:t>
            </a:r>
          </a:p>
          <a:p>
            <a:pPr>
              <a:spcBef>
                <a:spcPct val="20000"/>
              </a:spcBef>
            </a:pPr>
            <a:endParaRPr lang="en-US" altLang="en-US" sz="2400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altLang="en-US" sz="3200" b="1" dirty="0">
                <a:latin typeface="+mn-lt"/>
              </a:rPr>
              <a:t>Email: </a:t>
            </a:r>
            <a:r>
              <a:rPr lang="en-US" altLang="en-US" sz="3200" b="1" dirty="0">
                <a:latin typeface="+mn-lt"/>
                <a:hlinkClick r:id="rId4"/>
              </a:rPr>
              <a:t>workforceinfo@pa.gov</a:t>
            </a:r>
            <a:endParaRPr lang="en-US" altLang="en-US" sz="3200" b="1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400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altLang="en-US" sz="3200" b="1" dirty="0">
                <a:latin typeface="+mn-lt"/>
              </a:rPr>
              <a:t>On the web: </a:t>
            </a:r>
            <a:r>
              <a:rPr lang="en-US" altLang="en-US" sz="3200" b="1" dirty="0">
                <a:latin typeface="+mn-lt"/>
                <a:hlinkClick r:id="rId5"/>
              </a:rPr>
              <a:t>www.workstats.dli.pa.gov</a:t>
            </a:r>
            <a:endParaRPr lang="en-US" altLang="en-US" sz="3200" b="1" u="sng" dirty="0">
              <a:latin typeface="+mn-lt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B131B22B-40AF-4DDF-A18C-EE3124B084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6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2225675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Top 50 Industries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57200" y="47244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7174" name="Slide Number Placeholder 4"/>
          <p:cNvSpPr txBox="1">
            <a:spLocks/>
          </p:cNvSpPr>
          <p:nvPr/>
        </p:nvSpPr>
        <p:spPr bwMode="auto">
          <a:xfrm>
            <a:off x="6577013" y="6027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CA0BC69-922F-4950-AA0F-986E8DCCF3B9}" type="slidenum">
              <a:rPr lang="en-US" altLang="en-US" sz="1400">
                <a:latin typeface="Arial" charset="0"/>
              </a:rPr>
              <a:pPr algn="r"/>
              <a:t>4</a:t>
            </a:fld>
            <a:endParaRPr lang="en-US" alt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9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50 Industries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Highlights the top industries in a region: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On second page of Top 50 Employers Report.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 listing of the 50 largest industries by employment at the state or WDA levels.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Done at the 4-digit NAICS industry level.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Use as a quick resource to see the industrial make-up of your area.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Compare your area to state and neighboring areas to see differences – what is new and what has dropped off.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Use with Employer Database or CWIA’s Employer Search feature to find companies.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01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PA Industries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7B349-0FD4-41E2-9888-07CC47F35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30288"/>
            <a:ext cx="8382000" cy="5691187"/>
          </a:xfrm>
          <a:prstGeom prst="rect">
            <a:avLst/>
          </a:prstGeom>
        </p:spPr>
      </p:pic>
      <p:pic>
        <p:nvPicPr>
          <p:cNvPr id="19" name="Graphic 18" descr="Arrow: Straight">
            <a:extLst>
              <a:ext uri="{FF2B5EF4-FFF2-40B4-BE49-F238E27FC236}">
                <a16:creationId xmlns:a16="http://schemas.microsoft.com/office/drawing/2014/main" id="{C87FBB1B-E687-4A96-9088-743646D70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162800" y="1073569"/>
            <a:ext cx="914400" cy="381000"/>
          </a:xfrm>
          <a:prstGeom prst="rect">
            <a:avLst/>
          </a:prstGeom>
        </p:spPr>
      </p:pic>
      <p:pic>
        <p:nvPicPr>
          <p:cNvPr id="20" name="Graphic 19" descr="Arrow: Straight">
            <a:extLst>
              <a:ext uri="{FF2B5EF4-FFF2-40B4-BE49-F238E27FC236}">
                <a16:creationId xmlns:a16="http://schemas.microsoft.com/office/drawing/2014/main" id="{C1E85695-2678-4EAA-A123-E2ADBBA21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629400" y="1222376"/>
            <a:ext cx="914400" cy="381000"/>
          </a:xfrm>
          <a:prstGeom prst="rect">
            <a:avLst/>
          </a:prstGeom>
        </p:spPr>
      </p:pic>
      <p:pic>
        <p:nvPicPr>
          <p:cNvPr id="21" name="Graphic 20" descr="Arrow: Straight">
            <a:extLst>
              <a:ext uri="{FF2B5EF4-FFF2-40B4-BE49-F238E27FC236}">
                <a16:creationId xmlns:a16="http://schemas.microsoft.com/office/drawing/2014/main" id="{DBBBB0AF-5275-4018-830F-6C1F80978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096000" y="1376797"/>
            <a:ext cx="914400" cy="381000"/>
          </a:xfrm>
          <a:prstGeom prst="rect">
            <a:avLst/>
          </a:prstGeom>
        </p:spPr>
      </p:pic>
      <p:pic>
        <p:nvPicPr>
          <p:cNvPr id="22" name="Graphic 21" descr="Arrow: Straight">
            <a:extLst>
              <a:ext uri="{FF2B5EF4-FFF2-40B4-BE49-F238E27FC236}">
                <a16:creationId xmlns:a16="http://schemas.microsoft.com/office/drawing/2014/main" id="{F8131A40-41C8-4540-8027-9BF76C168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638800" y="1759385"/>
            <a:ext cx="914400" cy="381000"/>
          </a:xfrm>
          <a:prstGeom prst="rect">
            <a:avLst/>
          </a:prstGeom>
        </p:spPr>
      </p:pic>
      <p:pic>
        <p:nvPicPr>
          <p:cNvPr id="23" name="Graphic 22" descr="Arrow: Straight">
            <a:extLst>
              <a:ext uri="{FF2B5EF4-FFF2-40B4-BE49-F238E27FC236}">
                <a16:creationId xmlns:a16="http://schemas.microsoft.com/office/drawing/2014/main" id="{DD74DDB8-4FDC-4606-91CF-BCE54239F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181600" y="1913805"/>
            <a:ext cx="91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Lehigh County Industries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277DB-694E-4DD1-B981-6C92634D9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2999"/>
            <a:ext cx="7924800" cy="557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074E2B-964C-401F-81E6-AD41FE2F5968}"/>
              </a:ext>
            </a:extLst>
          </p:cNvPr>
          <p:cNvSpPr txBox="1"/>
          <p:nvPr/>
        </p:nvSpPr>
        <p:spPr>
          <a:xfrm>
            <a:off x="8468139" y="1835006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A1A68-BD1F-4446-845A-AD01CD5D4CA3}"/>
              </a:ext>
            </a:extLst>
          </p:cNvPr>
          <p:cNvSpPr txBox="1"/>
          <p:nvPr/>
        </p:nvSpPr>
        <p:spPr>
          <a:xfrm>
            <a:off x="8382000" y="1143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0F636-6651-4F8D-B4F8-D1B1BFA429CC}"/>
              </a:ext>
            </a:extLst>
          </p:cNvPr>
          <p:cNvSpPr txBox="1"/>
          <p:nvPr/>
        </p:nvSpPr>
        <p:spPr>
          <a:xfrm>
            <a:off x="8468139" y="3190686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pic>
        <p:nvPicPr>
          <p:cNvPr id="30" name="Graphic 29" descr="Arrow: Straight">
            <a:extLst>
              <a:ext uri="{FF2B5EF4-FFF2-40B4-BE49-F238E27FC236}">
                <a16:creationId xmlns:a16="http://schemas.microsoft.com/office/drawing/2014/main" id="{24D4F8C1-AD94-4752-BF3F-33DFCDCD5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7330" y="1835006"/>
            <a:ext cx="914400" cy="381000"/>
          </a:xfrm>
          <a:prstGeom prst="rect">
            <a:avLst/>
          </a:prstGeom>
        </p:spPr>
      </p:pic>
      <p:pic>
        <p:nvPicPr>
          <p:cNvPr id="34" name="Graphic 33" descr="Arrow: Straight">
            <a:extLst>
              <a:ext uri="{FF2B5EF4-FFF2-40B4-BE49-F238E27FC236}">
                <a16:creationId xmlns:a16="http://schemas.microsoft.com/office/drawing/2014/main" id="{E812B9A4-5828-4788-B37D-47D61D928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4017" y="3208488"/>
            <a:ext cx="914400" cy="381000"/>
          </a:xfrm>
          <a:prstGeom prst="rect">
            <a:avLst/>
          </a:prstGeom>
        </p:spPr>
      </p:pic>
      <p:pic>
        <p:nvPicPr>
          <p:cNvPr id="35" name="Graphic 34" descr="Arrow: Straight">
            <a:extLst>
              <a:ext uri="{FF2B5EF4-FFF2-40B4-BE49-F238E27FC236}">
                <a16:creationId xmlns:a16="http://schemas.microsoft.com/office/drawing/2014/main" id="{756A144F-320F-4FFA-A0B9-3BDE956F2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7330" y="3589488"/>
            <a:ext cx="914400" cy="381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CCD599-4CCB-4636-A406-088A71EAE0B0}"/>
              </a:ext>
            </a:extLst>
          </p:cNvPr>
          <p:cNvSpPr txBox="1"/>
          <p:nvPr/>
        </p:nvSpPr>
        <p:spPr>
          <a:xfrm>
            <a:off x="8382000" y="3603481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</a:p>
        </p:txBody>
      </p:sp>
      <p:pic>
        <p:nvPicPr>
          <p:cNvPr id="37" name="Graphic 36" descr="Arrow: Straight">
            <a:extLst>
              <a:ext uri="{FF2B5EF4-FFF2-40B4-BE49-F238E27FC236}">
                <a16:creationId xmlns:a16="http://schemas.microsoft.com/office/drawing/2014/main" id="{72FF99E5-EC46-4FB8-85C4-FF5D08B5A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4139" y="4112746"/>
            <a:ext cx="914400" cy="381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CE659BF-5AF8-4F23-919E-B30113A82FDB}"/>
              </a:ext>
            </a:extLst>
          </p:cNvPr>
          <p:cNvSpPr txBox="1"/>
          <p:nvPr/>
        </p:nvSpPr>
        <p:spPr>
          <a:xfrm>
            <a:off x="8382000" y="4133904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</a:p>
        </p:txBody>
      </p:sp>
      <p:pic>
        <p:nvPicPr>
          <p:cNvPr id="39" name="Graphic 38" descr="Arrow: Straight">
            <a:extLst>
              <a:ext uri="{FF2B5EF4-FFF2-40B4-BE49-F238E27FC236}">
                <a16:creationId xmlns:a16="http://schemas.microsoft.com/office/drawing/2014/main" id="{79CCE36E-B0C4-4787-BFF9-8085B8792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2800" y="6244360"/>
            <a:ext cx="914400" cy="381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8FA93C-F082-4CBF-9F20-C82B14693822}"/>
              </a:ext>
            </a:extLst>
          </p:cNvPr>
          <p:cNvSpPr txBox="1"/>
          <p:nvPr/>
        </p:nvSpPr>
        <p:spPr>
          <a:xfrm>
            <a:off x="8382000" y="6246524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</a:p>
        </p:txBody>
      </p:sp>
    </p:spTree>
    <p:extLst>
      <p:ext uri="{BB962C8B-B14F-4D97-AF65-F5344CB8AC3E}">
        <p14:creationId xmlns:p14="http://schemas.microsoft.com/office/powerpoint/2010/main" val="3808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2225675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Industries of Interest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57200" y="47244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7174" name="Slide Number Placeholder 4"/>
          <p:cNvSpPr txBox="1">
            <a:spLocks/>
          </p:cNvSpPr>
          <p:nvPr/>
        </p:nvSpPr>
        <p:spPr bwMode="auto">
          <a:xfrm>
            <a:off x="6577013" y="6027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CA0BC69-922F-4950-AA0F-986E8DCCF3B9}" type="slidenum">
              <a:rPr lang="en-US" altLang="en-US" sz="1400">
                <a:latin typeface="Arial" charset="0"/>
              </a:rPr>
              <a:pPr algn="r"/>
              <a:t>8</a:t>
            </a:fld>
            <a:endParaRPr lang="en-US" alt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8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Industries of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Highlights growing or declining industries in PA or by region: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Growth/Decline – year-over-year employment growth or decline of at least 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Long-Term Growth/Long-Term Decline – four consecutive quarters of year over year employment growth or decline totaling at least 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 both cases there must be a net employment gain/loss &gt;= 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IOIs created from three different sources: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Quarterly Census of Employment and Wages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New Hires data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Help Wanted online job postings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5BB16432BEF42A04770AB0D42A0A1" ma:contentTypeVersion="2" ma:contentTypeDescription="Create a new document." ma:contentTypeScope="" ma:versionID="fa2942fdb84c331de0a97dd31008667f">
  <xsd:schema xmlns:xsd="http://www.w3.org/2001/XMLSchema" xmlns:xs="http://www.w3.org/2001/XMLSchema" xmlns:p="http://schemas.microsoft.com/office/2006/metadata/properties" xmlns:ns1="http://schemas.microsoft.com/sharepoint/v3" xmlns:ns2="6c39a429-32ac-4580-b063-011863d2da30" targetNamespace="http://schemas.microsoft.com/office/2006/metadata/properties" ma:root="true" ma:fieldsID="5884f92d7dc6d49e90a66eaba7e18276" ns1:_="" ns2:_="">
    <xsd:import namespace="http://schemas.microsoft.com/sharepoint/v3"/>
    <xsd:import namespace="6c39a429-32ac-4580-b063-011863d2da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9a429-32ac-4580-b063-011863d2da30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6c39a429-32ac-4580-b063-011863d2da3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9918A9-F783-418D-9BBF-FD3954B7D5AC}"/>
</file>

<file path=customXml/itemProps2.xml><?xml version="1.0" encoding="utf-8"?>
<ds:datastoreItem xmlns:ds="http://schemas.openxmlformats.org/officeDocument/2006/customXml" ds:itemID="{CCE8070F-4CB0-48D4-8F89-D04A901CCBD1}"/>
</file>

<file path=customXml/itemProps3.xml><?xml version="1.0" encoding="utf-8"?>
<ds:datastoreItem xmlns:ds="http://schemas.openxmlformats.org/officeDocument/2006/customXml" ds:itemID="{3B9791DB-C56B-4F1E-9D56-E96CC8867555}"/>
</file>

<file path=docProps/app.xml><?xml version="1.0" encoding="utf-8"?>
<Properties xmlns="http://schemas.openxmlformats.org/officeDocument/2006/extended-properties" xmlns:vt="http://schemas.openxmlformats.org/officeDocument/2006/docPropsVTypes">
  <TotalTime>11424</TotalTime>
  <Words>1551</Words>
  <Application>Microsoft Office PowerPoint</Application>
  <PresentationFormat>On-screen Show (4:3)</PresentationFormat>
  <Paragraphs>486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Office Theme</vt:lpstr>
      <vt:lpstr>Custom Design</vt:lpstr>
      <vt:lpstr>PowerPoint Presentation</vt:lpstr>
      <vt:lpstr>PowerPoint Presentation</vt:lpstr>
      <vt:lpstr>Where to Find These Products</vt:lpstr>
      <vt:lpstr>PowerPoint Presentation</vt:lpstr>
      <vt:lpstr>Top 50 Industries</vt:lpstr>
      <vt:lpstr>Top PA Industries</vt:lpstr>
      <vt:lpstr>Top Lehigh County Industries</vt:lpstr>
      <vt:lpstr>PowerPoint Presentation</vt:lpstr>
      <vt:lpstr>Industries of Interest</vt:lpstr>
      <vt:lpstr>Industries of Interest</vt:lpstr>
      <vt:lpstr>Industries of Interest</vt:lpstr>
      <vt:lpstr>Industries of Interest </vt:lpstr>
      <vt:lpstr>Industries of Interest</vt:lpstr>
      <vt:lpstr>PowerPoint Presentation</vt:lpstr>
      <vt:lpstr>Areas of Interest</vt:lpstr>
      <vt:lpstr>Areas of Interest</vt:lpstr>
      <vt:lpstr>WDA Areas of Interest</vt:lpstr>
      <vt:lpstr>Areas of Interest </vt:lpstr>
      <vt:lpstr>Areas of Interest</vt:lpstr>
      <vt:lpstr>PowerPoint Presentation</vt:lpstr>
      <vt:lpstr>Top 50 Job Skills</vt:lpstr>
      <vt:lpstr>Top 50 Job Skills - Lehigh Valley </vt:lpstr>
      <vt:lpstr>Top 50 Job Skills</vt:lpstr>
      <vt:lpstr>PowerPoint Presentation</vt:lpstr>
      <vt:lpstr>Job Skills Projections</vt:lpstr>
      <vt:lpstr>Job Skills Projections</vt:lpstr>
      <vt:lpstr>Job Skills - Lehigh Valley </vt:lpstr>
      <vt:lpstr>The Big Picture</vt:lpstr>
      <vt:lpstr>LV DWAs – Little Picture</vt:lpstr>
      <vt:lpstr>Useful Job Skills Tools</vt:lpstr>
      <vt:lpstr>CWIA Contact Information</vt:lpstr>
    </vt:vector>
  </TitlesOfParts>
  <Company>CWIA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FSPolicy Prospectus.WD</dc:title>
  <dc:creator>Mukherjee, Sue</dc:creator>
  <cp:lastModifiedBy>Long, Shelli</cp:lastModifiedBy>
  <cp:revision>479</cp:revision>
  <cp:lastPrinted>2019-09-20T12:27:26Z</cp:lastPrinted>
  <dcterms:created xsi:type="dcterms:W3CDTF">2014-03-24T20:19:37Z</dcterms:created>
  <dcterms:modified xsi:type="dcterms:W3CDTF">2019-11-14T19:01:36Z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0x01010046B5BB16432BEF42A04770AB0D42A0A1</vt:lpwstr>
  </property>
  <property fmtid="{D5CDD505-2E9C-101B-9397-08002B2CF9AE}" pid="3" name="Order">
    <vt:r8>2194600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