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388" r:id="rId3"/>
    <p:sldId id="503" r:id="rId4"/>
    <p:sldId id="550" r:id="rId5"/>
    <p:sldId id="510" r:id="rId6"/>
    <p:sldId id="543" r:id="rId7"/>
    <p:sldId id="55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3E0"/>
    <a:srgbClr val="1A7449"/>
    <a:srgbClr val="45B954"/>
    <a:srgbClr val="13A69C"/>
    <a:srgbClr val="5761A9"/>
    <a:srgbClr val="1484C6"/>
    <a:srgbClr val="00FFFF"/>
    <a:srgbClr val="BF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9424" autoAdjust="0"/>
  </p:normalViewPr>
  <p:slideViewPr>
    <p:cSldViewPr>
      <p:cViewPr varScale="1">
        <p:scale>
          <a:sx n="54" d="100"/>
          <a:sy n="54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8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95526646125755"/>
          <c:y val="1.6311105643044627E-2"/>
          <c:w val="0.8698950131233596"/>
          <c:h val="0.96922121062992128"/>
        </c:manualLayout>
      </c:layout>
      <c:barChart>
        <c:barDir val="col"/>
        <c:grouping val="stacked"/>
        <c:varyColors val="0"/>
        <c:ser>
          <c:idx val="0"/>
          <c:order val="0"/>
          <c:tx>
            <c:v>Future</c:v>
          </c:tx>
          <c:spPr>
            <a:solidFill>
              <a:srgbClr val="33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'2020-2030'!$F$1</c:f>
              <c:numCache>
                <c:formatCode>0.0%</c:formatCode>
                <c:ptCount val="1"/>
                <c:pt idx="0">
                  <c:v>0.26497825626708782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5-449E-A921-053D92F4E322}"/>
            </c:ext>
          </c:extLst>
        </c:ser>
        <c:ser>
          <c:idx val="1"/>
          <c:order val="1"/>
          <c:tx>
            <c:v>Tomorrow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'2020-2030'!$F$2</c:f>
              <c:numCache>
                <c:formatCode>0.0%</c:formatCode>
                <c:ptCount val="1"/>
                <c:pt idx="0">
                  <c:v>0.22161690713253193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5-449E-A921-053D92F4E322}"/>
            </c:ext>
          </c:extLst>
        </c:ser>
        <c:ser>
          <c:idx val="2"/>
          <c:order val="2"/>
          <c:tx>
            <c:v>Today</c:v>
          </c:tx>
          <c:spPr>
            <a:solidFill>
              <a:srgbClr val="99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'2020-2030'!$F$3</c:f>
              <c:numCache>
                <c:formatCode>0.0%</c:formatCode>
                <c:ptCount val="1"/>
                <c:pt idx="0">
                  <c:v>0.51340483660038028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C5-449E-A921-053D92F4E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936000"/>
        <c:axId val="21937536"/>
      </c:barChart>
      <c:catAx>
        <c:axId val="21936000"/>
        <c:scaling>
          <c:orientation val="minMax"/>
        </c:scaling>
        <c:delete val="1"/>
        <c:axPos val="b"/>
        <c:majorTickMark val="out"/>
        <c:minorTickMark val="none"/>
        <c:tickLblPos val="nextTo"/>
        <c:crossAx val="21937536"/>
        <c:crosses val="autoZero"/>
        <c:auto val="1"/>
        <c:lblAlgn val="ctr"/>
        <c:lblOffset val="100"/>
        <c:noMultiLvlLbl val="0"/>
      </c:catAx>
      <c:valAx>
        <c:axId val="219375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93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0.03475</cdr:x>
      <cdr:y>0.55537</cdr:y>
    </cdr:from>
    <cdr:to>
      <cdr:x>0.13134</cdr:x>
      <cdr:y>0.81777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70916" y="3818312"/>
          <a:ext cx="1524017" cy="338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</a:rPr>
            <a:t>Tomorrow</a:t>
          </a:r>
        </a:p>
      </cdr:txBody>
    </cdr:sp>
  </cdr:relSizeAnchor>
  <cdr:relSizeAnchor xmlns:cdr="http://schemas.openxmlformats.org/drawingml/2006/chartDrawing">
    <cdr:from>
      <cdr:x>0.03475</cdr:x>
      <cdr:y>0.79327</cdr:y>
    </cdr:from>
    <cdr:to>
      <cdr:x>0.13134</cdr:x>
      <cdr:y>0.94926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61902" y="4891004"/>
          <a:ext cx="905989" cy="338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</a:rPr>
            <a:t>Future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9EEA-EF46-4524-8FB0-FF3498190C0E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7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56D-1803-4990-A814-62B4E24BC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6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B5A30C23-6D42-4B7D-A33A-68C175EA412E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60AE2A8-96CA-4817-AE79-3D0EA16CE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162DE-7BC1-407F-8F86-4BDB5DD1801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1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4D826-8D15-45D6-9AFE-2AB57E83D9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95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9C5E86-583E-40B4-827A-2081B961E6E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5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4287D-3B9A-4C2B-B5FC-E965CF8918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0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6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6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9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5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2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3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7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0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8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delellis@pa.go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netonlin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ngimg.com/png/72547-thinking-photography-question-mark-man-stock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n to Page…: A History of Choose Your Own Adventure Books">
            <a:extLst>
              <a:ext uri="{FF2B5EF4-FFF2-40B4-BE49-F238E27FC236}">
                <a16:creationId xmlns:a16="http://schemas.microsoft.com/office/drawing/2014/main" id="{75B6F776-4F93-420F-8908-00FEFE91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80364"/>
            <a:ext cx="8991600" cy="55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3124200"/>
            <a:ext cx="8991600" cy="1607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Choosing the Right Career Adventure</a:t>
            </a:r>
            <a:endParaRPr lang="en-US" sz="48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9C48E1-6C2B-4842-B559-472E6C6C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43539"/>
            <a:ext cx="8991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326D"/>
                </a:solidFill>
                <a:latin typeface="Calibri" pitchFamily="34" charset="0"/>
              </a:rPr>
              <a:t>Ed Legge 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(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  <a:hlinkClick r:id="rId5"/>
              </a:rPr>
              <a:t>elegge@pa.gov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; 717-787-8646) </a:t>
            </a:r>
            <a:r>
              <a:rPr lang="en-US" sz="2000" dirty="0">
                <a:solidFill>
                  <a:srgbClr val="00326D"/>
                </a:solidFill>
                <a:latin typeface="Calibri" pitchFamily="34" charset="0"/>
              </a:rPr>
              <a:t>and </a:t>
            </a:r>
            <a:r>
              <a:rPr lang="en-US" sz="2000" b="1" dirty="0">
                <a:solidFill>
                  <a:srgbClr val="00326D"/>
                </a:solidFill>
                <a:latin typeface="Calibri" pitchFamily="34" charset="0"/>
              </a:rPr>
              <a:t>Kim DeLellis 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(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  <a:hlinkClick r:id="rId5"/>
              </a:rPr>
              <a:t>kdelellis@pa.gov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; 717-772-1364)</a:t>
            </a:r>
            <a:endParaRPr lang="en-US" sz="2000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326D"/>
                </a:solidFill>
                <a:latin typeface="Calibri" pitchFamily="34" charset="0"/>
              </a:rPr>
              <a:t>Center for Workforce Information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258128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" y="11430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1" y="1143000"/>
            <a:ext cx="3733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Occupational Wages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Occupational Projections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Job Postings Dashboard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PA IDOL versus HPOs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Products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Career Guide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Career Posters</a:t>
            </a:r>
          </a:p>
        </p:txBody>
      </p:sp>
      <p:pic>
        <p:nvPicPr>
          <p:cNvPr id="8" name="Picture 7" descr="A picture containing text, people, screenshot&#10;&#10;Description automatically generated">
            <a:extLst>
              <a:ext uri="{FF2B5EF4-FFF2-40B4-BE49-F238E27FC236}">
                <a16:creationId xmlns:a16="http://schemas.microsoft.com/office/drawing/2014/main" id="{34B19089-B819-4246-BB35-C6259B5CB3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733800"/>
            <a:ext cx="2220258" cy="2873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292DB8-3A5E-45A1-A337-AB47F4B54D04}"/>
              </a:ext>
            </a:extLst>
          </p:cNvPr>
          <p:cNvSpPr txBox="1"/>
          <p:nvPr/>
        </p:nvSpPr>
        <p:spPr>
          <a:xfrm rot="20565741">
            <a:off x="1092514" y="5367013"/>
            <a:ext cx="238665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Hard copies available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ABD309-1542-4AFD-9CC4-4A3A3D174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410120"/>
            <a:ext cx="3123888" cy="39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Food for Thought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" y="11430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3387" y="1111827"/>
            <a:ext cx="8405813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CWIA’s data is assigned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industry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which are often confused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Industry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refers to the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type of business or organization where an individual works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refers to the job duties that an individual performs at their work site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Occupational data uses Standard Occupational Classification (SOC) codes, which follow a hierarchical structure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Example: 	43-0000 - Office &amp; Administrative Support Occupations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43-3000 - Financial Clerks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43-3031 - Bookkeeping, Accounting &amp; Auditing Clerks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Similar to, but not exactly the same as, O*NET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https://www.onetonline.org/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Two primary data sets – projections and wages – are “Cross Industry”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Equal across all industries; i.e., Cashier in Health Care = Cashier in Retail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Minimum educational attainment levels for each occupation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484111-571C-4A6B-9A94-8B6D7D93763D}"/>
              </a:ext>
            </a:extLst>
          </p:cNvPr>
          <p:cNvSpPr txBox="1">
            <a:spLocks/>
          </p:cNvSpPr>
          <p:nvPr/>
        </p:nvSpPr>
        <p:spPr bwMode="auto">
          <a:xfrm>
            <a:off x="990600" y="4876800"/>
            <a:ext cx="7620000" cy="12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On-the-Job Training (short or moderate-term)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Long-Term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School diploma plus work experience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Postsecondary training or apprenticeship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Associate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Bachelor’s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Master’s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Doctoral or Professional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3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Verdana" pitchFamily="34" charset="0"/>
              </a:rPr>
              <a:t>Educational Expectations for Jobs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 rot="-5400000">
            <a:off x="-661193" y="2307431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Today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449488" y="6400316"/>
            <a:ext cx="848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</a:rPr>
              <a:t>Additional education may be required to retain employment and/or to qualify for promotional opportunities.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7684FAA-9FF7-4E83-8A91-7337E7DF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76" y="6200465"/>
            <a:ext cx="533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Source: </a:t>
            </a:r>
            <a:r>
              <a:rPr lang="en-US" altLang="en-US" sz="1000" i="1" dirty="0">
                <a:solidFill>
                  <a:srgbClr val="000000"/>
                </a:solidFill>
              </a:rPr>
              <a:t>Long-Term Occupational Employment Projections (2020-30)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62A4CCC-C5D4-45FF-BEED-656D2BF07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861544"/>
              </p:ext>
            </p:extLst>
          </p:nvPr>
        </p:nvGraphicFramePr>
        <p:xfrm>
          <a:off x="234099" y="369136"/>
          <a:ext cx="3505200" cy="580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7">
            <a:extLst>
              <a:ext uri="{FF2B5EF4-FFF2-40B4-BE49-F238E27FC236}">
                <a16:creationId xmlns:a16="http://schemas.microsoft.com/office/drawing/2014/main" id="{D983B749-6368-4952-95F8-BF62F89DA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34838"/>
            <a:ext cx="51816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Career Options: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Slightly more than half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all jobs can be entered directly after high school graduation (or GED completion) and require no more than one year of on-the-job training.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Projected to grow at a much slower rate (6.9%) than the state overall (7.6%). Segment contribution to total employment has been steadily declining.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TOMORROW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than one out of every five jobs will require some extended period of formal training, an apprenticeship, industry-recognized certification, or completion of an Associate degree for entry.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Jobs requiring an Associate degree are projected to grow at a faster rate (10.3%) than the state.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Roughly one out of every four jobs in the state require a bachelor’s degree or higher.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Highest growth rates expected for those with advanced degrees (10.7%).</a:t>
            </a:r>
          </a:p>
        </p:txBody>
      </p:sp>
    </p:spTree>
    <p:extLst>
      <p:ext uri="{BB962C8B-B14F-4D97-AF65-F5344CB8AC3E}">
        <p14:creationId xmlns:p14="http://schemas.microsoft.com/office/powerpoint/2010/main" val="419426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 IDOL versus HPOs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ABD3A0-D7B5-4B11-9786-B9A8E4ED1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15048"/>
              </p:ext>
            </p:extLst>
          </p:nvPr>
        </p:nvGraphicFramePr>
        <p:xfrm>
          <a:off x="457200" y="1397000"/>
          <a:ext cx="8253414" cy="4800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2736">
                  <a:extLst>
                    <a:ext uri="{9D8B030D-6E8A-4147-A177-3AD203B41FA5}">
                      <a16:colId xmlns:a16="http://schemas.microsoft.com/office/drawing/2014/main" val="3682965078"/>
                    </a:ext>
                  </a:extLst>
                </a:gridCol>
                <a:gridCol w="3320339">
                  <a:extLst>
                    <a:ext uri="{9D8B030D-6E8A-4147-A177-3AD203B41FA5}">
                      <a16:colId xmlns:a16="http://schemas.microsoft.com/office/drawing/2014/main" val="1163192444"/>
                    </a:ext>
                  </a:extLst>
                </a:gridCol>
                <a:gridCol w="3320339">
                  <a:extLst>
                    <a:ext uri="{9D8B030D-6E8A-4147-A177-3AD203B41FA5}">
                      <a16:colId xmlns:a16="http://schemas.microsoft.com/office/drawing/2014/main" val="2379252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 IDOL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6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Career exploration tool to identify occupations that are in-demand in 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Targeted list of occupations used to align local workforce training funding to best fit job prospects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9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Geography: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Local Workforce Development Areas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32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Timeframe: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 annually, with HPOs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Annual, Effective August 1-July 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60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focus: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Employment growth and demand, existing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Employment growth and demand, wages and wage change, unemployment, and completers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14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Coverage: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occupations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Occupations of focus for workforce – high and low end often excluded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4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Adding occupations: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formal process in 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Petition process through local Boards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86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Relevance for CTE: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things through PDE, including equipment grants, industry-recognized credentials, etc.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Anything through PA CareerLink® - eligible training provider list, mostly adult programs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3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eer exploration">
            <a:extLst>
              <a:ext uri="{FF2B5EF4-FFF2-40B4-BE49-F238E27FC236}">
                <a16:creationId xmlns:a16="http://schemas.microsoft.com/office/drawing/2014/main" id="{9E2501BB-A049-4504-A9D9-8F374D97B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53" y="1410835"/>
            <a:ext cx="4394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98DD7D-8081-4885-A52F-1ADCF147A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52800" y="1250068"/>
            <a:ext cx="5408954" cy="54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5BB16432BEF42A04770AB0D42A0A1" ma:contentTypeVersion="2" ma:contentTypeDescription="Create a new document." ma:contentTypeScope="" ma:versionID="fa2942fdb84c331de0a97dd31008667f">
  <xsd:schema xmlns:xsd="http://www.w3.org/2001/XMLSchema" xmlns:xs="http://www.w3.org/2001/XMLSchema" xmlns:p="http://schemas.microsoft.com/office/2006/metadata/properties" xmlns:ns1="http://schemas.microsoft.com/sharepoint/v3" xmlns:ns2="6c39a429-32ac-4580-b063-011863d2da30" targetNamespace="http://schemas.microsoft.com/office/2006/metadata/properties" ma:root="true" ma:fieldsID="5884f92d7dc6d49e90a66eaba7e18276" ns1:_="" ns2:_="">
    <xsd:import namespace="http://schemas.microsoft.com/sharepoint/v3"/>
    <xsd:import namespace="6c39a429-32ac-4580-b063-011863d2da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9a429-32ac-4580-b063-011863d2da30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6c39a429-32ac-4580-b063-011863d2da3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28F7DE-35B8-4B2B-9BA4-003EF2CEA17B}"/>
</file>

<file path=customXml/itemProps2.xml><?xml version="1.0" encoding="utf-8"?>
<ds:datastoreItem xmlns:ds="http://schemas.openxmlformats.org/officeDocument/2006/customXml" ds:itemID="{53EE0EE4-12A6-4A07-B2F0-4E040437B898}"/>
</file>

<file path=customXml/itemProps3.xml><?xml version="1.0" encoding="utf-8"?>
<ds:datastoreItem xmlns:ds="http://schemas.openxmlformats.org/officeDocument/2006/customXml" ds:itemID="{0961C272-985E-42BC-97E1-CC7722EB76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(4:3)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 Theme</vt:lpstr>
      <vt:lpstr>Custom Design</vt:lpstr>
      <vt:lpstr>PowerPoint Presentation</vt:lpstr>
      <vt:lpstr>Agenda</vt:lpstr>
      <vt:lpstr>Food for Thought</vt:lpstr>
      <vt:lpstr>Educational Expectations for Jobs</vt:lpstr>
      <vt:lpstr>PA IDOL versus HPOs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2015-04-29T18:07:21Z</dcterms:created>
  <dcterms:modified xsi:type="dcterms:W3CDTF">2023-05-01T15:47:15Z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0x01010046B5BB16432BEF42A04770AB0D42A0A1</vt:lpwstr>
  </property>
  <property fmtid="{D5CDD505-2E9C-101B-9397-08002B2CF9AE}" pid="3" name="Order">
    <vt:r8>2241700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