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3" r:id="rId3"/>
    <p:sldMasterId id="2147483700" r:id="rId4"/>
  </p:sldMasterIdLst>
  <p:notesMasterIdLst>
    <p:notesMasterId r:id="rId69"/>
  </p:notesMasterIdLst>
  <p:handoutMasterIdLst>
    <p:handoutMasterId r:id="rId70"/>
  </p:handoutMasterIdLst>
  <p:sldIdLst>
    <p:sldId id="550" r:id="rId5"/>
    <p:sldId id="590" r:id="rId6"/>
    <p:sldId id="440" r:id="rId7"/>
    <p:sldId id="531" r:id="rId8"/>
    <p:sldId id="449" r:id="rId9"/>
    <p:sldId id="534" r:id="rId10"/>
    <p:sldId id="471" r:id="rId11"/>
    <p:sldId id="441" r:id="rId12"/>
    <p:sldId id="549" r:id="rId13"/>
    <p:sldId id="486" r:id="rId14"/>
    <p:sldId id="454" r:id="rId15"/>
    <p:sldId id="474" r:id="rId16"/>
    <p:sldId id="495" r:id="rId17"/>
    <p:sldId id="488" r:id="rId18"/>
    <p:sldId id="489" r:id="rId19"/>
    <p:sldId id="463" r:id="rId20"/>
    <p:sldId id="477" r:id="rId21"/>
    <p:sldId id="539" r:id="rId22"/>
    <p:sldId id="545" r:id="rId23"/>
    <p:sldId id="546" r:id="rId24"/>
    <p:sldId id="547" r:id="rId25"/>
    <p:sldId id="589" r:id="rId26"/>
    <p:sldId id="558" r:id="rId27"/>
    <p:sldId id="559" r:id="rId28"/>
    <p:sldId id="560" r:id="rId29"/>
    <p:sldId id="520" r:id="rId30"/>
    <p:sldId id="516" r:id="rId31"/>
    <p:sldId id="557" r:id="rId32"/>
    <p:sldId id="519" r:id="rId33"/>
    <p:sldId id="257" r:id="rId34"/>
    <p:sldId id="525" r:id="rId35"/>
    <p:sldId id="493" r:id="rId36"/>
    <p:sldId id="561" r:id="rId37"/>
    <p:sldId id="591" r:id="rId38"/>
    <p:sldId id="570" r:id="rId39"/>
    <p:sldId id="571" r:id="rId40"/>
    <p:sldId id="572" r:id="rId41"/>
    <p:sldId id="573" r:id="rId42"/>
    <p:sldId id="574" r:id="rId43"/>
    <p:sldId id="575" r:id="rId44"/>
    <p:sldId id="576" r:id="rId45"/>
    <p:sldId id="592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467" r:id="rId56"/>
    <p:sldId id="389" r:id="rId57"/>
    <p:sldId id="408" r:id="rId58"/>
    <p:sldId id="409" r:id="rId59"/>
    <p:sldId id="593" r:id="rId60"/>
    <p:sldId id="594" r:id="rId61"/>
    <p:sldId id="595" r:id="rId62"/>
    <p:sldId id="596" r:id="rId63"/>
    <p:sldId id="597" r:id="rId64"/>
    <p:sldId id="413" r:id="rId65"/>
    <p:sldId id="411" r:id="rId66"/>
    <p:sldId id="412" r:id="rId67"/>
    <p:sldId id="466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2C4416-A304-4303-948C-7D6EE028E09E}">
          <p14:sldIdLst>
            <p14:sldId id="550"/>
            <p14:sldId id="590"/>
            <p14:sldId id="440"/>
            <p14:sldId id="531"/>
            <p14:sldId id="449"/>
            <p14:sldId id="534"/>
            <p14:sldId id="471"/>
            <p14:sldId id="441"/>
            <p14:sldId id="549"/>
            <p14:sldId id="486"/>
            <p14:sldId id="454"/>
            <p14:sldId id="474"/>
            <p14:sldId id="495"/>
            <p14:sldId id="488"/>
            <p14:sldId id="489"/>
            <p14:sldId id="463"/>
            <p14:sldId id="477"/>
            <p14:sldId id="539"/>
            <p14:sldId id="545"/>
            <p14:sldId id="546"/>
            <p14:sldId id="547"/>
            <p14:sldId id="589"/>
            <p14:sldId id="558"/>
            <p14:sldId id="559"/>
            <p14:sldId id="560"/>
            <p14:sldId id="520"/>
            <p14:sldId id="516"/>
            <p14:sldId id="557"/>
            <p14:sldId id="519"/>
            <p14:sldId id="257"/>
            <p14:sldId id="525"/>
            <p14:sldId id="493"/>
            <p14:sldId id="561"/>
            <p14:sldId id="591"/>
            <p14:sldId id="570"/>
            <p14:sldId id="571"/>
            <p14:sldId id="572"/>
            <p14:sldId id="573"/>
            <p14:sldId id="574"/>
            <p14:sldId id="575"/>
            <p14:sldId id="576"/>
            <p14:sldId id="592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467"/>
            <p14:sldId id="389"/>
            <p14:sldId id="408"/>
            <p14:sldId id="409"/>
            <p14:sldId id="593"/>
            <p14:sldId id="594"/>
            <p14:sldId id="595"/>
            <p14:sldId id="596"/>
            <p14:sldId id="597"/>
            <p14:sldId id="413"/>
            <p14:sldId id="411"/>
            <p14:sldId id="412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69C"/>
    <a:srgbClr val="1A7449"/>
    <a:srgbClr val="000066"/>
    <a:srgbClr val="E46C0A"/>
    <a:srgbClr val="474747"/>
    <a:srgbClr val="D8D3E0"/>
    <a:srgbClr val="45B954"/>
    <a:srgbClr val="5761A9"/>
    <a:srgbClr val="1484C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424" autoAdjust="0"/>
  </p:normalViewPr>
  <p:slideViewPr>
    <p:cSldViewPr>
      <p:cViewPr varScale="1">
        <p:scale>
          <a:sx n="68" d="100"/>
          <a:sy n="68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53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customXml" Target="../customXml/item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78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customXml" Target="../customXml/item1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038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4"/>
            <a:ext cx="3169920" cy="48038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7C29EEA-EF46-4524-8FB0-FF3498190C0E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5"/>
            <a:ext cx="3169920" cy="48038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5"/>
            <a:ext cx="3169920" cy="48038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57D656D-1803-4990-A814-62B4E24BC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6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217" tIns="48108" rIns="96217" bIns="481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217" tIns="48108" rIns="96217" bIns="48108" rtlCol="0"/>
          <a:lstStyle>
            <a:lvl1pPr algn="r">
              <a:defRPr sz="1200"/>
            </a:lvl1pPr>
          </a:lstStyle>
          <a:p>
            <a:fld id="{B5A30C23-6D42-4B7D-A33A-68C175EA412E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7550"/>
            <a:ext cx="4806950" cy="3605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17" tIns="48108" rIns="96217" bIns="481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217" tIns="48108" rIns="96217" bIns="481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217" tIns="48108" rIns="96217" bIns="481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217" tIns="48108" rIns="96217" bIns="48108" rtlCol="0" anchor="b"/>
          <a:lstStyle>
            <a:lvl1pPr algn="r">
              <a:defRPr sz="1200"/>
            </a:lvl1pPr>
          </a:lstStyle>
          <a:p>
            <a:fld id="{B60AE2A8-96CA-4817-AE79-3D0EA16CE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8D368-AEA8-471B-861C-858E4EE6A14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0D4D764-AE49-476E-912A-2EFAEE708C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1F87B8B-6287-4758-B5E5-4C8D1C7F4D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684993E-D3B1-411A-BB8C-4870D6B19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680943-E999-48CE-863F-540E8F7C106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241C86A-AD9E-44C7-A00D-B2A2D82E3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F7468C6-ED31-47E4-B15A-051040F6D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7BDF7AA-0044-402B-8D90-E13FEB1DA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5C556-C1E1-4832-8EF1-39E4EC07551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6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8388F1-D9E2-4C80-9E46-600ECBF10F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35BEF46-7331-47D5-8DD7-4636189A6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7203257-7316-424B-BF53-61AB1B23A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CCEAB-92DD-461E-B9EC-160FFFBE76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C5A3BE0-724D-41ED-ADC9-CCAD32EC04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D2323A2-20AF-4646-87D8-3CE502ABC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47DC04F-4186-4338-960D-2CB28FFBA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FAE0A-AAF3-4787-930C-5E85B485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DAB856D-C7D8-4777-8443-F6C2B384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DFAA5B9-2066-4C1B-9802-863064CA1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BE70B49-BDC9-4316-A631-697CDDA78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01DB6F-9D07-4672-BD62-645A19DD952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1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DAB856D-C7D8-4777-8443-F6C2B384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DFAA5B9-2066-4C1B-9802-863064CA1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BE70B49-BDC9-4316-A631-697CDDA78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01DB6F-9D07-4672-BD62-645A19DD952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29B246B-67C4-436D-A2DC-901673ABE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845A39C-A2D6-4152-A764-11700D81A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7299A91-1A5D-4247-8EA0-8678FD872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DDF99E-7149-45FF-9186-FB81AD1CBAF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7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8388F1-D9E2-4C80-9E46-600ECBF10F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35BEF46-7331-47D5-8DD7-4636189A6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7203257-7316-424B-BF53-61AB1B23A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8CCEAB-92DD-461E-B9EC-160FFFBE76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3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52FA646-AA18-4E80-8AA3-74236C31E7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0AA9B47-B9DC-4FD8-98BD-7170747B2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B17C664-E2ED-4C9C-9DEB-B1964CC4E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6DA09C-8952-47DB-AC63-8BDD984284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74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5700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96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5700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81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5700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49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13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48507" eaLnBrk="1" hangingPunct="1">
              <a:spcBef>
                <a:spcPct val="0"/>
              </a:spcBef>
              <a:defRPr/>
            </a:pPr>
            <a:fld id="{DEE4D826-8D15-45D6-9AFE-2AB57E83D9B3}" type="slidenum">
              <a:rPr lang="en-US" altLang="en-US">
                <a:solidFill>
                  <a:prstClr val="black"/>
                </a:solidFill>
                <a:latin typeface="Arial" charset="0"/>
              </a:rPr>
              <a:pPr defTabSz="948507" eaLnBrk="1" hangingPunct="1">
                <a:spcBef>
                  <a:spcPct val="0"/>
                </a:spcBef>
                <a:defRPr/>
              </a:pPr>
              <a:t>23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33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4254" lvl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48507" eaLnBrk="1" hangingPunct="1">
              <a:spcBef>
                <a:spcPct val="0"/>
              </a:spcBef>
              <a:defRPr/>
            </a:pPr>
            <a:fld id="{DEE4D826-8D15-45D6-9AFE-2AB57E83D9B3}" type="slidenum">
              <a:rPr lang="en-US" altLang="en-US">
                <a:solidFill>
                  <a:prstClr val="black"/>
                </a:solidFill>
                <a:latin typeface="Arial" charset="0"/>
              </a:rPr>
              <a:pPr defTabSz="948507"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5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74254" lvl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48507" eaLnBrk="1" hangingPunct="1">
              <a:spcBef>
                <a:spcPct val="0"/>
              </a:spcBef>
              <a:defRPr/>
            </a:pPr>
            <a:fld id="{DEE4D826-8D15-45D6-9AFE-2AB57E83D9B3}" type="slidenum">
              <a:rPr lang="en-US" altLang="en-US">
                <a:solidFill>
                  <a:prstClr val="black"/>
                </a:solidFill>
                <a:latin typeface="Arial" charset="0"/>
              </a:rPr>
              <a:pPr defTabSz="948507" eaLnBrk="1" hangingPunct="1">
                <a:spcBef>
                  <a:spcPct val="0"/>
                </a:spcBef>
                <a:defRPr/>
              </a:pPr>
              <a:t>25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9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01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65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2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4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4149E-BA9A-4CD4-89DE-375C51D83B3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fld id="{CDD3967C-509E-4EE5-A0E7-0C6F92ACB08B}" type="slidenum">
              <a:rPr lang="en-US">
                <a:solidFill>
                  <a:prstClr val="black"/>
                </a:solidFill>
                <a:latin typeface="Arial" charset="0"/>
              </a:rPr>
              <a:pPr defTabSz="948507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70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4D032A-36EA-4442-AF64-3079795B59DD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61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4850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24D032A-36EA-4442-AF64-3079795B59DD}" type="slidenum">
              <a:rPr lang="en-US" altLang="en-US">
                <a:solidFill>
                  <a:prstClr val="black"/>
                </a:solidFill>
              </a:rPr>
              <a:pPr defTabSz="94850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1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53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21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87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39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812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57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466" indent="-290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0717" indent="-232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003" indent="-232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9290" indent="-232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857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DEE4D826-8D15-45D6-9AFE-2AB57E83D9B3}" type="slidenum">
              <a:rPr lang="en-US" altLang="en-US">
                <a:solidFill>
                  <a:prstClr val="black"/>
                </a:solidFill>
                <a:latin typeface="Arial" charset="0"/>
              </a:rPr>
              <a:pPr defTabSz="928573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9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569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24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74287D-3B9A-4C2B-B5FC-E965CF8918A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931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51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21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8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508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30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75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5700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718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569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0662" indent="-296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5634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9887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4141" indent="-2371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48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032A-36EA-4442-AF64-3079795B59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85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24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6162DE-7BC1-407F-8F86-4BDB5DD18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460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044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0695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939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581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266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7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E0E5DF4-1896-4ECB-A6F8-7016F679F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BEF5A5B-A303-4E29-8CE8-9578E480E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C6ABD41-6DF5-4C99-B50E-54BA69604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343D88-D9D5-4FF1-820A-424282DBBC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772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42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65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870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40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5075" y="704850"/>
            <a:ext cx="4695825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3967C-509E-4EE5-A0E7-0C6F92ACB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0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241C86A-AD9E-44C7-A00D-B2A2D82E3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F7468C6-ED31-47E4-B15A-051040F6D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7BDF7AA-0044-402B-8D90-E13FEB1DA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5C556-C1E1-4832-8EF1-39E4EC07551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7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5700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D3967C-509E-4EE5-A0E7-0C6F92ACB0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9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241C86A-AD9E-44C7-A00D-B2A2D82E3B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F7468C6-ED31-47E4-B15A-051040F6D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7BDF7AA-0044-402B-8D90-E13FEB1DA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466" indent="-29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717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003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290" indent="-2321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57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63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150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436" indent="-232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05C556-C1E1-4832-8EF1-39E4EC07551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8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EE7DF-8AF1-4692-8010-24ED9D88E62A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783F-D58A-4E7C-B711-3969D3F4CD8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F24-1569-4483-B543-A2C3D024FD17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D4AE-899D-47B6-8F11-E57228BE10F7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187D-7598-4D0A-AFE3-0F692BD191A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50F5-1887-4B2D-B84A-44DF915490C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5D5-8D86-492B-8B58-084C4EF1CEC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97CC-9CBF-4741-92E3-41EDAFCF206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CB3A-9E4A-4E4E-AC60-BBD9BCDE9DC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6BB-5E18-4B49-B11F-EF8A5B243C0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F6B-186D-4488-8674-E711735394E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42EC-FD6F-400D-A5C7-3E67007D43F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4084-333B-41AE-82C0-902E8BE4EB58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9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0F74-663E-45C9-BA14-A0E005261F2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3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7CF0-975F-4BC7-8E8B-CE6E471D900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7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AC34-76E8-4077-8BE4-E21A0BBA83A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7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E160-1711-498B-A723-EDD3534CF2A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AFF03-4293-4144-AB15-2F2984188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3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A258-A84F-4506-827B-D055592E1B2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7F66-ABBD-4048-8B4C-DA84ACE55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6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9905-4064-4F5A-B3B7-A0A68C88D59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ABCA-E91D-4C32-ABA7-DC2AAC9D6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45DB-B665-4A19-8E89-D34287632C0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A7FD-4AC8-4DE4-8D8B-B364D9495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6A6E-9707-4A55-9E95-FEC311009B0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2C9A-C5C9-49FA-AFA9-1F6EDFC43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2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3181-F693-4523-99D2-B65EC866340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3F12-4682-45AA-80E3-8DEABDC87A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788-74ED-4ACA-A3B5-588585D7FA4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03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508F-DE81-4383-9C17-E64D719CB3D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C464B-C375-43D1-BBCE-0BDF0D9F1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4974-2042-4AE7-9525-00A9676EE90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CF5B-77DA-4514-9C9B-4A017E8EBC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89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4854-6399-4BA7-A645-346E5067DF3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D90D-3626-4A7B-BEE6-61F5B9F92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2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2E1F-5F3F-4FC5-B678-CD43702D456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E452-8CAD-47C4-A8FF-6D2E79698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64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9C48-80D4-4E28-A6D1-C3893D90877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6D38-1B35-4D1F-BC4B-C4A88C04B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182B-B058-48A9-B707-5964A62C7F33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70FB-85C1-4776-AB1F-E475C51CF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72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7B8-400F-4021-8FC0-AEBC6F01BDF6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2FE2-C38F-4EE3-988A-9BFA0F3C1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6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DC4F-119D-4FB9-B9A3-38948C3E6FD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D27F-7938-47A1-B225-861FBCBD1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0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2EC8-35F0-4EF9-9C40-3EB148B9BDE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2298-61B5-40AF-B27C-1E1D1935F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03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CEBB-092D-4BFD-9DF4-F65A2B7AA48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9FF-AC62-4FA4-A8AD-FAD71A9E9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39CA-3BD8-4CA8-A965-DEDEEA47CBB9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4DF3-59C2-45D5-AF5D-B5929B0AD957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3BB6-7CF6-4B91-AF3D-F549F2707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57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5CF0-978B-483A-82B2-B98256A52A2A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FCFB-3BDF-4768-BED7-C40CB8B9F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83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CE78-DF4F-4AE1-98EE-D007148CF648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BABA4-FB82-4712-95A8-AF0A76681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05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2C2F-210F-46C6-8370-D4C67A597B99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FB30-B9BA-40D3-BDCC-06C6C5B86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12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90926-AA83-45FD-B536-20DF6F85E48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CA5D-5715-4235-A0F1-EBC95966D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9154-4DA8-45CC-AC22-77549D45D9A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A6D5-A65D-4315-A8E3-9C067E9BA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67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A153-1AC8-4F61-BE17-5BD555FF4EF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C6F8-F9D5-4DC4-B323-DA61675E9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39E6-5F62-49B0-A13F-AC0257DB4F4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E986-9123-455C-A0AB-A260E210F58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1007-040A-44C9-A0AD-B7B2FA9F123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411-D8D4-4B10-93B4-50B9A2EA66B8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2609-70D0-4AAE-BF85-B4EEF6F0562A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9310-1F36-4CE7-8884-5817DB072A0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5817-0FFB-4E4C-9435-7870F34C7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62EC-4EF1-40DB-81B0-54DD380E367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7F02-13EC-4752-8463-687782184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67DE1BA-2EEC-4F56-8817-47FCFF95930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97D95E-BBF1-4D00-967C-A0BA8548D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F4BBE8E6-4157-4BE9-8035-D06EB67D175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630A461-34D1-425E-B7E9-D90E34F23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onetonline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workstats.dli.pa.gov/Products/Occupational%20Wages/Pages/default.asp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essescrossroadscafe.blogspot.com/2016/03/gold-daily-and-silver-weekly-charts_8.html" TargetMode="Externa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workstats.dli.pa.gov/Products/employment-projections/Pages/default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workstats.dli.pa.g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54864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Calibri" pitchFamily="34" charset="0"/>
                <a:cs typeface="+mn-cs"/>
              </a:rPr>
              <a:t>Center for Workforce Information &amp; Analysis (CWIA)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55286A-A2E6-45B9-A7BF-07B8843D7FED}"/>
              </a:ext>
            </a:extLst>
          </p:cNvPr>
          <p:cNvSpPr txBox="1">
            <a:spLocks/>
          </p:cNvSpPr>
          <p:nvPr/>
        </p:nvSpPr>
        <p:spPr bwMode="auto">
          <a:xfrm>
            <a:off x="762000" y="1284811"/>
            <a:ext cx="7315200" cy="7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69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Blocks</a:t>
            </a:r>
          </a:p>
          <a:p>
            <a:endParaRPr lang="en-US" sz="4800" dirty="0">
              <a:latin typeface="Calibri" pitchFamily="34" charset="0"/>
            </a:endParaRPr>
          </a:p>
        </p:txBody>
      </p:sp>
      <p:pic>
        <p:nvPicPr>
          <p:cNvPr id="8" name="Picture 7" descr="Colorful blocks arranged to make stairs">
            <a:extLst>
              <a:ext uri="{FF2B5EF4-FFF2-40B4-BE49-F238E27FC236}">
                <a16:creationId xmlns:a16="http://schemas.microsoft.com/office/drawing/2014/main" id="{52523FFE-8CD9-49B7-8047-49EFA57F9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78" y="2086659"/>
            <a:ext cx="4983234" cy="33221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80C4C-E551-4DED-91D0-5254670B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>
            <a:extLst>
              <a:ext uri="{FF2B5EF4-FFF2-40B4-BE49-F238E27FC236}">
                <a16:creationId xmlns:a16="http://schemas.microsoft.com/office/drawing/2014/main" id="{D8231B2B-DA0C-4B0B-AD4D-BEADF3A1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F7208-8839-4F7E-857A-79174E641544}"/>
              </a:ext>
            </a:extLst>
          </p:cNvPr>
          <p:cNvSpPr txBox="1">
            <a:spLocks/>
          </p:cNvSpPr>
          <p:nvPr/>
        </p:nvSpPr>
        <p:spPr bwMode="auto">
          <a:xfrm>
            <a:off x="316706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Current Employment Statistics (CES) is a monthly payroll </a:t>
            </a:r>
            <a:r>
              <a:rPr lang="en-US" sz="2000" i="1" kern="0" dirty="0">
                <a:solidFill>
                  <a:srgbClr val="FF0000"/>
                </a:solidFill>
              </a:rPr>
              <a:t>survey</a:t>
            </a:r>
            <a:r>
              <a:rPr lang="en-US" sz="2000" kern="0" dirty="0">
                <a:solidFill>
                  <a:srgbClr val="000000"/>
                </a:solidFill>
              </a:rPr>
              <a:t> of </a:t>
            </a:r>
            <a:r>
              <a:rPr lang="en-US" sz="2000" u="sng" kern="0" dirty="0"/>
              <a:t>nonfarm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  <a:r>
              <a:rPr lang="en-US" sz="2000" i="1" kern="0" dirty="0">
                <a:solidFill>
                  <a:srgbClr val="FF0000"/>
                </a:solidFill>
              </a:rPr>
              <a:t>establishments</a:t>
            </a:r>
            <a:r>
              <a:rPr lang="en-US" sz="2000" kern="0" dirty="0">
                <a:solidFill>
                  <a:srgbClr val="000000"/>
                </a:solidFill>
              </a:rPr>
              <a:t> used to estimate jobs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PA sample consists of about 25,000 business establishments.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lvl="1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Monthly estimates produced </a:t>
            </a:r>
            <a:r>
              <a:rPr lang="en-US" sz="2000" i="1" kern="0" dirty="0">
                <a:solidFill>
                  <a:srgbClr val="FF0000"/>
                </a:solidFill>
              </a:rPr>
              <a:t>roughly one month after the reference month</a:t>
            </a:r>
            <a:r>
              <a:rPr lang="en-US" sz="2000" kern="0" dirty="0">
                <a:solidFill>
                  <a:srgbClr val="000000"/>
                </a:solidFill>
              </a:rPr>
              <a:t> (September 2022 data is released in October 2022)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Counts the number of JOBS (not workers)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Based on LOCATION OF JOB (not residence of worker)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BLS produces monthly estimates for the US, States, and MSAs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CWIA produces estimates for 32 non-MSA counties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56868938-1D9C-4B6A-BB1B-286049D36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3479"/>
            <a:ext cx="52578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Employment Statistics (CES)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7D7E1-7C26-480F-AEF2-4D086C4B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99" y="2286000"/>
            <a:ext cx="3527385" cy="1752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D8BD1-A43A-417E-84B0-C3618214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>
            <a:extLst>
              <a:ext uri="{FF2B5EF4-FFF2-40B4-BE49-F238E27FC236}">
                <a16:creationId xmlns:a16="http://schemas.microsoft.com/office/drawing/2014/main" id="{DB3B702D-3BFD-45E2-84ED-B4A44136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DFFD9C-2BE5-4861-92D8-C8F7CD4112DF}"/>
              </a:ext>
            </a:extLst>
          </p:cNvPr>
          <p:cNvSpPr txBox="1">
            <a:spLocks/>
          </p:cNvSpPr>
          <p:nvPr/>
        </p:nvSpPr>
        <p:spPr bwMode="auto">
          <a:xfrm>
            <a:off x="304800" y="1081467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Monthly nonfarm jobs estimates are produced for different </a:t>
            </a:r>
            <a:r>
              <a:rPr lang="en-US" sz="2000" i="1" kern="0" dirty="0">
                <a:solidFill>
                  <a:srgbClr val="000000"/>
                </a:solidFill>
              </a:rPr>
              <a:t>industry detail</a:t>
            </a:r>
            <a:r>
              <a:rPr lang="en-US" sz="2000" kern="0" dirty="0">
                <a:solidFill>
                  <a:srgbClr val="000000"/>
                </a:solidFill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Total Nonfarm, Private and Public industry totals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Goods-producing and Service-providing totals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Sectors (manufacturing, retail trade, etc.)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Subsector detail for some industries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Advantages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Frequency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Seasonal Adjustment</a:t>
            </a:r>
            <a:r>
              <a:rPr lang="en-US" i="1" kern="0" dirty="0">
                <a:solidFill>
                  <a:srgbClr val="000000"/>
                </a:solidFill>
              </a:rPr>
              <a:t> </a:t>
            </a:r>
            <a:r>
              <a:rPr lang="en-US" kern="0" dirty="0">
                <a:solidFill>
                  <a:srgbClr val="000000"/>
                </a:solidFill>
              </a:rPr>
              <a:t>– allows for comparison of different months</a:t>
            </a:r>
          </a:p>
          <a:p>
            <a:pPr marL="1200150" lvl="2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</a:rPr>
              <a:t>Statewide seasonally adjusted at sector level</a:t>
            </a:r>
          </a:p>
          <a:p>
            <a:pPr marL="1200150" lvl="2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</a:rPr>
              <a:t>MSAs seasonally adjusted only for total nonfarm jobs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Time Series – data comparable across different years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F213256C-7872-4268-9BDA-09979645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3104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CES,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7E368-039F-4D9A-A0EA-241E52E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1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L&amp;I logo banner">
            <a:extLst>
              <a:ext uri="{FF2B5EF4-FFF2-40B4-BE49-F238E27FC236}">
                <a16:creationId xmlns:a16="http://schemas.microsoft.com/office/drawing/2014/main" id="{3FD9233B-680D-4BA4-B0F1-67CCCF50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99B74E4D-E069-477A-9F3A-8B9A2FED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CES Data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C8CF0-29FA-41DB-A5EB-15C5E7DC1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43000"/>
            <a:ext cx="7772400" cy="5638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57454D-DE53-4AA2-8620-53B52254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6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>
            <a:extLst>
              <a:ext uri="{FF2B5EF4-FFF2-40B4-BE49-F238E27FC236}">
                <a16:creationId xmlns:a16="http://schemas.microsoft.com/office/drawing/2014/main" id="{279D11FC-6EB4-4A6E-8C72-F3FCF401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BBA9F6A-520E-43BC-8942-945A6BB707E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3886200" cy="46482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CES Jobs Data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sng" kern="0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Estimate of Jobs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Available following month</a:t>
            </a:r>
          </a:p>
          <a:p>
            <a:pPr eaLnBrk="1" fontAlgn="auto" hangingPunct="1">
              <a:spcBef>
                <a:spcPts val="28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eaLnBrk="1" fontAlgn="auto" hangingPunct="1">
              <a:spcBef>
                <a:spcPts val="28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Includes non-covered jobs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Available at MSA level (not all counties)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19461" name="TextBox 8">
            <a:extLst>
              <a:ext uri="{FF2B5EF4-FFF2-40B4-BE49-F238E27FC236}">
                <a16:creationId xmlns:a16="http://schemas.microsoft.com/office/drawing/2014/main" id="{286C7EC4-B469-4DAC-BF67-CA345038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Jobs:  CES vs. QCEW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9F8654-A915-46D0-9566-BA3CE569D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QCEW Jobs Data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sng" kern="0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Census (count) of Jobs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Available about 5 months after end of quarter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UC covered employment only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Available at county level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6DDE1-C5BE-4BB8-B603-87D372A3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L&amp;I logo banner">
            <a:extLst>
              <a:ext uri="{FF2B5EF4-FFF2-40B4-BE49-F238E27FC236}">
                <a16:creationId xmlns:a16="http://schemas.microsoft.com/office/drawing/2014/main" id="{77B54E7E-49AB-49DB-96DE-3F2CCC4C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415A0-5128-4CE2-840F-6498A507DF8A}"/>
              </a:ext>
            </a:extLst>
          </p:cNvPr>
          <p:cNvSpPr/>
          <p:nvPr/>
        </p:nvSpPr>
        <p:spPr>
          <a:xfrm>
            <a:off x="457200" y="1198223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Local Area Unemployment Statistics (LAUS) program </a:t>
            </a:r>
            <a:r>
              <a:rPr lang="en-US" sz="2000" i="1" kern="0" dirty="0">
                <a:solidFill>
                  <a:srgbClr val="FF0000"/>
                </a:solidFill>
              </a:rPr>
              <a:t>estimates</a:t>
            </a:r>
            <a:r>
              <a:rPr lang="en-US" sz="2000" kern="0" dirty="0">
                <a:solidFill>
                  <a:srgbClr val="000000"/>
                </a:solidFill>
              </a:rPr>
              <a:t> the number of </a:t>
            </a:r>
            <a:r>
              <a:rPr lang="en-US" sz="2000" i="1" kern="0" dirty="0">
                <a:solidFill>
                  <a:srgbClr val="FF0000"/>
                </a:solidFill>
              </a:rPr>
              <a:t>persons working</a:t>
            </a:r>
            <a:r>
              <a:rPr lang="en-US" sz="2000" kern="0" dirty="0">
                <a:solidFill>
                  <a:srgbClr val="000000"/>
                </a:solidFill>
              </a:rPr>
              <a:t> or available for work in a given area.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Consists of four primary measures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Civilian Labor Force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b="1" kern="0" dirty="0"/>
              <a:t>Employment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Unemployment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Unemployment Rate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Current Population Survey (CPS) – a survey of approx. 60,000 U.S. households (PA sample is ~2,000) that is a key input into the model used to produce state labor force estimates.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Other inputs include CES jobs and UI claims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310ACEE5-5476-4178-AA45-025246F7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525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Area Unemployment Statistics (LAUS)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394E8-2E4D-44CE-B550-BBAC2B53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4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L&amp;I logo banner">
            <a:extLst>
              <a:ext uri="{FF2B5EF4-FFF2-40B4-BE49-F238E27FC236}">
                <a16:creationId xmlns:a16="http://schemas.microsoft.com/office/drawing/2014/main" id="{77B54E7E-49AB-49DB-96DE-3F2CCC4C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2415A0-5128-4CE2-840F-6498A507DF8A}"/>
              </a:ext>
            </a:extLst>
          </p:cNvPr>
          <p:cNvSpPr/>
          <p:nvPr/>
        </p:nvSpPr>
        <p:spPr>
          <a:xfrm>
            <a:off x="469640" y="1371600"/>
            <a:ext cx="82933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Employment = a count of PERSONS (not jobs)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Data based on where people LIVE (not where they work)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Multiple Job holder counted just once in LAUS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9F9E4-C2EC-4485-80D8-9E1AE58C4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595658"/>
            <a:ext cx="3048000" cy="228863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8F770FC-D944-48ED-9F31-D4052B12F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525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Area Unemployment Statistics (LAUS)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0D41E-A61F-4E04-BB46-9195F221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5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6" descr="L&amp;I logo banner">
            <a:extLst>
              <a:ext uri="{FF2B5EF4-FFF2-40B4-BE49-F238E27FC236}">
                <a16:creationId xmlns:a16="http://schemas.microsoft.com/office/drawing/2014/main" id="{781BB8D0-8493-44F7-A63E-F89B3FD3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2C4D5E-6360-4EDB-9AB2-601FCF917B8A}"/>
              </a:ext>
            </a:extLst>
          </p:cNvPr>
          <p:cNvSpPr txBox="1">
            <a:spLocks/>
          </p:cNvSpPr>
          <p:nvPr/>
        </p:nvSpPr>
        <p:spPr bwMode="auto">
          <a:xfrm>
            <a:off x="457200" y="1030288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LAUS employment estimates are produced for different areas: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United States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States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Metropolitan Statistical Areas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Counties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Selected Minor Civil Divisions (cities, townships, boroughs)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Other groupings (WDAs, LMAs, Combined MSAs, Metro Divisions)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Seasonal Adjustment done for all data elements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All areas seasonally adjusted except for Minor Civil Divisions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Limitations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Small sample size for CPS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Not available by industry or ownership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Labor Force data undergoes monthly revisions and annual processing similar to the CES benchmark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35C6AA4C-F104-4D5C-8516-2799ECEF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LAUS,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66EDF-8919-4170-A88D-5623972E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8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L&amp;I logo banner">
            <a:extLst>
              <a:ext uri="{FF2B5EF4-FFF2-40B4-BE49-F238E27FC236}">
                <a16:creationId xmlns:a16="http://schemas.microsoft.com/office/drawing/2014/main" id="{3FD9233B-680D-4BA4-B0F1-67CCCF50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99B74E4D-E069-477A-9F3A-8B9A2FED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98" y="452626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LAUS Data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61199-2ECE-445F-A853-90C6DCAF2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295400"/>
            <a:ext cx="8314767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DB71F-20AC-4EE9-9E75-144C4FBB1D44}"/>
              </a:ext>
            </a:extLst>
          </p:cNvPr>
          <p:cNvSpPr txBox="1"/>
          <p:nvPr/>
        </p:nvSpPr>
        <p:spPr>
          <a:xfrm>
            <a:off x="8382000" y="1219200"/>
            <a:ext cx="328613" cy="649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F572A-0CDB-49F2-AE24-7E051004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6" descr="L&amp;I logo banner">
            <a:extLst>
              <a:ext uri="{FF2B5EF4-FFF2-40B4-BE49-F238E27FC236}">
                <a16:creationId xmlns:a16="http://schemas.microsoft.com/office/drawing/2014/main" id="{A4BB491D-852B-4628-8D12-B5D8F226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BBA9F6A-520E-43BC-8942-945A6BB707E2}"/>
              </a:ext>
            </a:extLst>
          </p:cNvPr>
          <p:cNvSpPr txBox="1">
            <a:spLocks noChangeArrowheads="1"/>
          </p:cNvSpPr>
          <p:nvPr/>
        </p:nvSpPr>
        <p:spPr>
          <a:xfrm>
            <a:off x="574290" y="1212366"/>
            <a:ext cx="3886200" cy="4648200"/>
          </a:xfrm>
          <a:prstGeom prst="rect">
            <a:avLst/>
          </a:prstGeom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CES (Jobs Data)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u="sng" kern="0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Count of jobs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By place of work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Survey of establishments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Excludes self-employed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Multiple job holders – each job is counted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Detailed industry data</a:t>
            </a:r>
          </a:p>
        </p:txBody>
      </p:sp>
      <p:sp>
        <p:nvSpPr>
          <p:cNvPr id="33797" name="TextBox 8">
            <a:extLst>
              <a:ext uri="{FF2B5EF4-FFF2-40B4-BE49-F238E27FC236}">
                <a16:creationId xmlns:a16="http://schemas.microsoft.com/office/drawing/2014/main" id="{C59A29E8-6FDF-4609-8086-0277FFA2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4495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CES vs LAUS Employment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9F8654-A915-46D0-9566-BA3CE569D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12366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LAUS (Employment)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u="sng" kern="0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Count of persons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By place of residence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Survey of households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Includes self-employed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Multiple job holders – person counted only once</a:t>
            </a: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342900" indent="-342900" eaLnBrk="1" fontAlgn="auto" hangingPunct="1">
              <a:spcBef>
                <a:spcPts val="28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No industry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1233FB-4B02-4C1D-BE22-62B01BCC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8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Objectives – Part 2 (NAICS)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D397F2-26CA-492A-9A8E-AEF7B21CA15E}"/>
              </a:ext>
            </a:extLst>
          </p:cNvPr>
          <p:cNvSpPr txBox="1">
            <a:spLocks/>
          </p:cNvSpPr>
          <p:nvPr/>
        </p:nvSpPr>
        <p:spPr bwMode="auto">
          <a:xfrm>
            <a:off x="457200" y="1355271"/>
            <a:ext cx="8393914" cy="45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discuss the basics of the North American Industry Classification System (NAICS) and its changes</a:t>
            </a:r>
          </a:p>
          <a:p>
            <a:pPr lvl="1" indent="-342900" eaLnBrk="1" hangingPunct="1">
              <a:buFontTx/>
              <a:buChar char="•"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OMB makes changes every 5 years (2012, 2017, 2022)</a:t>
            </a:r>
          </a:p>
          <a:p>
            <a:pPr lvl="1" indent="-342900" eaLnBrk="1" hangingPunct="1">
              <a:buFontTx/>
              <a:buChar char="•"/>
              <a:defRPr/>
            </a:pPr>
            <a:r>
              <a:rPr lang="en-US" altLang="en-US" sz="1800" kern="0" dirty="0">
                <a:solidFill>
                  <a:srgbClr val="000000"/>
                </a:solidFill>
                <a:cs typeface="+mn-cs"/>
              </a:rPr>
              <a:t>Definitional differences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More digits means more detailed</a:t>
            </a:r>
          </a:p>
          <a:p>
            <a:pPr marL="800100" lvl="2" indent="0" eaLnBrk="1" hangingPunct="1">
              <a:buNone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23 – Construction</a:t>
            </a:r>
          </a:p>
          <a:p>
            <a:pPr marL="800100" lvl="2" indent="0" eaLnBrk="1" hangingPunct="1"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cs typeface="+mn-cs"/>
              </a:rPr>
              <a:t>236118 – Residential Remodelers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737A9-4CC5-49C7-812C-391A8E2E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530734"/>
            <a:ext cx="1444877" cy="1268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874-FF16-445D-BD7C-8BBE2578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1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228600" y="2971800"/>
            <a:ext cx="85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Industry &amp; Labor Force Data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3D29E3-33C8-4844-A463-CFC34763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4804756"/>
            <a:ext cx="2193219" cy="19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26FCB-0B31-4B97-B30A-34B90E65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8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8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Example of the NAICS structure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D397F2-26CA-492A-9A8E-AEF7B21CA15E}"/>
              </a:ext>
            </a:extLst>
          </p:cNvPr>
          <p:cNvSpPr txBox="1">
            <a:spLocks/>
          </p:cNvSpPr>
          <p:nvPr/>
        </p:nvSpPr>
        <p:spPr bwMode="auto">
          <a:xfrm>
            <a:off x="316714" y="1355271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lvl="1" indent="-342900" eaLnBrk="1" hangingPunct="1">
              <a:buFontTx/>
              <a:buChar char="•"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37975-0FE8-4B80-944E-92B2472AA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71" y="1144127"/>
            <a:ext cx="8199257" cy="4934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A24FF-7A29-4478-A240-7A9E950A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306" y="1600200"/>
            <a:ext cx="2008094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9B9D0-A806-4D9F-941A-80558422F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257424"/>
            <a:ext cx="2008094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4AEB2-0337-4A3B-9D03-E196D8166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546" y="2899327"/>
            <a:ext cx="2008094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7B2016-51A1-4BD7-8D89-F1F8268BD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559987"/>
            <a:ext cx="2008094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D3A1D-CF23-4430-8BBF-A392562C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715" y="4162425"/>
            <a:ext cx="1726885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2A6DE-B344-490E-962C-867829BD2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800600"/>
            <a:ext cx="1737428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A50B8A-CDF0-4357-8705-873352B09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052" y="5416095"/>
            <a:ext cx="1737427" cy="533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A881F-9A45-4719-AAD9-C5F37ED04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2" y="1218802"/>
            <a:ext cx="512520" cy="3083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C932D-E7EE-4BD9-AF92-47C00C49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8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NAICS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D397F2-26CA-492A-9A8E-AEF7B21CA15E}"/>
              </a:ext>
            </a:extLst>
          </p:cNvPr>
          <p:cNvSpPr txBox="1">
            <a:spLocks/>
          </p:cNvSpPr>
          <p:nvPr/>
        </p:nvSpPr>
        <p:spPr bwMode="auto">
          <a:xfrm>
            <a:off x="457200" y="1355271"/>
            <a:ext cx="8253413" cy="45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Why does the NAICS system change every 5 years?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</a:t>
            </a:r>
            <a:r>
              <a:rPr lang="en-US" altLang="en-US" sz="2000" kern="0" dirty="0">
                <a:solidFill>
                  <a:srgbClr val="000000"/>
                </a:solidFill>
              </a:rPr>
              <a:t>ensure the accuracy, timeliness, and relevance of industry classifications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indent="-342900" eaLnBrk="1" hangingPunct="1">
              <a:buFontTx/>
              <a:buChar char="•"/>
              <a:defRPr/>
            </a:pPr>
            <a:r>
              <a:rPr lang="en-US" altLang="en-US" sz="2000" kern="0" dirty="0">
                <a:solidFill>
                  <a:srgbClr val="000000"/>
                </a:solidFill>
                <a:cs typeface="+mn-cs"/>
              </a:rPr>
              <a:t>Older/Less significant industries  - Pay phone mfg</a:t>
            </a:r>
          </a:p>
          <a:p>
            <a:pPr lvl="1" indent="-342900" eaLnBrk="1" hangingPunct="1">
              <a:buFontTx/>
              <a:buChar char="•"/>
              <a:defRPr/>
            </a:pPr>
            <a:endParaRPr lang="en-US" altLang="en-US" sz="2000" kern="0" dirty="0">
              <a:solidFill>
                <a:srgbClr val="000000"/>
              </a:solidFill>
              <a:cs typeface="+mn-cs"/>
            </a:endParaRPr>
          </a:p>
          <a:p>
            <a:pPr lvl="1" indent="-342900" eaLnBrk="1" hangingPunct="1">
              <a:buFontTx/>
              <a:buChar char="•"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Newer/Emerging industries – </a:t>
            </a:r>
            <a:r>
              <a:rPr lang="en-US" altLang="en-US" sz="2000" kern="0" dirty="0">
                <a:solidFill>
                  <a:srgbClr val="000000"/>
                </a:solidFill>
                <a:cs typeface="+mn-cs"/>
              </a:rPr>
              <a:t>typically new technology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indent="-342900" eaLnBrk="1" hangingPunct="1">
              <a:buFontTx/>
              <a:buChar char="•"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indent="-342900" eaLnBrk="1" hangingPunct="1">
              <a:buFontTx/>
              <a:buChar char="•"/>
              <a:defRPr/>
            </a:pPr>
            <a:r>
              <a:rPr lang="en-US" altLang="en-US" sz="2000" kern="0" dirty="0">
                <a:solidFill>
                  <a:srgbClr val="000000"/>
                </a:solidFill>
                <a:cs typeface="+mn-cs"/>
              </a:rPr>
              <a:t>The major change in NAICS 2022 – no distinction between store vs non-store retailers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5AC78-D669-49A4-82FD-A6830D77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228600" y="2971800"/>
            <a:ext cx="85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Occupational Data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3D29E3-33C8-4844-A463-CFC34763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4804756"/>
            <a:ext cx="2193219" cy="19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F3162-DFDE-4634-AD2E-75ACCC8E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7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04665"/>
            <a:ext cx="3733800" cy="121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 Wages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 Projections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012731-45D6-4AEF-9C66-ECD1A9B70913}"/>
              </a:ext>
            </a:extLst>
          </p:cNvPr>
          <p:cNvGrpSpPr>
            <a:grpSpLocks noChangeAspect="1"/>
          </p:cNvGrpSpPr>
          <p:nvPr/>
        </p:nvGrpSpPr>
        <p:grpSpPr>
          <a:xfrm>
            <a:off x="3886200" y="2567940"/>
            <a:ext cx="4423410" cy="3909060"/>
            <a:chOff x="4176584" y="2694432"/>
            <a:chExt cx="4062984" cy="3590544"/>
          </a:xfrm>
        </p:grpSpPr>
        <p:pic>
          <p:nvPicPr>
            <p:cNvPr id="3" name="Picture 2" descr="Close up of colorful toy blocks">
              <a:extLst>
                <a:ext uri="{FF2B5EF4-FFF2-40B4-BE49-F238E27FC236}">
                  <a16:creationId xmlns:a16="http://schemas.microsoft.com/office/drawing/2014/main" id="{6FB72091-7314-43B0-B962-43ADBA5DE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2" r="36322" b="11147"/>
            <a:stretch/>
          </p:blipFill>
          <p:spPr>
            <a:xfrm>
              <a:off x="4176584" y="2694432"/>
              <a:ext cx="4062984" cy="359054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7689D1-E59A-4F8D-9A2B-1FEB8FA99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5400" y="4821130"/>
              <a:ext cx="1008175" cy="11449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5453DB-C561-4A98-B175-CE4CF2C36E79}"/>
                </a:ext>
              </a:extLst>
            </p:cNvPr>
            <p:cNvSpPr/>
            <p:nvPr/>
          </p:nvSpPr>
          <p:spPr>
            <a:xfrm>
              <a:off x="6629400" y="4798671"/>
              <a:ext cx="686163" cy="11449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FCA6FB-5CEF-43DC-A55E-F50167FCA06A}"/>
                </a:ext>
              </a:extLst>
            </p:cNvPr>
            <p:cNvSpPr txBox="1"/>
            <p:nvPr/>
          </p:nvSpPr>
          <p:spPr>
            <a:xfrm>
              <a:off x="5956312" y="3810000"/>
              <a:ext cx="963939" cy="1144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O</a:t>
              </a: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90F8B230-2346-4063-8523-41A893615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8403-A926-495B-A334-7DE99E3E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1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for Thought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126503"/>
            <a:ext cx="8229600" cy="101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 data uses Standard Occupational Classification (SOC) codes, which follow a hierarchical structure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F79646">
                  <a:lumMod val="75000"/>
                </a:srgbClr>
              </a:solidFill>
              <a:latin typeface="Calibri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E8F0F-8309-4FF6-9AEC-57209EF3D960}"/>
              </a:ext>
            </a:extLst>
          </p:cNvPr>
          <p:cNvSpPr txBox="1"/>
          <p:nvPr/>
        </p:nvSpPr>
        <p:spPr>
          <a:xfrm>
            <a:off x="457200" y="206654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66"/>
                </a:solidFill>
              </a:rPr>
              <a:t>Minor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ABD07-B393-41D1-A5E1-BF4A68E3679A}"/>
              </a:ext>
            </a:extLst>
          </p:cNvPr>
          <p:cNvSpPr txBox="1"/>
          <p:nvPr/>
        </p:nvSpPr>
        <p:spPr>
          <a:xfrm>
            <a:off x="457200" y="179222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66"/>
                </a:solidFill>
              </a:rPr>
              <a:t>Major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4BB32-3D33-49D5-AEFD-1E00A399A081}"/>
              </a:ext>
            </a:extLst>
          </p:cNvPr>
          <p:cNvSpPr txBox="1"/>
          <p:nvPr/>
        </p:nvSpPr>
        <p:spPr>
          <a:xfrm>
            <a:off x="457200" y="2785646"/>
            <a:ext cx="9144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rgbClr val="000066"/>
                </a:solidFill>
              </a:rPr>
              <a:t>Detailed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08949-CE30-49BD-9196-39DEB4F8EB85}"/>
              </a:ext>
            </a:extLst>
          </p:cNvPr>
          <p:cNvSpPr txBox="1"/>
          <p:nvPr/>
        </p:nvSpPr>
        <p:spPr>
          <a:xfrm>
            <a:off x="457200" y="2362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66"/>
                </a:solidFill>
              </a:rPr>
              <a:t>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E9362-EF6D-433B-A201-ACFE2DE7A49A}"/>
              </a:ext>
            </a:extLst>
          </p:cNvPr>
          <p:cNvSpPr txBox="1"/>
          <p:nvPr/>
        </p:nvSpPr>
        <p:spPr>
          <a:xfrm>
            <a:off x="762000" y="3777835"/>
            <a:ext cx="7543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4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41-2011 - Receive and disburse money in establishments other than financial institutions.  May use electronic scanners, cash registers or related equipment.  May process credit or debit card transactions and validate checks.  </a:t>
            </a:r>
          </a:p>
          <a:p>
            <a:r>
              <a:rPr lang="en-US" sz="1600" i="1" dirty="0">
                <a:solidFill>
                  <a:srgbClr val="E4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Excludes “Gambling Change Persons and Booth Cashiers” 41-2012</a:t>
            </a:r>
            <a:endParaRPr lang="en-US" sz="1600" i="1" dirty="0">
              <a:solidFill>
                <a:srgbClr val="E46C0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258AF-D7A1-4002-8969-119A37B0CCE3}"/>
              </a:ext>
            </a:extLst>
          </p:cNvPr>
          <p:cNvSpPr txBox="1"/>
          <p:nvPr/>
        </p:nvSpPr>
        <p:spPr>
          <a:xfrm>
            <a:off x="914400" y="49530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Equal across all industries - Cashier in Health Care = Cashier in Retail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33973-6C69-4DA6-99EA-98633FF3BF98}"/>
              </a:ext>
            </a:extLst>
          </p:cNvPr>
          <p:cNvSpPr txBox="1"/>
          <p:nvPr/>
        </p:nvSpPr>
        <p:spPr>
          <a:xfrm>
            <a:off x="758952" y="5793378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46C0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Projections can be a step behind in the SOC structure that is being used.  </a:t>
            </a:r>
            <a:endParaRPr lang="en-US" sz="1600" dirty="0">
              <a:solidFill>
                <a:srgbClr val="E46C0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3D198-4C21-45A1-9F81-0E2BCA7FBE9F}"/>
              </a:ext>
            </a:extLst>
          </p:cNvPr>
          <p:cNvSpPr txBox="1"/>
          <p:nvPr/>
        </p:nvSpPr>
        <p:spPr>
          <a:xfrm>
            <a:off x="1371600" y="1783985"/>
            <a:ext cx="6858000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43-0000 - Office &amp; Administrative Support Occupations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43-5000 - Material Recording, Scheduling, Dispatching and Distributing Workers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43-5030 – 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rPr>
              <a:t>Dispatchers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43-5031 - Public Safety Telecommunications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rPr>
              <a:t>43-5032 – Dispatchers, Except police, Fire, and Ambulance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B7E1-F13E-4610-930A-6727A651120D}"/>
              </a:ext>
            </a:extLst>
          </p:cNvPr>
          <p:cNvSpPr txBox="1"/>
          <p:nvPr/>
        </p:nvSpPr>
        <p:spPr>
          <a:xfrm>
            <a:off x="457200" y="338250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Two primary data sets – projections and wages – are “Cross Industry”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95ADE-8BBB-43C3-ABCA-0731FEFB923F}"/>
              </a:ext>
            </a:extLst>
          </p:cNvPr>
          <p:cNvSpPr txBox="1"/>
          <p:nvPr/>
        </p:nvSpPr>
        <p:spPr>
          <a:xfrm>
            <a:off x="419100" y="5410200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Wages and projections use SOC codes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2215FF9-33EE-4568-B071-59CD5472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for Thought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1143000"/>
            <a:ext cx="8153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3387" y="1126503"/>
            <a:ext cx="8405813" cy="50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Similar to BLS, but not exactly the same as, O*NET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https://www.onetonline.org/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75918-C465-4EF5-AF4F-6ECF62FA1376}"/>
              </a:ext>
            </a:extLst>
          </p:cNvPr>
          <p:cNvSpPr txBox="1"/>
          <p:nvPr/>
        </p:nvSpPr>
        <p:spPr>
          <a:xfrm>
            <a:off x="661988" y="5581370"/>
            <a:ext cx="78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38D96-04D6-4864-BE1A-3997C46D77DE}"/>
              </a:ext>
            </a:extLst>
          </p:cNvPr>
          <p:cNvSpPr txBox="1"/>
          <p:nvPr/>
        </p:nvSpPr>
        <p:spPr>
          <a:xfrm>
            <a:off x="1447800" y="5334000"/>
            <a:ext cx="678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rPr>
              <a:t>11-3051 Industrial Production Managers</a:t>
            </a:r>
          </a:p>
          <a:p>
            <a:r>
              <a:rPr lang="en-US" sz="1400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rPr>
              <a:t>Plan, direct or coordinate the work activities and resources necessary for manufacturing products in accordance with cost, quality, and quantity specifications.</a:t>
            </a:r>
          </a:p>
          <a:p>
            <a:endParaRPr lang="en-US" sz="800" dirty="0">
              <a:solidFill>
                <a:srgbClr val="F79646">
                  <a:lumMod val="75000"/>
                </a:srgbClr>
              </a:solidFill>
              <a:latin typeface="Calibri" pitchFamily="34" charset="0"/>
            </a:endParaRPr>
          </a:p>
          <a:p>
            <a:r>
              <a:rPr lang="en-US" sz="1400" i="1" dirty="0">
                <a:solidFill>
                  <a:srgbClr val="F79646">
                    <a:lumMod val="75000"/>
                  </a:srgbClr>
                </a:solidFill>
                <a:latin typeface="Calibri" pitchFamily="34" charset="0"/>
              </a:rPr>
              <a:t>Illustrative examples: Manufacturing Director, Plant Manager, Production Control Manager.</a:t>
            </a:r>
          </a:p>
          <a:p>
            <a:endParaRPr lang="en-US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C905F-1F68-422E-971B-97DD31749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1604665"/>
            <a:ext cx="5050155" cy="355187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D411CD-D4F2-448A-A98A-7B1141CBE115}"/>
              </a:ext>
            </a:extLst>
          </p:cNvPr>
          <p:cNvCxnSpPr/>
          <p:nvPr/>
        </p:nvCxnSpPr>
        <p:spPr>
          <a:xfrm>
            <a:off x="4343400" y="2895600"/>
            <a:ext cx="381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DAFEBC-5AF8-429A-B1F9-BC4E4C2C04E3}"/>
              </a:ext>
            </a:extLst>
          </p:cNvPr>
          <p:cNvCxnSpPr/>
          <p:nvPr/>
        </p:nvCxnSpPr>
        <p:spPr>
          <a:xfrm>
            <a:off x="4343400" y="3200400"/>
            <a:ext cx="381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2D2A42-9CEC-4F57-B09C-1EF8FBF84D12}"/>
              </a:ext>
            </a:extLst>
          </p:cNvPr>
          <p:cNvCxnSpPr/>
          <p:nvPr/>
        </p:nvCxnSpPr>
        <p:spPr>
          <a:xfrm>
            <a:off x="4343400" y="3505200"/>
            <a:ext cx="381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128139-83B5-464A-9DD0-DF49D7804E7B}"/>
              </a:ext>
            </a:extLst>
          </p:cNvPr>
          <p:cNvCxnSpPr/>
          <p:nvPr/>
        </p:nvCxnSpPr>
        <p:spPr>
          <a:xfrm>
            <a:off x="4343400" y="3810000"/>
            <a:ext cx="38100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8068B41-61EE-4F50-8A7B-58953F1826B7}"/>
              </a:ext>
            </a:extLst>
          </p:cNvPr>
          <p:cNvCxnSpPr/>
          <p:nvPr/>
        </p:nvCxnSpPr>
        <p:spPr>
          <a:xfrm>
            <a:off x="4343400" y="5029200"/>
            <a:ext cx="381000" cy="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triangl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65E513-6E1B-4490-B9A4-28528007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304799" y="1374983"/>
            <a:ext cx="85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Occupational Wages</a:t>
            </a:r>
          </a:p>
        </p:txBody>
      </p:sp>
      <p:pic>
        <p:nvPicPr>
          <p:cNvPr id="3076" name="Picture 4" descr="Image result for wages">
            <a:extLst>
              <a:ext uri="{FF2B5EF4-FFF2-40B4-BE49-F238E27FC236}">
                <a16:creationId xmlns:a16="http://schemas.microsoft.com/office/drawing/2014/main" id="{19606BB6-1652-4EC5-8AAE-7727E5A9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50676"/>
            <a:ext cx="5943600" cy="38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90420-F982-4E04-8BAE-A725F846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8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Wages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2336C-6EFE-4EC9-BE04-7FEF33BBEE73}"/>
              </a:ext>
            </a:extLst>
          </p:cNvPr>
          <p:cNvSpPr txBox="1"/>
          <p:nvPr/>
        </p:nvSpPr>
        <p:spPr>
          <a:xfrm>
            <a:off x="502920" y="1403729"/>
            <a:ext cx="7924800" cy="20590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800" dirty="0">
              <a:latin typeface="Calibri" pitchFamily="34" charset="0"/>
            </a:endParaRPr>
          </a:p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Non-mandatory survey of employers (45,000 to 50,000 in PA)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Calibri" pitchFamily="34" charset="0"/>
            </a:endParaRPr>
          </a:p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Three years sample (six semi-annual panels)</a:t>
            </a:r>
            <a:endParaRPr lang="en-U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Calibri" pitchFamily="34" charset="0"/>
            </a:endParaRPr>
          </a:p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Released annually; usually in April 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Calibri" pitchFamily="34" charset="0"/>
            </a:endParaRPr>
          </a:p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Produced uniformly nationwide - allows for comparisons across state borders and among regions within the state</a:t>
            </a:r>
            <a:endParaRPr lang="en-US" sz="800" dirty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CC3C5-1624-412D-AA70-B427EE34DF24}"/>
              </a:ext>
            </a:extLst>
          </p:cNvPr>
          <p:cNvSpPr txBox="1"/>
          <p:nvPr/>
        </p:nvSpPr>
        <p:spPr>
          <a:xfrm>
            <a:off x="502920" y="4534424"/>
            <a:ext cx="2590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Base rate	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Commissions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Tips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DB1D8-BAD7-4B34-BDE8-55EB9579436C}"/>
              </a:ext>
            </a:extLst>
          </p:cNvPr>
          <p:cNvSpPr txBox="1"/>
          <p:nvPr/>
        </p:nvSpPr>
        <p:spPr>
          <a:xfrm>
            <a:off x="4267200" y="4534424"/>
            <a:ext cx="2590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Bonuses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Overtime pay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Back Pay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DD5A9-2520-4E53-9489-423BAB226644}"/>
              </a:ext>
            </a:extLst>
          </p:cNvPr>
          <p:cNvSpPr txBox="1"/>
          <p:nvPr/>
        </p:nvSpPr>
        <p:spPr>
          <a:xfrm>
            <a:off x="502920" y="4224754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Included in wage: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34119-6720-4BED-BF17-6903AE3E59AC}"/>
              </a:ext>
            </a:extLst>
          </p:cNvPr>
          <p:cNvSpPr txBox="1"/>
          <p:nvPr/>
        </p:nvSpPr>
        <p:spPr>
          <a:xfrm>
            <a:off x="4343400" y="4228177"/>
            <a:ext cx="25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Excluded from wage: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157D4-1076-432C-80D1-F03CAD46164A}"/>
              </a:ext>
            </a:extLst>
          </p:cNvPr>
          <p:cNvSpPr txBox="1"/>
          <p:nvPr/>
        </p:nvSpPr>
        <p:spPr>
          <a:xfrm>
            <a:off x="492672" y="3310354"/>
            <a:ext cx="705112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4">
              <a:lnSpc>
                <a:spcPct val="90000"/>
              </a:lnSpc>
              <a:buSzPct val="75000"/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Pennsylvania</a:t>
            </a:r>
          </a:p>
          <a:p>
            <a:pPr marL="457200" lvl="4">
              <a:lnSpc>
                <a:spcPct val="90000"/>
              </a:lnSpc>
              <a:buSzPct val="75000"/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Metropolitan Statistical Areas (MSAs)</a:t>
            </a:r>
          </a:p>
          <a:p>
            <a:pPr marL="457200" lvl="4">
              <a:lnSpc>
                <a:spcPct val="90000"/>
              </a:lnSpc>
              <a:buSzPct val="75000"/>
              <a:defRPr/>
            </a:pP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Workforce Development Areas (WDAs) and Counties – unique for PA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85FF8A-7D40-4E95-9BFB-60A5C23E598A}"/>
              </a:ext>
            </a:extLst>
          </p:cNvPr>
          <p:cNvSpPr/>
          <p:nvPr/>
        </p:nvSpPr>
        <p:spPr>
          <a:xfrm>
            <a:off x="502920" y="5562600"/>
            <a:ext cx="7676845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Information</a:t>
            </a:r>
            <a:r>
              <a:rPr lang="en-US" sz="1700" dirty="0">
                <a:latin typeface="Calibri" pitchFamily="34" charset="0"/>
              </a:rPr>
              <a:t> on occupational wages can be found at:</a:t>
            </a:r>
          </a:p>
          <a:p>
            <a:pPr>
              <a:lnSpc>
                <a:spcPct val="90000"/>
              </a:lnSpc>
              <a:defRPr/>
            </a:pPr>
            <a:endParaRPr lang="en-US" sz="800" dirty="0"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7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0066"/>
                </a:solidFill>
                <a:latin typeface="Calibri" pitchFamily="34" charset="0"/>
              </a:rPr>
              <a:t>https://www.workstats.dli.pa.gov/Documents/Occupational%20Wages/Wages_Guide.pdf</a:t>
            </a:r>
            <a:endParaRPr lang="en-US" sz="1700" dirty="0">
              <a:solidFill>
                <a:srgbClr val="000066"/>
              </a:solidFill>
              <a:latin typeface="Calibr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24C12-463F-42DD-B243-BA6D27F5EFA9}"/>
              </a:ext>
            </a:extLst>
          </p:cNvPr>
          <p:cNvGrpSpPr/>
          <p:nvPr/>
        </p:nvGrpSpPr>
        <p:grpSpPr>
          <a:xfrm>
            <a:off x="2286000" y="1143000"/>
            <a:ext cx="2600982" cy="338554"/>
            <a:chOff x="2209800" y="1049922"/>
            <a:chExt cx="2600982" cy="3385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ACC924-B8B4-4129-A493-F3A9D873925A}"/>
                </a:ext>
              </a:extLst>
            </p:cNvPr>
            <p:cNvSpPr txBox="1"/>
            <p:nvPr/>
          </p:nvSpPr>
          <p:spPr>
            <a:xfrm>
              <a:off x="2829582" y="1049922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01EB6FDB-3A72-4068-94F1-03CBB8307CED}"/>
                </a:ext>
              </a:extLst>
            </p:cNvPr>
            <p:cNvSpPr/>
            <p:nvPr/>
          </p:nvSpPr>
          <p:spPr>
            <a:xfrm>
              <a:off x="2209800" y="1142999"/>
              <a:ext cx="457200" cy="19695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2E33-D53C-41B9-B24E-DAB467E9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Wages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 rot="16200000">
            <a:off x="-872312" y="4384000"/>
            <a:ext cx="2659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Statewide Data 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B4CC6-628E-44E6-992E-5FD0EBF87BEF}"/>
              </a:ext>
            </a:extLst>
          </p:cNvPr>
          <p:cNvSpPr txBox="1"/>
          <p:nvPr/>
        </p:nvSpPr>
        <p:spPr>
          <a:xfrm>
            <a:off x="1295400" y="64886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Source: Occupational Wages, May 2021;</a:t>
            </a:r>
          </a:p>
          <a:p>
            <a:pPr algn="ctr"/>
            <a:r>
              <a:rPr lang="en-US" sz="900" dirty="0">
                <a:hlinkClick r:id="rId4"/>
              </a:rPr>
              <a:t>https://www.workstats.dli.pa.gov/Products/Occupational%20Wages/Pages/default.aspx</a:t>
            </a:r>
            <a:endParaRPr lang="en-US" sz="9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9AB9E5-39DA-4D5B-B38B-4E1774FA1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" y="2742861"/>
            <a:ext cx="7553528" cy="373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25729-9ED5-4DB7-9F05-EC89839D8767}"/>
              </a:ext>
            </a:extLst>
          </p:cNvPr>
          <p:cNvSpPr txBox="1"/>
          <p:nvPr/>
        </p:nvSpPr>
        <p:spPr>
          <a:xfrm>
            <a:off x="838201" y="1659487"/>
            <a:ext cx="37338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On-the-Job Training (short or moderate-term)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Long-Term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School diploma plus work experience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Postsecondary training or apprenticeship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B9FC1-7185-4C3C-BA50-6B1E8EF73CCE}"/>
              </a:ext>
            </a:extLst>
          </p:cNvPr>
          <p:cNvSpPr txBox="1"/>
          <p:nvPr/>
        </p:nvSpPr>
        <p:spPr>
          <a:xfrm>
            <a:off x="5071487" y="1665238"/>
            <a:ext cx="2929513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Associate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Bachelor’s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Master’s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Doctoral or Professional degree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3798F-EAD9-4EFF-95B7-AC6C08CE8CE7}"/>
              </a:ext>
            </a:extLst>
          </p:cNvPr>
          <p:cNvSpPr txBox="1"/>
          <p:nvPr/>
        </p:nvSpPr>
        <p:spPr>
          <a:xfrm>
            <a:off x="457199" y="1398657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Minimum educational attainment levels for each occupation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E31E8-0242-4911-B849-14406A1FD967}"/>
              </a:ext>
            </a:extLst>
          </p:cNvPr>
          <p:cNvSpPr txBox="1"/>
          <p:nvPr/>
        </p:nvSpPr>
        <p:spPr>
          <a:xfrm>
            <a:off x="457200" y="1066800"/>
            <a:ext cx="825341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Publish Entry, Average &amp; Experienced-level wages for 800-plus occupations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06772D4-8BE3-450E-992F-D2712D3D69C4}"/>
              </a:ext>
            </a:extLst>
          </p:cNvPr>
          <p:cNvSpPr/>
          <p:nvPr/>
        </p:nvSpPr>
        <p:spPr>
          <a:xfrm>
            <a:off x="7391400" y="2822117"/>
            <a:ext cx="447472" cy="364294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B2008-23B6-4C4D-93B6-3E23E41B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0" y="14478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Occupational Projections</a:t>
            </a:r>
          </a:p>
        </p:txBody>
      </p:sp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402D17BB-3A06-4CB6-A182-2E7D82AA7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81200" y="2378470"/>
            <a:ext cx="3942546" cy="3924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2654-1828-418F-8636-626583AD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57200" y="443956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LMI?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57200" y="1143001"/>
            <a:ext cx="83058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Labor market information</a:t>
            </a:r>
            <a:r>
              <a:rPr lang="en-US" sz="2000" dirty="0">
                <a:latin typeface="Calibri" pitchFamily="34" charset="0"/>
              </a:rPr>
              <a:t>, or </a:t>
            </a:r>
            <a:r>
              <a:rPr lang="en-US" sz="2000" b="1" dirty="0">
                <a:latin typeface="Calibri" pitchFamily="34" charset="0"/>
              </a:rPr>
              <a:t>LMI</a:t>
            </a:r>
            <a:r>
              <a:rPr lang="en-US" sz="2000" dirty="0">
                <a:latin typeface="Calibri" pitchFamily="34" charset="0"/>
              </a:rPr>
              <a:t>, refers to a variety of data associated with 	the supply and demand for workers. This includes information on the 	labor force, employers, industries, occupations, wages, and skills…just 	to name a few! 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Labor force = supply of workers and their characteristics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Employers = types of businesses/industries that employ workers in PA</a:t>
            </a:r>
          </a:p>
          <a:p>
            <a:endParaRPr lang="en-US" sz="1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Occupations = jobs found in different industries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Wages = what workers current make and employers can expect to pay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Skills = education and training requirements for different occupations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83058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Labor Market = Labor Force + Employers + Occupations + Wages + Skills</a:t>
            </a:r>
            <a:endParaRPr lang="en-US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F1208-BD18-4B95-B15E-0A4F1A3A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Employment Projections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57200" y="1363379"/>
            <a:ext cx="8253413" cy="26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Calibri" pitchFamily="34" charset="0"/>
              </a:rPr>
              <a:t>Developed in collaboration with the Employment &amp; Training Administration (ETA)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Based largely on information from two Bureau of Labor &amp; Statistics (BLS) programs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286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en-US" sz="1200" dirty="0">
              <a:solidFill>
                <a:srgbClr val="E46C0A"/>
              </a:solidFill>
              <a:latin typeface="Calibri" pitchFamily="34" charset="0"/>
            </a:endParaRPr>
          </a:p>
          <a:p>
            <a:pPr marL="6286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Estimated employment levels and 10-year demand for specific industries and occupations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71450"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71450"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71450"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9626F-A766-44B8-A5A2-32414DCDD010}"/>
              </a:ext>
            </a:extLst>
          </p:cNvPr>
          <p:cNvSpPr txBox="1"/>
          <p:nvPr/>
        </p:nvSpPr>
        <p:spPr>
          <a:xfrm>
            <a:off x="685800" y="2057400"/>
            <a:ext cx="6096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Industry: Quarterly Census of Employment &amp; Wages (QCEW)</a:t>
            </a:r>
          </a:p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Occupational: Occupational Employment &amp; Wage Statistics (OEWS)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37A0A-DD5D-478B-AEF7-95D0167AE00F}"/>
              </a:ext>
            </a:extLst>
          </p:cNvPr>
          <p:cNvSpPr txBox="1"/>
          <p:nvPr/>
        </p:nvSpPr>
        <p:spPr>
          <a:xfrm>
            <a:off x="685800" y="3276600"/>
            <a:ext cx="8077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Employment growth or industry expansion</a:t>
            </a:r>
          </a:p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71450" marR="0" lvl="2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 to replace workers who transfer to a different occupation or exit the workforce</a:t>
            </a:r>
            <a:r>
              <a:rPr lang="en-US" sz="1600" dirty="0">
                <a:solidFill>
                  <a:srgbClr val="E46C0A"/>
                </a:solidFill>
                <a:latin typeface="Calibri" pitchFamily="34" charset="0"/>
              </a:rPr>
              <a:t> entirely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9CFB-869F-4166-939C-BA829C5BF4A3}"/>
              </a:ext>
            </a:extLst>
          </p:cNvPr>
          <p:cNvSpPr txBox="1"/>
          <p:nvPr/>
        </p:nvSpPr>
        <p:spPr>
          <a:xfrm>
            <a:off x="457200" y="3925568"/>
            <a:ext cx="76962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Estimates reflect number of jobs, not number of persons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818E-908F-4DD2-ADA6-386D150E71AE}"/>
              </a:ext>
            </a:extLst>
          </p:cNvPr>
          <p:cNvSpPr txBox="1"/>
          <p:nvPr/>
        </p:nvSpPr>
        <p:spPr>
          <a:xfrm>
            <a:off x="457200" y="4345936"/>
            <a:ext cx="83058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Full- and part-time workers, includes agriculture, private household, and              self-employed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63898-163E-4C52-8D26-6FBA58A5979D}"/>
              </a:ext>
            </a:extLst>
          </p:cNvPr>
          <p:cNvSpPr txBox="1"/>
          <p:nvPr/>
        </p:nvSpPr>
        <p:spPr>
          <a:xfrm>
            <a:off x="457200" y="4953000"/>
            <a:ext cx="825341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4-digit North American Industry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Classification System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NAICS) level is used for the industries.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328D2-AB6C-41D0-B04D-2BBC10B7245E}"/>
              </a:ext>
            </a:extLst>
          </p:cNvPr>
          <p:cNvSpPr txBox="1"/>
          <p:nvPr/>
        </p:nvSpPr>
        <p:spPr>
          <a:xfrm>
            <a:off x="457200" y="5601968"/>
            <a:ext cx="82534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Completed every 2 years for the State, MSAs and WDAs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7BFD-3FBE-42CE-8B94-21C4769E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AFF03-4293-4144-AB15-2F298418887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23890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</a:rPr>
              <a:t>Pennsylvania 2020-2030 Long Term Occupational Projections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F5964-27CC-4B82-B0CD-10513A8F51A4}"/>
              </a:ext>
            </a:extLst>
          </p:cNvPr>
          <p:cNvSpPr txBox="1"/>
          <p:nvPr/>
        </p:nvSpPr>
        <p:spPr>
          <a:xfrm>
            <a:off x="1981200" y="6412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Source: Long-Term Occupational Employment Projections, 2020-2030 </a:t>
            </a:r>
            <a:r>
              <a:rPr lang="en-US" sz="900" dirty="0">
                <a:hlinkClick r:id="rId4"/>
              </a:rPr>
              <a:t>https://www.workstats.dli.pa.gov/Products/employment-projections/Pages/default.aspx</a:t>
            </a:r>
            <a:endParaRPr lang="en-US" sz="900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E34E56F-8430-4E1D-9F67-68C78B2F9D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50000" y="2699623"/>
            <a:ext cx="2659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Statewide Data 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B9C755-4BB3-49AF-97D4-F6C27DB44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204"/>
          <a:stretch/>
        </p:blipFill>
        <p:spPr>
          <a:xfrm>
            <a:off x="679132" y="1561314"/>
            <a:ext cx="7779068" cy="2659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859E0-EB56-42C9-9832-C7927C8423CA}"/>
              </a:ext>
            </a:extLst>
          </p:cNvPr>
          <p:cNvSpPr txBox="1"/>
          <p:nvPr/>
        </p:nvSpPr>
        <p:spPr>
          <a:xfrm>
            <a:off x="914400" y="4572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00-0000  Total, All Occupations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335DD3-7F5F-49F7-98D2-FD965C4D4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56" y="4953000"/>
            <a:ext cx="7781544" cy="11403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2E20B-2686-4DCC-BE41-82F5DDEF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438090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CWIA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725A4-BBCB-437E-977B-EA9A3DE32BBE}"/>
              </a:ext>
            </a:extLst>
          </p:cNvPr>
          <p:cNvSpPr txBox="1"/>
          <p:nvPr/>
        </p:nvSpPr>
        <p:spPr>
          <a:xfrm>
            <a:off x="2762884" y="5613510"/>
            <a:ext cx="36182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hlinkClick r:id="rId4"/>
              </a:rPr>
              <a:t>www.workstats.dli.pa.gov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B3016-45D6-425D-B3B9-7F50D1A76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8" y="1264821"/>
            <a:ext cx="8534400" cy="369010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3C87AC5-6E67-4D48-A9FC-46C3616B19F5}"/>
              </a:ext>
            </a:extLst>
          </p:cNvPr>
          <p:cNvSpPr/>
          <p:nvPr/>
        </p:nvSpPr>
        <p:spPr>
          <a:xfrm rot="1815995">
            <a:off x="2732108" y="3138223"/>
            <a:ext cx="2162953" cy="111723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>
                  <a:solidFill>
                    <a:schemeClr val="bg1"/>
                  </a:solidFill>
                </a:ln>
                <a:latin typeface="72 Light" panose="020B0303030000000003" pitchFamily="34" charset="0"/>
                <a:cs typeface="72 Light" panose="020B0303030000000003" pitchFamily="34" charset="0"/>
              </a:rPr>
              <a:t>Best way to find data!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45AD3-88FC-42AE-B75D-6E3F5E92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63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94DDC0-4490-4820-BB9E-4F67656695FC}"/>
              </a:ext>
            </a:extLst>
          </p:cNvPr>
          <p:cNvSpPr/>
          <p:nvPr/>
        </p:nvSpPr>
        <p:spPr>
          <a:xfrm rot="20397420">
            <a:off x="4419600" y="2967335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7D0C1-F38E-4FF2-8F89-61989ECAF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29"/>
          <a:stretch/>
        </p:blipFill>
        <p:spPr>
          <a:xfrm>
            <a:off x="974661" y="1157776"/>
            <a:ext cx="7208044" cy="1433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B2F2A-9D90-4F7F-ACF4-191780FE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656290"/>
            <a:ext cx="7315200" cy="33375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F379D5-84A4-4274-94E4-B4833A8604C7}"/>
              </a:ext>
            </a:extLst>
          </p:cNvPr>
          <p:cNvGrpSpPr/>
          <p:nvPr/>
        </p:nvGrpSpPr>
        <p:grpSpPr>
          <a:xfrm>
            <a:off x="1295400" y="5468112"/>
            <a:ext cx="393741" cy="600761"/>
            <a:chOff x="1295400" y="5468112"/>
            <a:chExt cx="393741" cy="600761"/>
          </a:xfrm>
        </p:grpSpPr>
        <p:pic>
          <p:nvPicPr>
            <p:cNvPr id="10" name="Picture 9" descr="A top view of wooden blocks on a white background">
              <a:extLst>
                <a:ext uri="{FF2B5EF4-FFF2-40B4-BE49-F238E27FC236}">
                  <a16:creationId xmlns:a16="http://schemas.microsoft.com/office/drawing/2014/main" id="{6322320C-1463-4650-8F97-0011F256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18" t="37127" r="17026" b="52335"/>
            <a:stretch/>
          </p:blipFill>
          <p:spPr bwMode="auto">
            <a:xfrm>
              <a:off x="1295400" y="5582230"/>
              <a:ext cx="393741" cy="385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7E05CB-B0B9-484A-A3AE-A913C4949F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28970" y="5468112"/>
              <a:ext cx="286034" cy="600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kern="1200" dirty="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1"/>
                  </a:gradFill>
                  <a:effectLst>
                    <a:outerShdw blurRad="12700" dist="38100" dir="2700000" algn="tl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08F5D-A25B-4AC6-BCAC-3B99B96EDD27}"/>
              </a:ext>
            </a:extLst>
          </p:cNvPr>
          <p:cNvGrpSpPr/>
          <p:nvPr/>
        </p:nvGrpSpPr>
        <p:grpSpPr>
          <a:xfrm>
            <a:off x="1261830" y="2575560"/>
            <a:ext cx="414570" cy="548640"/>
            <a:chOff x="1261830" y="2575560"/>
            <a:chExt cx="414570" cy="548640"/>
          </a:xfrm>
        </p:grpSpPr>
        <p:pic>
          <p:nvPicPr>
            <p:cNvPr id="14" name="Picture 13" descr="A top view of wooden blocks on a white background">
              <a:extLst>
                <a:ext uri="{FF2B5EF4-FFF2-40B4-BE49-F238E27FC236}">
                  <a16:creationId xmlns:a16="http://schemas.microsoft.com/office/drawing/2014/main" id="{7E5507CE-C45D-43CF-B923-FE74B9315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68" t="52647" r="16964" b="36875"/>
            <a:stretch/>
          </p:blipFill>
          <p:spPr bwMode="auto">
            <a:xfrm>
              <a:off x="1261830" y="2643283"/>
              <a:ext cx="414570" cy="4097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453E23-DDFE-4788-BA07-E55645182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4386" y="2575560"/>
              <a:ext cx="408365" cy="5486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 dirty="0">
                  <a:ln w="9525" cap="flat" cmpd="sng" algn="ctr">
                    <a:solidFill>
                      <a:srgbClr val="FFFFFF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1"/>
                  </a:gradFill>
                  <a:effectLst>
                    <a:outerShdw blurRad="12700" dist="38100" dir="2700000" algn="tl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27E245ED-7589-4823-9D84-0820EC54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8090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CWIA Website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65844-9277-4431-994F-87F06D61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228600" y="2819400"/>
            <a:ext cx="8558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Unemployment Compensation Data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3D29E3-33C8-4844-A463-CFC34763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4804756"/>
            <a:ext cx="2193219" cy="19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90BD-ED76-4904-8AC5-26ABD77F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0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Unemployment Compensation (UC)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573E333-F701-474A-B735-56927B978DD3}"/>
              </a:ext>
            </a:extLst>
          </p:cNvPr>
          <p:cNvSpPr txBox="1">
            <a:spLocks/>
          </p:cNvSpPr>
          <p:nvPr/>
        </p:nvSpPr>
        <p:spPr>
          <a:xfrm>
            <a:off x="457200" y="1254009"/>
            <a:ext cx="8095472" cy="37979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Social Security Act of 1935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Federal/State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Financed by employer taxes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Amount and duration of benefits established by states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8CCF6-19BE-4417-A42C-0E16E534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Characteristics of UC Data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979E631-1A93-42C4-928C-0E4CECBE6BAF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587047" cy="47705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Only includes persons who request/receive benefits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Statewide or county of residence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Industry Sector of previous employment – not occupation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Demographics (age, race, gender, education level, income)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Weekly, monthly, annual, or custom time period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>
                <a:tab pos="2743200" algn="l"/>
                <a:tab pos="2973388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>
                <a:tab pos="2743200" algn="l"/>
                <a:tab pos="2973388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2F22C-3ABB-4AA3-B296-F1864C4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Definitions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2CA9608-BB23-4600-BE0B-3B3EBB8C2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4462"/>
              </p:ext>
            </p:extLst>
          </p:nvPr>
        </p:nvGraphicFramePr>
        <p:xfrm>
          <a:off x="45720" y="1401777"/>
          <a:ext cx="9052560" cy="4464895"/>
        </p:xfrm>
        <a:graphic>
          <a:graphicData uri="http://schemas.openxmlformats.org/drawingml/2006/table">
            <a:tbl>
              <a:tblPr bandRow="1"/>
              <a:tblGrid>
                <a:gridCol w="3199257">
                  <a:extLst>
                    <a:ext uri="{9D8B030D-6E8A-4147-A177-3AD203B41FA5}">
                      <a16:colId xmlns:a16="http://schemas.microsoft.com/office/drawing/2014/main" val="1754361838"/>
                    </a:ext>
                  </a:extLst>
                </a:gridCol>
                <a:gridCol w="5853303">
                  <a:extLst>
                    <a:ext uri="{9D8B030D-6E8A-4147-A177-3AD203B41FA5}">
                      <a16:colId xmlns:a16="http://schemas.microsoft.com/office/drawing/2014/main" val="3122458610"/>
                    </a:ext>
                  </a:extLst>
                </a:gridCol>
              </a:tblGrid>
              <a:tr h="71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Initial Claim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Any notice of unemployment filed to request determination of UC eligibility.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58600"/>
                  </a:ext>
                </a:extLst>
              </a:tr>
              <a:tr h="1014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Continued Claims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Subsequent weeks of unemployment for which benefits are paid if claimant meets requirements.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42063"/>
                  </a:ext>
                </a:extLst>
              </a:tr>
              <a:tr h="1014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First Payment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Payment received for the first week for which a claimant files a claim and meets requirements.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62992"/>
                  </a:ext>
                </a:extLst>
              </a:tr>
              <a:tr h="71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Weeks Compensated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Weeks for which a claimant receives benefit payments.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12565"/>
                  </a:ext>
                </a:extLst>
              </a:tr>
              <a:tr h="1014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Final Payment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Last payment a claimant receives because they have exhausted their full entitlement of benefits.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7164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ABE01-6637-4DC8-91E8-7EC4FF6E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Other Measures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6B6DD95-3358-48D5-BFDE-DE2E33406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57455"/>
              </p:ext>
            </p:extLst>
          </p:nvPr>
        </p:nvGraphicFramePr>
        <p:xfrm>
          <a:off x="70197" y="1495332"/>
          <a:ext cx="9007301" cy="3450146"/>
        </p:xfrm>
        <a:graphic>
          <a:graphicData uri="http://schemas.openxmlformats.org/drawingml/2006/table">
            <a:tbl>
              <a:tblPr bandRow="1"/>
              <a:tblGrid>
                <a:gridCol w="3183262">
                  <a:extLst>
                    <a:ext uri="{9D8B030D-6E8A-4147-A177-3AD203B41FA5}">
                      <a16:colId xmlns:a16="http://schemas.microsoft.com/office/drawing/2014/main" val="1754361838"/>
                    </a:ext>
                  </a:extLst>
                </a:gridCol>
                <a:gridCol w="5824039">
                  <a:extLst>
                    <a:ext uri="{9D8B030D-6E8A-4147-A177-3AD203B41FA5}">
                      <a16:colId xmlns:a16="http://schemas.microsoft.com/office/drawing/2014/main" val="3122458610"/>
                    </a:ext>
                  </a:extLst>
                </a:gridCol>
              </a:tblGrid>
              <a:tr h="71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Individuals who received at least one payment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58600"/>
                  </a:ext>
                </a:extLst>
              </a:tr>
              <a:tr h="1014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Exhaustees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Individuals who receive a final payment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42063"/>
                  </a:ext>
                </a:extLst>
              </a:tr>
              <a:tr h="1014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Average Duration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Length in weeks of average claim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62992"/>
                  </a:ext>
                </a:extLst>
              </a:tr>
              <a:tr h="71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Exhaustion Rate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Percent of claimants that receive a final payment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1256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940DD-01C0-4EFC-AA21-195D0A15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CWIA Data 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B2B45-9E24-4B7E-AD40-415C5E642319}"/>
              </a:ext>
            </a:extLst>
          </p:cNvPr>
          <p:cNvSpPr txBox="1"/>
          <p:nvPr/>
        </p:nvSpPr>
        <p:spPr>
          <a:xfrm>
            <a:off x="457200" y="1492725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Benefits Modernization System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(BenMod)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Pennsylvania’s new benefit system launched in June of 2021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Source for claims and payment data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Overpayments, determinations and appeals for federal reporting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New Hire Data Mart (NHDM)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Wage records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Used to determine industry sector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Unemployment Compensation Management System (UCMS)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Tax records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04D9C-6A6A-455B-8015-42DBE0F8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Types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3E0556-324A-4329-82F8-175C77310D2E}"/>
              </a:ext>
            </a:extLst>
          </p:cNvPr>
          <p:cNvGraphicFramePr>
            <a:graphicFrameLocks noGrp="1"/>
          </p:cNvGraphicFramePr>
          <p:nvPr/>
        </p:nvGraphicFramePr>
        <p:xfrm>
          <a:off x="496388" y="1262380"/>
          <a:ext cx="8177214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5738">
                  <a:extLst>
                    <a:ext uri="{9D8B030D-6E8A-4147-A177-3AD203B41FA5}">
                      <a16:colId xmlns:a16="http://schemas.microsoft.com/office/drawing/2014/main" val="2198577310"/>
                    </a:ext>
                  </a:extLst>
                </a:gridCol>
                <a:gridCol w="2725738">
                  <a:extLst>
                    <a:ext uri="{9D8B030D-6E8A-4147-A177-3AD203B41FA5}">
                      <a16:colId xmlns:a16="http://schemas.microsoft.com/office/drawing/2014/main" val="3196111722"/>
                    </a:ext>
                  </a:extLst>
                </a:gridCol>
                <a:gridCol w="2725738">
                  <a:extLst>
                    <a:ext uri="{9D8B030D-6E8A-4147-A177-3AD203B41FA5}">
                      <a16:colId xmlns:a16="http://schemas.microsoft.com/office/drawing/2014/main" val="2990618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Place of Work: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Place of Work: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Place of Residence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8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Jobs (CES)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Unemployed (LAUS)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1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Employment (QCEW)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Hires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5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Claims (</a:t>
                      </a:r>
                      <a:r>
                        <a:rPr lang="en-US" sz="1400" dirty="0"/>
                        <a:t>Unempl. Compensation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Injuries &amp; Illnesses (SOII)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Demographics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0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6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Injuries &amp; Illnesses (SOII)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5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Hires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21816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75BF7E-D1D6-4B9B-8F7D-567B85D91F50}"/>
              </a:ext>
            </a:extLst>
          </p:cNvPr>
          <p:cNvSpPr txBox="1">
            <a:spLocks/>
          </p:cNvSpPr>
          <p:nvPr/>
        </p:nvSpPr>
        <p:spPr bwMode="auto">
          <a:xfrm>
            <a:off x="457200" y="4267200"/>
            <a:ext cx="82534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Much of CWIA’s data is assigned by industry or occupation. While these terms are often used interchangeably, they are in fact very different when it comes to data.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Industry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type of business/organization/employer where an individual works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Occupation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refers to the job duties that an individual actually performs at their place of work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4BF2-38B3-47EF-BE10-1AB0464D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3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4E75A-6D9F-42DC-BE3E-8DAD374B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75817-0FFB-4E4C-9435-7870F34C7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UC Dashboard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DC42BF-9E0F-44D6-855F-EB3B57502687}"/>
              </a:ext>
            </a:extLst>
          </p:cNvPr>
          <p:cNvSpPr txBox="1">
            <a:spLocks/>
          </p:cNvSpPr>
          <p:nvPr/>
        </p:nvSpPr>
        <p:spPr>
          <a:xfrm>
            <a:off x="538117" y="1426192"/>
            <a:ext cx="3651498" cy="453425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Weekly data beginning January 2020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Statewide or county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Initial or continued claims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Exhaustees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Demographic breakdown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2409C-C651-42EA-AD62-DEA0A0A5E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16" y="1218373"/>
            <a:ext cx="4105367" cy="5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4E75A-6D9F-42DC-BE3E-8DAD374B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75817-0FFB-4E4C-9435-7870F34C7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UC Reports and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CF87-344A-426C-8B27-24174B410A7F}"/>
              </a:ext>
            </a:extLst>
          </p:cNvPr>
          <p:cNvSpPr txBox="1">
            <a:spLocks/>
          </p:cNvSpPr>
          <p:nvPr/>
        </p:nvSpPr>
        <p:spPr>
          <a:xfrm>
            <a:off x="457200" y="1334531"/>
            <a:ext cx="3886200" cy="453425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Federal Reports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Taxes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Claims and benefits paid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Appeals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Overpayments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Employment and Training Administration (ETA) Website</a:t>
            </a:r>
          </a:p>
          <a:p>
            <a:pPr marL="571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4768D-AF9C-4DFC-84B6-EBD80E6E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6238"/>
            <a:ext cx="4273023" cy="55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E8BC7-B5AB-4C8A-A517-F52B9F3018A9}"/>
              </a:ext>
            </a:extLst>
          </p:cNvPr>
          <p:cNvSpPr txBox="1"/>
          <p:nvPr/>
        </p:nvSpPr>
        <p:spPr>
          <a:xfrm>
            <a:off x="288672" y="2514600"/>
            <a:ext cx="8558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Pennsylvania New Hire Reporting Program Data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3D29E3-33C8-4844-A463-CFC34763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4804756"/>
            <a:ext cx="2193219" cy="19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6EBD7-02DF-46EF-BA1D-59784AD9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02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1" y="381000"/>
            <a:ext cx="52578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PA New Hire Reporting Program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A7E5F54-7A03-4C1C-A1A7-B3540F3D8D79}"/>
              </a:ext>
            </a:extLst>
          </p:cNvPr>
          <p:cNvSpPr txBox="1">
            <a:spLocks/>
          </p:cNvSpPr>
          <p:nvPr/>
        </p:nvSpPr>
        <p:spPr>
          <a:xfrm>
            <a:off x="457200" y="1092607"/>
            <a:ext cx="8253413" cy="43888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Personal Responsibility and Work Opportunity Reconciliation Act (PRWORA)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Also known as Welfare Reform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Employers are required to report information on newly hired employees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 days from date of hire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Pennsylvania CareerLink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States’ Responsibilities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 business days to enter data into State Directory of New Hires (SDNH)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After data is loaded into SDNH,</a:t>
            </a:r>
          </a:p>
          <a:p>
            <a:pPr marL="1005840" marR="0" lvl="2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 business days to match child support cases and take action</a:t>
            </a:r>
          </a:p>
          <a:p>
            <a:pPr marL="1005840" marR="0" lvl="2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 business days to forward to National Directory of New Hires (NDNH)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0195D-CA39-405F-8C9C-3F06B298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Uses of New Hire Data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B7443CA-933F-44BD-8E19-73AD7B3ADBD0}"/>
              </a:ext>
            </a:extLst>
          </p:cNvPr>
          <p:cNvSpPr txBox="1">
            <a:spLocks/>
          </p:cNvSpPr>
          <p:nvPr/>
        </p:nvSpPr>
        <p:spPr>
          <a:xfrm>
            <a:off x="457200" y="1092200"/>
            <a:ext cx="8382000" cy="33547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Identify persons with child support obligations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Unemployment Compensation and Workers’ Compensation fraud detection and recovery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Labor Market Information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0E09-DAC2-440C-BD86-D97EE72D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Reporting Requirements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612F668-A728-45C0-BC3E-DEFAD0E5C76C}"/>
              </a:ext>
            </a:extLst>
          </p:cNvPr>
          <p:cNvSpPr txBox="1">
            <a:spLocks/>
          </p:cNvSpPr>
          <p:nvPr/>
        </p:nvSpPr>
        <p:spPr>
          <a:xfrm>
            <a:off x="457199" y="889000"/>
            <a:ext cx="8435571" cy="468435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Employees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Address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Social Security Number (SSN)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Date of Hire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Employers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Address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Federal Employer Identification Number (FEIN)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Name and Phone Number of Point of Contact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AEC8A-A108-45E6-BEF4-FF703D7F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Reporting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5E69B3-A220-4DD5-B0F1-E29B6C5FD28C}"/>
              </a:ext>
            </a:extLst>
          </p:cNvPr>
          <p:cNvSpPr txBox="1">
            <a:spLocks/>
          </p:cNvSpPr>
          <p:nvPr/>
        </p:nvSpPr>
        <p:spPr>
          <a:xfrm>
            <a:off x="457200" y="1092200"/>
            <a:ext cx="8545484" cy="34286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States can require additional data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 includes birth date for employees if available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Employers can report to any state where they hire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Federal Government and Military report directly to NDNH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FE522-A2BB-4B6B-9BD8-BC2C45BF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Results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D29DE4B-2391-4497-85D5-6CBF88A3819F}"/>
              </a:ext>
            </a:extLst>
          </p:cNvPr>
          <p:cNvSpPr txBox="1">
            <a:spLocks/>
          </p:cNvSpPr>
          <p:nvPr/>
        </p:nvSpPr>
        <p:spPr>
          <a:xfrm>
            <a:off x="457200" y="1144564"/>
            <a:ext cx="8253413" cy="479515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 is 4</a:t>
            </a:r>
            <a:r>
              <a:rPr kumimoji="0" lang="en-US" sz="2200" b="0" i="0" u="sng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200" b="0" i="0" u="sng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largest state by number of records submitted annually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3.67 million records in calendar year 2021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Over 62 million records since 1998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2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Child Support Payments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$665 million from 1998 through December 2021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$28.9 million per year average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UC Fraud Overpayment Recovery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More than 103,000 fraud overpayments identified since 1998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$48.9 million recovered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$2.1 million per year average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ECBAB4-2071-4047-ABFF-1CB3D67C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Labor Market Information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296D7A1-2A3F-4FE6-8A53-BC47DDF6B6C6}"/>
              </a:ext>
            </a:extLst>
          </p:cNvPr>
          <p:cNvSpPr txBox="1">
            <a:spLocks/>
          </p:cNvSpPr>
          <p:nvPr/>
        </p:nvSpPr>
        <p:spPr>
          <a:xfrm>
            <a:off x="457200" y="1295400"/>
            <a:ext cx="8382000" cy="40934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New Hires by Place of Work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New Hires by Place of Residence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Top 50 New Hires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Industries of Interest by New Hires Dashboard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Available for PA and Workforce Development Area (WDA)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1B1F3-DC84-4EAE-93FD-9B8E805A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Potential 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E4497-7524-4A34-BC82-997F7763CFDA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253413" cy="261610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baseline="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baseline="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Determine where and in which industries employers are hiring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Over-the-year change reveals increases or declines in hiring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Focus and priorities for re-employment and training programs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66758-4A9A-4F24-8AB6-ED11D2CB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8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D397F2-26CA-492A-9A8E-AEF7B21CA15E}"/>
              </a:ext>
            </a:extLst>
          </p:cNvPr>
          <p:cNvSpPr txBox="1">
            <a:spLocks/>
          </p:cNvSpPr>
          <p:nvPr/>
        </p:nvSpPr>
        <p:spPr bwMode="auto">
          <a:xfrm>
            <a:off x="316714" y="1355271"/>
            <a:ext cx="8534400" cy="44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 discuss three different measures of employment: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Quarterly Census of Employment and Wages (QCEW)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Current Employment Statistics (CES)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Local Area Unemployment Statistics (LAUS)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What does this data measure?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is this data alike? How is it different?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Where/when can this data be found?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Examples of each data set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737A9-4CC5-49C7-812C-391A8E2E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743200"/>
            <a:ext cx="1444877" cy="12680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0D9A-745D-40DE-A30D-BEB56C09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97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New Hires by Place of Work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49FB7-18F0-40D2-AEC0-CBCF51FB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22" y="1226592"/>
            <a:ext cx="8690956" cy="55613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B2590-3809-4150-B050-DFFB6A9A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82AF42-6315-410F-8543-6A0ED150D035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5311833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Top 50 Employers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2EE3E-FCC6-4AFD-9EFB-BE6F5FC08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52" y="1168768"/>
            <a:ext cx="7849695" cy="54681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6E456-72A9-425D-8C40-FEE98642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43000" y="1258164"/>
            <a:ext cx="731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Survey of Occupational Injuries &amp; Illnesses (SOII)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EE8FC-197F-430B-8D5C-45007E7F4F49}"/>
              </a:ext>
            </a:extLst>
          </p:cNvPr>
          <p:cNvGrpSpPr/>
          <p:nvPr/>
        </p:nvGrpSpPr>
        <p:grpSpPr>
          <a:xfrm>
            <a:off x="2895600" y="2743200"/>
            <a:ext cx="3582962" cy="3166339"/>
            <a:chOff x="2895600" y="2895600"/>
            <a:chExt cx="3582962" cy="31663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B64603-C01F-4777-B4FE-AC26921F91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95600" y="2895600"/>
              <a:ext cx="3582962" cy="3166339"/>
              <a:chOff x="4178355" y="2694432"/>
              <a:chExt cx="4062984" cy="3590544"/>
            </a:xfrm>
          </p:grpSpPr>
          <p:pic>
            <p:nvPicPr>
              <p:cNvPr id="6" name="Picture 5" descr="Close up of colorful toy blocks">
                <a:extLst>
                  <a:ext uri="{FF2B5EF4-FFF2-40B4-BE49-F238E27FC236}">
                    <a16:creationId xmlns:a16="http://schemas.microsoft.com/office/drawing/2014/main" id="{CC62A67D-7696-4726-8DA0-5251762568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42" r="36322" b="11147"/>
              <a:stretch/>
            </p:blipFill>
            <p:spPr>
              <a:xfrm>
                <a:off x="4178355" y="2694432"/>
                <a:ext cx="4062984" cy="3590544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2B5513-16F3-4816-B5BA-5E4D756E75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04747" y="4821130"/>
                <a:ext cx="451565" cy="10470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gradFill flip="none" rotWithShape="1">
                    <a:gsLst>
                      <a:gs pos="0">
                        <a:srgbClr val="BBE0E3">
                          <a:lumMod val="5000"/>
                          <a:lumOff val="95000"/>
                        </a:srgbClr>
                      </a:gs>
                      <a:gs pos="74000">
                        <a:srgbClr val="BBE0E3">
                          <a:lumMod val="45000"/>
                          <a:lumOff val="55000"/>
                        </a:srgbClr>
                      </a:gs>
                      <a:gs pos="83000">
                        <a:srgbClr val="BBE0E3">
                          <a:lumMod val="45000"/>
                          <a:lumOff val="55000"/>
                        </a:srgbClr>
                      </a:gs>
                      <a:gs pos="100000">
                        <a:srgbClr val="BBE0E3">
                          <a:lumMod val="30000"/>
                          <a:lumOff val="7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D7261F-5D6A-403A-BEFE-979F52643E50}"/>
                  </a:ext>
                </a:extLst>
              </p:cNvPr>
              <p:cNvSpPr/>
              <p:nvPr/>
            </p:nvSpPr>
            <p:spPr>
              <a:xfrm>
                <a:off x="6867741" y="4798671"/>
                <a:ext cx="209480" cy="10470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gradFill flip="none" rotWithShape="1">
                    <a:gsLst>
                      <a:gs pos="0">
                        <a:srgbClr val="BBE0E3">
                          <a:lumMod val="5000"/>
                          <a:lumOff val="95000"/>
                        </a:srgbClr>
                      </a:gs>
                      <a:gs pos="74000">
                        <a:srgbClr val="BBE0E3">
                          <a:lumMod val="45000"/>
                          <a:lumOff val="55000"/>
                        </a:srgbClr>
                      </a:gs>
                      <a:gs pos="83000">
                        <a:srgbClr val="BBE0E3">
                          <a:lumMod val="45000"/>
                          <a:lumOff val="55000"/>
                        </a:srgbClr>
                      </a:gs>
                      <a:gs pos="100000">
                        <a:srgbClr val="BBE0E3">
                          <a:lumMod val="30000"/>
                          <a:lumOff val="70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A8B7B0-5CFC-4644-B72A-05800FD7EAF8}"/>
                  </a:ext>
                </a:extLst>
              </p:cNvPr>
              <p:cNvSpPr txBox="1"/>
              <p:nvPr/>
            </p:nvSpPr>
            <p:spPr>
              <a:xfrm>
                <a:off x="5956312" y="3810000"/>
                <a:ext cx="963939" cy="104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srgbClr val="FFFFFF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rgbClr val="BBE0E3">
                            <a:lumMod val="5000"/>
                            <a:lumOff val="95000"/>
                          </a:srgbClr>
                        </a:gs>
                        <a:gs pos="74000">
                          <a:srgbClr val="BBE0E3">
                            <a:lumMod val="45000"/>
                            <a:lumOff val="55000"/>
                          </a:srgbClr>
                        </a:gs>
                        <a:gs pos="83000">
                          <a:srgbClr val="BBE0E3">
                            <a:lumMod val="45000"/>
                            <a:lumOff val="55000"/>
                          </a:srgbClr>
                        </a:gs>
                        <a:gs pos="100000">
                          <a:srgbClr val="BBE0E3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FFFFFF">
                          <a:lumMod val="50000"/>
                        </a:srgbClr>
                      </a:outerShdw>
                    </a:effectLst>
                    <a:uLnTx/>
                    <a:uFillTx/>
                    <a:latin typeface="Arial" charset="0"/>
                    <a:ea typeface="+mn-ea"/>
                    <a:cs typeface="+mn-cs"/>
                  </a:rPr>
                  <a:t>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5C20AA8-C735-49D6-9E0A-DD4A09FBD265}"/>
                </a:ext>
              </a:extLst>
            </p:cNvPr>
            <p:cNvGrpSpPr/>
            <p:nvPr/>
          </p:nvGrpSpPr>
          <p:grpSpPr>
            <a:xfrm>
              <a:off x="3716860" y="4715470"/>
              <a:ext cx="2098323" cy="923330"/>
              <a:chOff x="3716860" y="4715470"/>
              <a:chExt cx="2098323" cy="9233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1A7FB-F770-405A-8A56-1F4EF4275F67}"/>
                  </a:ext>
                </a:extLst>
              </p:cNvPr>
              <p:cNvSpPr txBox="1"/>
              <p:nvPr/>
            </p:nvSpPr>
            <p:spPr>
              <a:xfrm>
                <a:off x="3716860" y="4715470"/>
                <a:ext cx="8500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srgbClr val="FFFFFF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rgbClr val="BBE0E3">
                            <a:lumMod val="5000"/>
                            <a:lumOff val="95000"/>
                          </a:srgbClr>
                        </a:gs>
                        <a:gs pos="74000">
                          <a:srgbClr val="BBE0E3">
                            <a:lumMod val="45000"/>
                            <a:lumOff val="55000"/>
                          </a:srgbClr>
                        </a:gs>
                        <a:gs pos="83000">
                          <a:srgbClr val="BBE0E3">
                            <a:lumMod val="45000"/>
                            <a:lumOff val="55000"/>
                          </a:srgbClr>
                        </a:gs>
                        <a:gs pos="100000">
                          <a:srgbClr val="BBE0E3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FFFFFF">
                          <a:lumMod val="50000"/>
                        </a:srgbClr>
                      </a:outerShdw>
                    </a:effectLst>
                    <a:uLnTx/>
                    <a:uFillTx/>
                    <a:latin typeface="Arial" charset="0"/>
                    <a:ea typeface="+mn-ea"/>
                    <a:cs typeface="+mn-cs"/>
                  </a:rPr>
                  <a:t>O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12D9E-4575-4D5F-8C7D-2F99CBEF6EC0}"/>
                  </a:ext>
                </a:extLst>
              </p:cNvPr>
              <p:cNvSpPr txBox="1"/>
              <p:nvPr/>
            </p:nvSpPr>
            <p:spPr>
              <a:xfrm>
                <a:off x="4965129" y="4715470"/>
                <a:ext cx="8500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srgbClr val="FFFFFF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rgbClr val="BBE0E3">
                            <a:lumMod val="5000"/>
                            <a:lumOff val="95000"/>
                          </a:srgbClr>
                        </a:gs>
                        <a:gs pos="74000">
                          <a:srgbClr val="BBE0E3">
                            <a:lumMod val="45000"/>
                            <a:lumOff val="55000"/>
                          </a:srgbClr>
                        </a:gs>
                        <a:gs pos="83000">
                          <a:srgbClr val="BBE0E3">
                            <a:lumMod val="45000"/>
                            <a:lumOff val="55000"/>
                          </a:srgbClr>
                        </a:gs>
                        <a:gs pos="100000">
                          <a:srgbClr val="BBE0E3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FFFFFF">
                          <a:lumMod val="50000"/>
                        </a:srgbClr>
                      </a:outerShdw>
                    </a:effectLst>
                    <a:uLnTx/>
                    <a:uFillTx/>
                    <a:latin typeface="Arial" charset="0"/>
                    <a:ea typeface="+mn-ea"/>
                    <a:cs typeface="+mn-cs"/>
                  </a:rPr>
                  <a:t>II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5053-B73F-4C26-B4BA-11371051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CD27F-7938-47A1-B225-861FBCBD14A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11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What is SOII?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57200" y="1264799"/>
            <a:ext cx="8253412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survey is designed to estimate the number of work related injuries and illnesses and measures the frequency (rate) at which they occur. </a:t>
            </a: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Surveyed over 6,000 worksites in PA for CY 2021</a:t>
            </a: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cases that involve one or more days away from work, case circumstances and characteristics of the affected worker are provided</a:t>
            </a: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best and most comprehensive measure to capture this information in American workplaces</a:t>
            </a: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marR="0" lvl="0" indent="-283464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Conducted by BLS and cooperating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B5E39-4520-4EAB-B664-4A2D4964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200" b="1" dirty="0">
                <a:solidFill>
                  <a:schemeClr val="bg1"/>
                </a:solidFill>
                <a:latin typeface="Verdana" pitchFamily="34" charset="0"/>
              </a:rPr>
              <a:t>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D95B1-C8BA-4D43-95A8-4D34E86FB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1423987"/>
            <a:ext cx="4743450" cy="4010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1B0D3-9CAC-462E-B6B7-B0F4630F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27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200" b="1" dirty="0">
                <a:solidFill>
                  <a:schemeClr val="bg1"/>
                </a:solidFill>
                <a:latin typeface="Verdana" pitchFamily="34" charset="0"/>
              </a:rPr>
              <a:t>Manufacturing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0F110-F2D3-4C30-B77C-197EB497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1333500"/>
            <a:ext cx="5657850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EA1B98-D289-4AE2-BF6A-3BE5C3552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949" y="3429000"/>
            <a:ext cx="315913" cy="167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7CAA2-5431-44CE-A874-D33AD357C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700" y="3516154"/>
            <a:ext cx="228600" cy="2190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BFF3B-30DE-4F4E-A7D2-222EF9F0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2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SOII Recordable Cases  - OSHA Guidelines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81668" y="1143000"/>
            <a:ext cx="8153400" cy="46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3464" indent="-283464">
              <a:spcBef>
                <a:spcPts val="60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Nonfatal recordable workplace injuries &amp; illnesses are those that result in any one or more of:</a:t>
            </a:r>
          </a:p>
          <a:p>
            <a:pPr marL="283464" indent="-283464">
              <a:spcBef>
                <a:spcPts val="600"/>
              </a:spcBef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Loss of consciousness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Days away from work (DAFW)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Restricted work activity or job transfer (DJTR)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treatment beyond first-aid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Needlestick injury or cut from a sharp object that is contaminated with another person's blood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Tuberculosis (TB) diagnosed after exposure to a known case of TB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Significant work-related injuries diagnosed by a physician</a:t>
            </a:r>
          </a:p>
          <a:p>
            <a:pPr marL="740664" lvl="2" indent="-283464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Workplace fatalities – CFOI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6E061-A29C-4FBA-A705-952473F0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89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 Employer Input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57200" y="1143000"/>
            <a:ext cx="81534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3464" indent="-283464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Employer inputs data about the injured employee:</a:t>
            </a:r>
          </a:p>
          <a:p>
            <a:pPr marL="283464" indent="-283464" algn="ctr">
              <a:spcBef>
                <a:spcPts val="600"/>
              </a:spcBef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Race/Ethnicity (optional)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Age  -or-  Date of Birth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Date hired  -or-  Length of service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Emergency room visit? Or Overnight stay?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Start of work shift, and time of incident</a:t>
            </a:r>
          </a:p>
          <a:p>
            <a:pPr marL="283464" indent="-283464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DAFW and/or DJTR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76BEF-A75D-4F50-A938-769BAE9C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29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 Data Collection System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81543F9-E161-43F1-ADB7-1430CB9FAC07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29" y="1295400"/>
            <a:ext cx="8224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5443B-A5AD-4E8A-99C2-A06FF8E2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83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Uses of SOII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AABA603-2BB6-4EDF-A183-877EAF56E1A9}"/>
              </a:ext>
            </a:extLst>
          </p:cNvPr>
          <p:cNvSpPr txBox="1">
            <a:spLocks/>
          </p:cNvSpPr>
          <p:nvPr/>
        </p:nvSpPr>
        <p:spPr bwMode="auto">
          <a:xfrm>
            <a:off x="458598" y="1219200"/>
            <a:ext cx="8253413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3464" indent="-283464" algn="l">
              <a:spcBef>
                <a:spcPts val="600"/>
              </a:spcBef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Important uses of SOII data</a:t>
            </a:r>
          </a:p>
          <a:p>
            <a:pPr marL="283464" indent="-283464" algn="l">
              <a:spcBef>
                <a:spcPts val="600"/>
              </a:spcBef>
            </a:pP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algn="l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Identifying and correcting hazards in the workplace</a:t>
            </a:r>
          </a:p>
          <a:p>
            <a:pPr marL="283464" indent="-283464" algn="l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Informing national and state policy makers on occupational safety and health conditions across industries and occupations</a:t>
            </a:r>
          </a:p>
          <a:p>
            <a:pPr marL="283464" indent="-283464" algn="l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Designing and evaluating safety and health programs and improving safety equipment  </a:t>
            </a:r>
          </a:p>
          <a:p>
            <a:pPr marL="283464" indent="-283464" algn="l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Reality TV Shows…</a:t>
            </a:r>
          </a:p>
          <a:p>
            <a:pPr marL="283464" indent="-283464" algn="l">
              <a:spcBef>
                <a:spcPts val="600"/>
              </a:spcBef>
              <a:buFont typeface="Wingdings" pitchFamily="2" charset="2"/>
              <a:buChar char="Ø"/>
            </a:pPr>
            <a:endParaRPr lang="en-US" sz="2400" kern="0" dirty="0"/>
          </a:p>
          <a:p>
            <a:pPr marL="283464" indent="-283464" algn="l">
              <a:spcBef>
                <a:spcPts val="600"/>
              </a:spcBef>
            </a:pPr>
            <a:endParaRPr lang="en-US" sz="2400" kern="0" dirty="0"/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endParaRPr lang="en-US" sz="2400" kern="0" dirty="0"/>
          </a:p>
          <a:p>
            <a:pPr algn="l">
              <a:spcBef>
                <a:spcPts val="600"/>
              </a:spcBef>
            </a:pPr>
            <a:endParaRPr lang="en-US" sz="2400" kern="0" dirty="0"/>
          </a:p>
          <a:p>
            <a:pPr algn="l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US" sz="2400" kern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BE37A-DD47-45C8-8E9F-B44E5390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5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>
            <a:extLst>
              <a:ext uri="{FF2B5EF4-FFF2-40B4-BE49-F238E27FC236}">
                <a16:creationId xmlns:a16="http://schemas.microsoft.com/office/drawing/2014/main" id="{9A6BBDA9-7EA9-410D-B830-CBE67186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F7208-8839-4F7E-857A-79174E641544}"/>
              </a:ext>
            </a:extLst>
          </p:cNvPr>
          <p:cNvSpPr txBox="1">
            <a:spLocks/>
          </p:cNvSpPr>
          <p:nvPr/>
        </p:nvSpPr>
        <p:spPr bwMode="auto">
          <a:xfrm>
            <a:off x="304800" y="122237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The Quarterly Census of Employment and Wages (QCEW) is the </a:t>
            </a:r>
            <a:r>
              <a:rPr lang="en-US" sz="2000" i="1" kern="0" dirty="0">
                <a:solidFill>
                  <a:srgbClr val="FF0000"/>
                </a:solidFill>
              </a:rPr>
              <a:t>most complete count </a:t>
            </a:r>
            <a:r>
              <a:rPr lang="en-US" sz="2000" kern="0" dirty="0">
                <a:solidFill>
                  <a:srgbClr val="000000"/>
                </a:solidFill>
              </a:rPr>
              <a:t>of monthly jobs and quarterly wages we have.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PA Employers subject to Unemployment Insurance (UI) laws are required to submit monthly UI covered employment totals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Roughly 97% of all PA employment captured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Available</a:t>
            </a:r>
            <a:r>
              <a:rPr lang="en-US" sz="2000" kern="0" dirty="0">
                <a:solidFill>
                  <a:srgbClr val="FF0000"/>
                </a:solidFill>
              </a:rPr>
              <a:t> about </a:t>
            </a:r>
            <a:r>
              <a:rPr lang="en-US" sz="2000" i="1" kern="0" dirty="0">
                <a:solidFill>
                  <a:srgbClr val="FF0000"/>
                </a:solidFill>
              </a:rPr>
              <a:t>5 months after quarter ends </a:t>
            </a:r>
            <a:r>
              <a:rPr lang="en-US" sz="2000" i="1" kern="0" dirty="0">
                <a:solidFill>
                  <a:srgbClr val="000000"/>
                </a:solidFill>
              </a:rPr>
              <a:t>- </a:t>
            </a:r>
            <a:r>
              <a:rPr lang="en-US" sz="2000" kern="0" dirty="0">
                <a:solidFill>
                  <a:srgbClr val="000000"/>
                </a:solidFill>
              </a:rPr>
              <a:t>Q4 2021 preliminary and Q3 2021 final data were released the week of March 9</a:t>
            </a:r>
            <a:r>
              <a:rPr lang="en-US" sz="2000" kern="0" baseline="30000" dirty="0">
                <a:solidFill>
                  <a:srgbClr val="000000"/>
                </a:solidFill>
              </a:rPr>
              <a:t>th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000" kern="0" baseline="300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Counts the number of JOBS (not workers)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Based on LOCATION OF JOB (not residence of worker)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Referred to as the “universe” because it is a census of all UI covered employers and serves as the basis for other programs’ samples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3168176B-D8B1-4916-AC07-BC60F0D4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915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QCEW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6247B-1D4C-4758-9698-727D5395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962400"/>
            <a:ext cx="1755882" cy="1066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5572D-1A17-4B69-81D9-BE7333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56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SOII/CFOI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AD782-5F6B-4134-A908-8FAF8E0B6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22" y="1286345"/>
            <a:ext cx="8122651" cy="47334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CE103-140A-4892-BEF9-C9F45E62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57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 Data Publication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7FCDA-088B-4A01-84AA-1E269585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3" y="1219200"/>
            <a:ext cx="7782127" cy="4800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795C-D840-464C-85D7-8CED6BB0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20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 Data Publication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2C9DD-8311-484F-BF27-7D1DD183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68" y="1447800"/>
            <a:ext cx="7720732" cy="4571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8BDFB-E285-4FFF-A134-58199835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835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SOII Data Publication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DA6AD-7B9D-498C-82A3-31FC7F961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3974"/>
            <a:ext cx="7772400" cy="4848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EF9A7-F0FA-42F7-BA7C-81D9DF70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976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2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5439" y="5586362"/>
            <a:ext cx="82296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Questions?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12224-EFED-4D67-BFCC-63A9D40BA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90859"/>
            <a:ext cx="4191000" cy="42762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394E2-9E8A-4141-8E3D-1DBE3337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D70FB-85C1-4776-AB1F-E475C51CFB9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>
            <a:extLst>
              <a:ext uri="{FF2B5EF4-FFF2-40B4-BE49-F238E27FC236}">
                <a16:creationId xmlns:a16="http://schemas.microsoft.com/office/drawing/2014/main" id="{DB3B702D-3BFD-45E2-84ED-B4A44136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DFFD9C-2BE5-4861-92D8-C8F7CD4112DF}"/>
              </a:ext>
            </a:extLst>
          </p:cNvPr>
          <p:cNvSpPr txBox="1">
            <a:spLocks/>
          </p:cNvSpPr>
          <p:nvPr/>
        </p:nvSpPr>
        <p:spPr bwMode="auto">
          <a:xfrm>
            <a:off x="316706" y="1074979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Quarterly jobs totals available by different levels of detail: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Total Jobs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Industry Sectors (manufacturing, retail trade, etc.)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Down to six-digit </a:t>
            </a:r>
            <a:r>
              <a:rPr lang="en-US" b="1" kern="0" dirty="0">
                <a:solidFill>
                  <a:srgbClr val="000000"/>
                </a:solidFill>
              </a:rPr>
              <a:t>NAICS </a:t>
            </a:r>
            <a:r>
              <a:rPr lang="en-US" kern="0" dirty="0">
                <a:solidFill>
                  <a:srgbClr val="000000"/>
                </a:solidFill>
              </a:rPr>
              <a:t>detail when passes confidentiality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Totals by ownership and size class also available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Limitations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Time lag (about 5 months)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Data is not adjusted for seasonality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NOT a time series: Administrative changes applied annually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u="sng" kern="0" dirty="0">
                <a:solidFill>
                  <a:srgbClr val="000000"/>
                </a:solidFill>
              </a:rPr>
              <a:t>Most complete count </a:t>
            </a:r>
            <a:r>
              <a:rPr lang="en-US" sz="2000" kern="0" dirty="0">
                <a:solidFill>
                  <a:srgbClr val="000000"/>
                </a:solidFill>
              </a:rPr>
              <a:t>of employment and establishment data, so used by most other BLS programs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Sample frame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</a:rPr>
              <a:t>Benchmarking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F213256C-7872-4268-9BDA-09979645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74" y="439216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QCEW, continued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3E334-6402-4484-91AB-570215E3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2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0D2D9-BA11-49CD-80B9-9042155E3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07"/>
          <a:stretch/>
        </p:blipFill>
        <p:spPr>
          <a:xfrm>
            <a:off x="284610" y="1089317"/>
            <a:ext cx="8498580" cy="5540083"/>
          </a:xfrm>
          <a:prstGeom prst="rect">
            <a:avLst/>
          </a:prstGeom>
        </p:spPr>
      </p:pic>
      <p:pic>
        <p:nvPicPr>
          <p:cNvPr id="3074" name="Picture 26" descr="L&amp;I logo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8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QCEW Uses</a:t>
            </a: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57200" y="60198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DD43C-9BFB-4A6B-95E1-8C7C9485C81C}"/>
              </a:ext>
            </a:extLst>
          </p:cNvPr>
          <p:cNvSpPr/>
          <p:nvPr/>
        </p:nvSpPr>
        <p:spPr>
          <a:xfrm>
            <a:off x="2743200" y="1089317"/>
            <a:ext cx="3276600" cy="26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6588F-E9E0-453E-B00C-460D8841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>
            <a:extLst>
              <a:ext uri="{FF2B5EF4-FFF2-40B4-BE49-F238E27FC236}">
                <a16:creationId xmlns:a16="http://schemas.microsoft.com/office/drawing/2014/main" id="{DB3B702D-3BFD-45E2-84ED-B4A44136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>
            <a:extLst>
              <a:ext uri="{FF2B5EF4-FFF2-40B4-BE49-F238E27FC236}">
                <a16:creationId xmlns:a16="http://schemas.microsoft.com/office/drawing/2014/main" id="{F213256C-7872-4268-9BDA-09979645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816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QCEW Data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76F5C-62C3-4A70-99C6-E1C95F3CC063}"/>
              </a:ext>
            </a:extLst>
          </p:cNvPr>
          <p:cNvSpPr/>
          <p:nvPr/>
        </p:nvSpPr>
        <p:spPr>
          <a:xfrm>
            <a:off x="433386" y="6009516"/>
            <a:ext cx="726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https://www.workstats.dli.pa.gov/Research/Pages/default.aspx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5C8FBE-8B9F-4B15-A57C-A34EFEB3B16E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143000"/>
          <a:ext cx="8610601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9225">
                  <a:extLst>
                    <a:ext uri="{9D8B030D-6E8A-4147-A177-3AD203B41FA5}">
                      <a16:colId xmlns:a16="http://schemas.microsoft.com/office/drawing/2014/main" val="3274691951"/>
                    </a:ext>
                  </a:extLst>
                </a:gridCol>
                <a:gridCol w="621593">
                  <a:extLst>
                    <a:ext uri="{9D8B030D-6E8A-4147-A177-3AD203B41FA5}">
                      <a16:colId xmlns:a16="http://schemas.microsoft.com/office/drawing/2014/main" val="3999507019"/>
                    </a:ext>
                  </a:extLst>
                </a:gridCol>
                <a:gridCol w="1120907">
                  <a:extLst>
                    <a:ext uri="{9D8B030D-6E8A-4147-A177-3AD203B41FA5}">
                      <a16:colId xmlns:a16="http://schemas.microsoft.com/office/drawing/2014/main" val="1158733260"/>
                    </a:ext>
                  </a:extLst>
                </a:gridCol>
                <a:gridCol w="957866">
                  <a:extLst>
                    <a:ext uri="{9D8B030D-6E8A-4147-A177-3AD203B41FA5}">
                      <a16:colId xmlns:a16="http://schemas.microsoft.com/office/drawing/2014/main" val="774417559"/>
                    </a:ext>
                  </a:extLst>
                </a:gridCol>
                <a:gridCol w="957866">
                  <a:extLst>
                    <a:ext uri="{9D8B030D-6E8A-4147-A177-3AD203B41FA5}">
                      <a16:colId xmlns:a16="http://schemas.microsoft.com/office/drawing/2014/main" val="3781691350"/>
                    </a:ext>
                  </a:extLst>
                </a:gridCol>
                <a:gridCol w="957866">
                  <a:extLst>
                    <a:ext uri="{9D8B030D-6E8A-4147-A177-3AD203B41FA5}">
                      <a16:colId xmlns:a16="http://schemas.microsoft.com/office/drawing/2014/main" val="2890510302"/>
                    </a:ext>
                  </a:extLst>
                </a:gridCol>
                <a:gridCol w="1355278">
                  <a:extLst>
                    <a:ext uri="{9D8B030D-6E8A-4147-A177-3AD203B41FA5}">
                      <a16:colId xmlns:a16="http://schemas.microsoft.com/office/drawing/2014/main" val="1670061129"/>
                    </a:ext>
                  </a:extLst>
                </a:gridCol>
              </a:tblGrid>
              <a:tr h="30793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Montgomery County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15236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Industry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NAICS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Establishments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Jan Emp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Feb Emp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Mar Emp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Avg Weekly Wage</a:t>
                      </a:r>
                      <a:endParaRPr lang="en-US" sz="11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913425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Agriculture, Forestry, Fishing &amp; Hunting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‌11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$643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1803713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Mining, Quarrying, and Oil &amp; Gas Extrtn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‌21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$1,451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944525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Utilities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‌22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2,409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2,506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2,491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$4,496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5363642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Construction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‌23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2,504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23,709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23,729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24,699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$1,594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013009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Manufacturing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‌31-33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1,009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44,036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44,187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44,900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$2,585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417366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Wholesale Trade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‌42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1,516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22,087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22,105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22,314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$2,742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176749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Retail Trade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‌44-45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2,938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50,264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49,774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49,718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$747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574512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Transportation and Warehousing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‌48-49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12,722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12,591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12,568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$898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308897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‌51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8,957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9,008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$2,239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293046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Finance and Insurance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‌52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1,972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33,517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33,468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33,381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$3,863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852611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Real Estate and Rental and Leasing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‌53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1,156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7,394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7,459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7,496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$2,061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969573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Professional, Scientific, &amp; Tech Svcs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‌54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4,269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56,577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56,795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57,105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$2,985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4258305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Mgmnt of Companies and Enterprises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‌55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15,226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15,251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15,351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$3,416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0241602"/>
                  </a:ext>
                </a:extLst>
              </a:tr>
              <a:tr h="2463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247212"/>
                  </a:ext>
                </a:extLst>
              </a:tr>
              <a:tr h="2463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quarter 2022 Quarterly Census of Employment and Wages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272887"/>
                  </a:ext>
                </a:extLst>
              </a:tr>
              <a:tr h="2463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Private Ownership; All data are preliminary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5984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44790-1D97-49AF-BC23-343FE465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75817-0FFB-4E4C-9435-7870F34C74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0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814CA0-41AD-410A-8340-E4C72C6CAB19}"/>
</file>

<file path=customXml/itemProps2.xml><?xml version="1.0" encoding="utf-8"?>
<ds:datastoreItem xmlns:ds="http://schemas.openxmlformats.org/officeDocument/2006/customXml" ds:itemID="{0E8505A3-CF47-490B-8BBB-BD0B840A316A}"/>
</file>

<file path=customXml/itemProps3.xml><?xml version="1.0" encoding="utf-8"?>
<ds:datastoreItem xmlns:ds="http://schemas.openxmlformats.org/officeDocument/2006/customXml" ds:itemID="{5B874BDE-C3BA-4CC5-863E-3C84ED888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2986</Words>
  <Application>Microsoft Office PowerPoint</Application>
  <PresentationFormat>On-screen Show (4:3)</PresentationFormat>
  <Paragraphs>773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72 Light</vt:lpstr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Custom Design</vt:lpstr>
      <vt:lpstr>Default Design</vt:lpstr>
      <vt:lpstr>1_Default Design</vt:lpstr>
      <vt:lpstr>PowerPoint Presentation</vt:lpstr>
      <vt:lpstr>PowerPoint Presentation</vt:lpstr>
      <vt:lpstr>PowerPoint Presentation</vt:lpstr>
      <vt:lpstr>Data Types</vt:lpstr>
      <vt:lpstr>Objectives</vt:lpstr>
      <vt:lpstr>PowerPoint Presentation</vt:lpstr>
      <vt:lpstr>PowerPoint Presentation</vt:lpstr>
      <vt:lpstr>QCEW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– Part 2 (NAICS)</vt:lpstr>
      <vt:lpstr>Example of the NAICS structure</vt:lpstr>
      <vt:lpstr>NAICS Changes</vt:lpstr>
      <vt:lpstr>PowerPoint Presentation</vt:lpstr>
      <vt:lpstr>Objectives</vt:lpstr>
      <vt:lpstr>Food for Thought</vt:lpstr>
      <vt:lpstr>Food for Thought</vt:lpstr>
      <vt:lpstr>PowerPoint Presentation</vt:lpstr>
      <vt:lpstr>Occupational Wages</vt:lpstr>
      <vt:lpstr>Occupational Wages</vt:lpstr>
      <vt:lpstr>PowerPoint Presentation</vt:lpstr>
      <vt:lpstr>Employment Projections</vt:lpstr>
      <vt:lpstr>Occupational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SOII?</vt:lpstr>
      <vt:lpstr>Construction</vt:lpstr>
      <vt:lpstr>Manufacturing</vt:lpstr>
      <vt:lpstr>SOII Recordable Cases  - OSHA Guidelines</vt:lpstr>
      <vt:lpstr>SOII Employer Input</vt:lpstr>
      <vt:lpstr>SOII Data Collection System</vt:lpstr>
      <vt:lpstr>Uses of SOII</vt:lpstr>
      <vt:lpstr>SOII/CFOI Data</vt:lpstr>
      <vt:lpstr>SOII Data Publication</vt:lpstr>
      <vt:lpstr>SOII Data Publication</vt:lpstr>
      <vt:lpstr>SOII Data Publication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2015-04-29T18:07:21Z</dcterms:created>
  <dcterms:modified xsi:type="dcterms:W3CDTF">2022-11-02T15:34:03Z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