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564" r:id="rId6"/>
    <p:sldId id="563" r:id="rId7"/>
    <p:sldId id="441" r:id="rId8"/>
    <p:sldId id="442" r:id="rId9"/>
    <p:sldId id="284" r:id="rId10"/>
    <p:sldId id="558" r:id="rId11"/>
    <p:sldId id="565" r:id="rId12"/>
    <p:sldId id="561" r:id="rId13"/>
    <p:sldId id="566" r:id="rId14"/>
    <p:sldId id="562" r:id="rId15"/>
    <p:sldId id="559" r:id="rId16"/>
    <p:sldId id="560" r:id="rId17"/>
    <p:sldId id="291" r:id="rId18"/>
  </p:sldIdLst>
  <p:sldSz cx="10287000" cy="6858000" type="35mm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E2B33D"/>
    <a:srgbClr val="EAEAEA"/>
    <a:srgbClr val="FFF2C8"/>
    <a:srgbClr val="FFCCCC"/>
    <a:srgbClr val="CCFFCC"/>
    <a:srgbClr val="00326D"/>
    <a:srgbClr val="013657"/>
    <a:srgbClr val="01456F"/>
    <a:srgbClr val="01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6327" autoAdjust="0"/>
  </p:normalViewPr>
  <p:slideViewPr>
    <p:cSldViewPr snapToGrid="0" showGuides="1">
      <p:cViewPr varScale="1">
        <p:scale>
          <a:sx n="114" d="100"/>
          <a:sy n="114" d="100"/>
        </p:scale>
        <p:origin x="1020" y="102"/>
      </p:cViewPr>
      <p:guideLst>
        <p:guide pos="3240"/>
        <p:guide pos="50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95526646125755"/>
          <c:y val="1.6311105643044627E-2"/>
          <c:w val="0.8698950131233596"/>
          <c:h val="0.96922121062992128"/>
        </c:manualLayout>
      </c:layout>
      <c:barChart>
        <c:barDir val="col"/>
        <c:grouping val="stacked"/>
        <c:varyColors val="0"/>
        <c:ser>
          <c:idx val="0"/>
          <c:order val="0"/>
          <c:tx>
            <c:v>Future</c:v>
          </c:tx>
          <c:spPr>
            <a:solidFill>
              <a:srgbClr val="33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'2020-2030'!$F$1</c:f>
              <c:numCache>
                <c:formatCode>0.0%</c:formatCode>
                <c:ptCount val="1"/>
                <c:pt idx="0">
                  <c:v>0.26497825626708782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8-413E-B811-BE4E97FC0741}"/>
            </c:ext>
          </c:extLst>
        </c:ser>
        <c:ser>
          <c:idx val="1"/>
          <c:order val="1"/>
          <c:tx>
            <c:v>Tomorrow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'2020-2030'!$F$2</c:f>
              <c:numCache>
                <c:formatCode>0.0%</c:formatCode>
                <c:ptCount val="1"/>
                <c:pt idx="0">
                  <c:v>0.22161690713253193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8-413E-B811-BE4E97FC0741}"/>
            </c:ext>
          </c:extLst>
        </c:ser>
        <c:ser>
          <c:idx val="2"/>
          <c:order val="2"/>
          <c:tx>
            <c:v>Today</c:v>
          </c:tx>
          <c:spPr>
            <a:solidFill>
              <a:srgbClr val="99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'2020-2030'!$F$3</c:f>
              <c:numCache>
                <c:formatCode>0.0%</c:formatCode>
                <c:ptCount val="1"/>
                <c:pt idx="0">
                  <c:v>0.51340483660038028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38-413E-B811-BE4E97FC0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936000"/>
        <c:axId val="21937536"/>
      </c:barChart>
      <c:catAx>
        <c:axId val="2193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937536"/>
        <c:crosses val="autoZero"/>
        <c:auto val="1"/>
        <c:lblAlgn val="ctr"/>
        <c:lblOffset val="100"/>
        <c:noMultiLvlLbl val="0"/>
      </c:catAx>
      <c:valAx>
        <c:axId val="219375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93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0.03475</cdr:x>
      <cdr:y>0.55537</cdr:y>
    </cdr:from>
    <cdr:to>
      <cdr:x>0.13134</cdr:x>
      <cdr:y>0.81777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70916" y="3818312"/>
          <a:ext cx="1524017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Tomorrow</a:t>
          </a:r>
        </a:p>
      </cdr:txBody>
    </cdr:sp>
  </cdr:relSizeAnchor>
  <cdr:relSizeAnchor xmlns:cdr="http://schemas.openxmlformats.org/drawingml/2006/chartDrawing">
    <cdr:from>
      <cdr:x>0.03475</cdr:x>
      <cdr:y>0.79327</cdr:y>
    </cdr:from>
    <cdr:to>
      <cdr:x>0.13134</cdr:x>
      <cdr:y>0.94926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61902" y="4891004"/>
          <a:ext cx="905989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Future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46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496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694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7566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22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298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603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511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273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696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07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739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618461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9052" y="4708039"/>
            <a:ext cx="1990880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33925"/>
            <a:ext cx="1434275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205" y="889776"/>
            <a:ext cx="4300295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0"/>
            <a:ext cx="1506311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85147" y="646422"/>
            <a:ext cx="5681005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833324" y="-6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4" y="1671927"/>
            <a:ext cx="9142135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6" y="209030"/>
            <a:ext cx="5582258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23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6" y="1681163"/>
            <a:ext cx="4541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36" y="2505075"/>
            <a:ext cx="45492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78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611" y="2290715"/>
            <a:ext cx="4896848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0859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3414" y="2271861"/>
            <a:ext cx="4822046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6379871" y="3"/>
            <a:ext cx="4076865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636173" y="1"/>
            <a:ext cx="1221581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664946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188924" y="1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21" y="800944"/>
            <a:ext cx="5651635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431" y="924788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9339348" y="61088"/>
            <a:ext cx="849654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379245" y="5047077"/>
            <a:ext cx="128636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4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2"/>
            <a:ext cx="4714875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32527" y="97052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6088" y="1435101"/>
            <a:ext cx="508091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8734766" y="1185453"/>
            <a:ext cx="155223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3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39338" y="2104889"/>
            <a:ext cx="4619777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439338" y="2886077"/>
            <a:ext cx="4619777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20039" y="2104889"/>
            <a:ext cx="462003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5220039" y="2886077"/>
            <a:ext cx="462003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719" y="2005763"/>
            <a:ext cx="4409238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90473" y="2005763"/>
            <a:ext cx="4825741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48352" y="2664803"/>
            <a:ext cx="9275660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9911953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101" y="326572"/>
            <a:ext cx="968080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993106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101" y="558803"/>
            <a:ext cx="703115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1821023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6848" y="3461163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6848" y="3839451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848" y="4216671"/>
            <a:ext cx="2907379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848" y="4594957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5449730" y="3505249"/>
            <a:ext cx="21842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5490807" y="3897987"/>
            <a:ext cx="136272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5449730" y="4327947"/>
            <a:ext cx="21842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5460512" y="4650083"/>
            <a:ext cx="196863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173600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594957"/>
            <a:ext cx="163782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09" y="946597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635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5258" y="6356352"/>
            <a:ext cx="62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4" y="209029"/>
            <a:ext cx="9142135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Products/employment-projections/Pages/LTOPWorkforceDevelopmentAreaData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Products/employment-projections/Pages/LTOPWorkforceDevelopmentAreaData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publicdomainpictures.net/view-image.php?image=55969&amp;picture=hot-text-fire-flames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tting a baseball">
            <a:extLst>
              <a:ext uri="{FF2B5EF4-FFF2-40B4-BE49-F238E27FC236}">
                <a16:creationId xmlns:a16="http://schemas.microsoft.com/office/drawing/2014/main" id="{7320F593-790F-4A91-A92D-257CE7A4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10883"/>
            <a:ext cx="10287000" cy="6836234"/>
          </a:xfrm>
          <a:prstGeom prst="rect">
            <a:avLst/>
          </a:prstGeom>
        </p:spPr>
      </p:pic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846" y="1487068"/>
            <a:ext cx="4067293" cy="20336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A459AC-CE47-421D-A16F-35705FD24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420" y="3887317"/>
            <a:ext cx="7491370" cy="57550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326D"/>
                </a:solidFill>
              </a:rPr>
              <a:t>Make the Most of </a:t>
            </a:r>
            <a:r>
              <a:rPr lang="en-US" sz="3000">
                <a:solidFill>
                  <a:srgbClr val="00326D"/>
                </a:solidFill>
              </a:rPr>
              <a:t>Your At Bat</a:t>
            </a:r>
            <a:endParaRPr lang="en-US" sz="3000" dirty="0">
              <a:solidFill>
                <a:srgbClr val="00326D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2EA769-08F9-46B4-9169-AF40F2819D1B}"/>
              </a:ext>
            </a:extLst>
          </p:cNvPr>
          <p:cNvSpPr txBox="1">
            <a:spLocks/>
          </p:cNvSpPr>
          <p:nvPr/>
        </p:nvSpPr>
        <p:spPr>
          <a:xfrm>
            <a:off x="843128" y="5980447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2023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October 2023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ople, screenshot&#10;&#10;Description automatically generated">
            <a:extLst>
              <a:ext uri="{FF2B5EF4-FFF2-40B4-BE49-F238E27FC236}">
                <a16:creationId xmlns:a16="http://schemas.microsoft.com/office/drawing/2014/main" id="{61309BD5-9011-4DFF-8448-6BC372727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" y="151002"/>
            <a:ext cx="3649692" cy="4723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EE57-A189-40FD-885A-76A07730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815" y="327170"/>
            <a:ext cx="5360798" cy="64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1" y="268697"/>
            <a:ext cx="6231613" cy="621480"/>
          </a:xfrm>
        </p:spPr>
        <p:txBody>
          <a:bodyPr anchor="ctr"/>
          <a:lstStyle/>
          <a:p>
            <a:r>
              <a:rPr lang="en-US" sz="2400" dirty="0"/>
              <a:t>Career Posters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BFFD6-9A70-4873-9091-DF800DF9F8F0}"/>
              </a:ext>
            </a:extLst>
          </p:cNvPr>
          <p:cNvSpPr txBox="1"/>
          <p:nvPr/>
        </p:nvSpPr>
        <p:spPr>
          <a:xfrm rot="812122">
            <a:off x="-43620" y="3209822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E2B33D"/>
                </a:solidFill>
                <a:latin typeface="Calibri"/>
              </a:rPr>
              <a:t>Hard copies printed upon request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7A7203A-A81D-4273-B691-992D7D566190}"/>
              </a:ext>
            </a:extLst>
          </p:cNvPr>
          <p:cNvSpPr/>
          <p:nvPr/>
        </p:nvSpPr>
        <p:spPr>
          <a:xfrm>
            <a:off x="1326867" y="601910"/>
            <a:ext cx="3488055" cy="282709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22A82-3BAD-4C58-BA69-D0A05C240273}"/>
              </a:ext>
            </a:extLst>
          </p:cNvPr>
          <p:cNvSpPr txBox="1"/>
          <p:nvPr/>
        </p:nvSpPr>
        <p:spPr>
          <a:xfrm>
            <a:off x="1997651" y="1421497"/>
            <a:ext cx="204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Now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D3F43-67C4-4E96-8FA9-5EFF207E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33" y="0"/>
            <a:ext cx="4589216" cy="6858000"/>
          </a:xfrm>
          <a:prstGeom prst="rect">
            <a:avLst/>
          </a:prstGeom>
        </p:spPr>
      </p:pic>
      <p:pic>
        <p:nvPicPr>
          <p:cNvPr id="12" name="Picture 11" descr="Baseball player sliding into home">
            <a:extLst>
              <a:ext uri="{FF2B5EF4-FFF2-40B4-BE49-F238E27FC236}">
                <a16:creationId xmlns:a16="http://schemas.microsoft.com/office/drawing/2014/main" id="{FC8A40C6-1F93-4147-855A-4B1ADFE46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51" y="4708241"/>
            <a:ext cx="3004329" cy="2108945"/>
          </a:xfrm>
          <a:prstGeom prst="rect">
            <a:avLst/>
          </a:prstGeom>
        </p:spPr>
      </p:pic>
      <p:pic>
        <p:nvPicPr>
          <p:cNvPr id="10" name="Graphic 9" descr="Adhesive Bandage outline">
            <a:extLst>
              <a:ext uri="{FF2B5EF4-FFF2-40B4-BE49-F238E27FC236}">
                <a16:creationId xmlns:a16="http://schemas.microsoft.com/office/drawing/2014/main" id="{3E0B3082-538A-44CC-91FE-73875F706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852446">
            <a:off x="1842213" y="5818379"/>
            <a:ext cx="762807" cy="7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8CA08-A10E-466F-B4C2-48B23516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2800" dirty="0"/>
              <a:t>PA IDOL versus HPOs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BCC3AB-108E-44AE-B4DA-FE4A5BCA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88331"/>
              </p:ext>
            </p:extLst>
          </p:nvPr>
        </p:nvGraphicFramePr>
        <p:xfrm>
          <a:off x="260059" y="1317072"/>
          <a:ext cx="9513114" cy="5059417"/>
        </p:xfrm>
        <a:graphic>
          <a:graphicData uri="http://schemas.openxmlformats.org/drawingml/2006/table">
            <a:tbl>
              <a:tblPr firstRow="1" bandRow="1"/>
              <a:tblGrid>
                <a:gridCol w="1858884">
                  <a:extLst>
                    <a:ext uri="{9D8B030D-6E8A-4147-A177-3AD203B41FA5}">
                      <a16:colId xmlns:a16="http://schemas.microsoft.com/office/drawing/2014/main" val="3682965078"/>
                    </a:ext>
                  </a:extLst>
                </a:gridCol>
                <a:gridCol w="3827115">
                  <a:extLst>
                    <a:ext uri="{9D8B030D-6E8A-4147-A177-3AD203B41FA5}">
                      <a16:colId xmlns:a16="http://schemas.microsoft.com/office/drawing/2014/main" val="1163192444"/>
                    </a:ext>
                  </a:extLst>
                </a:gridCol>
                <a:gridCol w="3827115">
                  <a:extLst>
                    <a:ext uri="{9D8B030D-6E8A-4147-A177-3AD203B41FA5}">
                      <a16:colId xmlns:a16="http://schemas.microsoft.com/office/drawing/2014/main" val="2379252766"/>
                    </a:ext>
                  </a:extLst>
                </a:gridCol>
              </a:tblGrid>
              <a:tr h="39538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PA IDOL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HPOs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60721"/>
                  </a:ext>
                </a:extLst>
              </a:tr>
              <a:tr h="88462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Goal: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Career exploration tool to identify occupations that are in-demand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Targeted list of occupations used to align local workforce training funding to best fit job prospects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9774"/>
                  </a:ext>
                </a:extLst>
              </a:tr>
              <a:tr h="39538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Geography: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Statewide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Local Workforce Development Areas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22168"/>
                  </a:ext>
                </a:extLst>
              </a:tr>
              <a:tr h="39538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Timeframe: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Released annually, with HPOs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Annual, Effective August 1-July 31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02242"/>
                  </a:ext>
                </a:extLst>
              </a:tr>
              <a:tr h="88462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Data focus: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Employment growth and demand, existing supply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Employment growth and demand, wages and wage change, unemployment, and completers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41770"/>
                  </a:ext>
                </a:extLst>
              </a:tr>
              <a:tr h="62251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Coverage: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All occupations – Today, Tomorrow &amp; Future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Occupations of focus for workforce – high and low end often excluded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47878"/>
                  </a:ext>
                </a:extLst>
              </a:tr>
              <a:tr h="596029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Adding occupations: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No formal process in place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Petition process through local Boards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63776"/>
                  </a:ext>
                </a:extLst>
              </a:tr>
              <a:tr h="884623"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Relevance for CTE: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Anything through PDE, including equipment grants, industry-recognized credentials, etc.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8577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71551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157327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543103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928879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314654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700430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086206" algn="l" defTabSz="771551" rtl="0" eaLnBrk="1" latinLnBrk="0" hangingPunct="1">
                        <a:defRPr sz="1519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Anything through PA CareerLink® - eligible training provider list, mostly adult programs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8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F542EA7D-47A8-4D7A-9BAD-26E1CA7D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25" y="907899"/>
            <a:ext cx="8053431" cy="5410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Classification of Instructional Program (CIP) Codes are used by educational training providers to define and classify their curriculum.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 Occupational Classification (SOC) Codes are used to group occupations and determine employment projections and wages.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national crosswalk exists to relate the skills learned through a program (CIP) to the jobs that require them (SOC).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has developed a dynamic version of the CIP-SOC crosswalk which incorporates programs specific to Pennsylvania as well as programs impacting emerging occupations and technology.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version had a lot “missed” and questionable connections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Codes change and may not always align between data sets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CTE uses a subset of CIP codes (about 110 of more than 1,600)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to the nature of CTE programs, CIP codes ending in “0000” or “9999” (aka the “catch-all’s”) are often applied but crosswalk defaulted to only residual SOC codes resulting in misalignments</a:t>
            </a: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689D388-FB9C-4FC4-9710-03A91570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6" y="170861"/>
            <a:ext cx="6231613" cy="62148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CIP-SOC Connection</a:t>
            </a:r>
          </a:p>
        </p:txBody>
      </p:sp>
    </p:spTree>
    <p:extLst>
      <p:ext uri="{BB962C8B-B14F-4D97-AF65-F5344CB8AC3E}">
        <p14:creationId xmlns:p14="http://schemas.microsoft.com/office/powerpoint/2010/main" val="390490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7452496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3489819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ting a baseball">
            <a:extLst>
              <a:ext uri="{FF2B5EF4-FFF2-40B4-BE49-F238E27FC236}">
                <a16:creationId xmlns:a16="http://schemas.microsoft.com/office/drawing/2014/main" id="{4DEFB2E7-5F00-494B-A854-C4FA03E4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48" y="704675"/>
            <a:ext cx="7323677" cy="5519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77" y="3196205"/>
            <a:ext cx="6677817" cy="76563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Career Exploration Data</a:t>
            </a:r>
          </a:p>
        </p:txBody>
      </p:sp>
    </p:spTree>
    <p:extLst>
      <p:ext uri="{BB962C8B-B14F-4D97-AF65-F5344CB8AC3E}">
        <p14:creationId xmlns:p14="http://schemas.microsoft.com/office/powerpoint/2010/main" val="90309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15" y="321864"/>
            <a:ext cx="3841895" cy="511926"/>
          </a:xfrm>
        </p:spPr>
        <p:txBody>
          <a:bodyPr anchor="t"/>
          <a:lstStyle/>
          <a:p>
            <a:pPr algn="ctr"/>
            <a:r>
              <a:rPr lang="en-US" sz="2800" dirty="0"/>
              <a:t>Food for Thought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EC6733E-1CB0-471D-8A63-93286C50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99" y="1289654"/>
            <a:ext cx="9295002" cy="4876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CWIA’s data is assigned by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industry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 or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occupation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, which are often confused</a:t>
            </a:r>
          </a:p>
          <a:p>
            <a:pPr marL="742950" lvl="1" indent="0" defTabSz="914400">
              <a:spcBef>
                <a:spcPts val="0"/>
              </a:spcBef>
              <a:buNone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Industry</a:t>
            </a:r>
            <a:r>
              <a:rPr lang="en-US" sz="16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refers to the </a:t>
            </a:r>
            <a:r>
              <a:rPr lang="en-US" alt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type of business or organization where an individual works</a:t>
            </a:r>
          </a:p>
          <a:p>
            <a:pPr marL="742950" lvl="1" indent="0" defTabSz="914400">
              <a:spcBef>
                <a:spcPts val="0"/>
              </a:spcBef>
              <a:buNone/>
              <a:defRPr/>
            </a:pPr>
            <a:r>
              <a:rPr lang="en-US" sz="1600" b="1" i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Occupation </a:t>
            </a: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refers to the job duties that an individual performs at their work site</a:t>
            </a:r>
          </a:p>
          <a:p>
            <a:pPr marL="342900" indent="-342900" algn="l" defTabSz="914400"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Occupational data uses Standard Occupational Classification (SOC) codes, which follow a hierarchical structure</a:t>
            </a:r>
            <a:endParaRPr lang="en-US" sz="2000" u="sng" dirty="0">
              <a:solidFill>
                <a:prstClr val="black"/>
              </a:solidFill>
              <a:latin typeface="Calibri" pitchFamily="34" charset="0"/>
            </a:endParaRPr>
          </a:p>
          <a:p>
            <a:pPr marL="742950" lvl="1" indent="0" algn="l" defTabSz="91440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Example: 	43-0000 - Office &amp; Administrative Support Occupations</a:t>
            </a:r>
          </a:p>
          <a:p>
            <a:pPr marL="742950" lvl="1" indent="0" algn="l" defTabSz="91440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		43-3000 - Financial Clerks</a:t>
            </a:r>
          </a:p>
          <a:p>
            <a:pPr marL="742950" lvl="1" indent="0" algn="l" defTabSz="91440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		43-3031 - Bookkeeping, Accounting &amp; Auditing Clerks</a:t>
            </a:r>
          </a:p>
          <a:p>
            <a:pPr marL="342900" indent="-342900" algn="l" defTabSz="914400"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Similar to, but not exactly the same as, O*NET (</a:t>
            </a:r>
            <a:r>
              <a:rPr lang="en-US" sz="18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https://www.onetonline.org/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Two primary data sets – projections and wages – are “Cross Industry”</a:t>
            </a:r>
          </a:p>
          <a:p>
            <a:pPr marL="742950" lvl="1" indent="0" algn="l" defTabSz="914400">
              <a:buNone/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Equal across all industries; i.e. Cashier in Health Care = Cashier in Retail</a:t>
            </a: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Minimum educational attainment levels for each occupation</a:t>
            </a: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l" defTabSz="9144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53ECA7-BC51-4996-A75E-E21F8BA4CFC0}"/>
              </a:ext>
            </a:extLst>
          </p:cNvPr>
          <p:cNvSpPr txBox="1">
            <a:spLocks/>
          </p:cNvSpPr>
          <p:nvPr/>
        </p:nvSpPr>
        <p:spPr bwMode="auto">
          <a:xfrm>
            <a:off x="1291904" y="4948792"/>
            <a:ext cx="7470745" cy="108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On-the-Job Training (short or moderate-term)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Long-Term Training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High School diploma plus work experience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Postsecondary training or apprenticeship</a:t>
            </a:r>
          </a:p>
          <a:p>
            <a:pPr algn="l" defTabSz="914400">
              <a:defRPr/>
            </a:pPr>
            <a:endParaRPr lang="en-US" sz="900" dirty="0">
              <a:solidFill>
                <a:schemeClr val="accent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Associate degree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Bachelor’s degree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Master’s degree</a:t>
            </a:r>
          </a:p>
          <a:p>
            <a:pPr algn="l" defTabSz="914400">
              <a:defRPr/>
            </a:pPr>
            <a:r>
              <a:rPr lang="en-US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Doctoral or Professional degree</a:t>
            </a:r>
          </a:p>
          <a:p>
            <a:pPr algn="l" defTabSz="914400">
              <a:defRPr/>
            </a:pP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8" descr="Hot Dog Dude">
            <a:extLst>
              <a:ext uri="{FF2B5EF4-FFF2-40B4-BE49-F238E27FC236}">
                <a16:creationId xmlns:a16="http://schemas.microsoft.com/office/drawing/2014/main" id="{0D6AD4CE-5FD2-4505-91CF-9573D8D83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224" y="4299438"/>
            <a:ext cx="2605744" cy="26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1C82D9-40E7-4DF3-9491-5807BA52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3" y="4907886"/>
            <a:ext cx="9257712" cy="1741587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Gathered semi-annually through a non-mandatory survey of employers</a:t>
            </a:r>
          </a:p>
          <a:p>
            <a:r>
              <a:rPr lang="en-US" sz="1600" dirty="0">
                <a:latin typeface="Calibri" pitchFamily="34" charset="0"/>
              </a:rPr>
              <a:t>Released annually; usually in April</a:t>
            </a:r>
          </a:p>
          <a:p>
            <a:r>
              <a:rPr lang="en-US" sz="1600" dirty="0">
                <a:latin typeface="Calibri" pitchFamily="34" charset="0"/>
              </a:rPr>
              <a:t>Includes Entry, Average &amp; Experienced-level wages for more than 800 occupations</a:t>
            </a:r>
          </a:p>
          <a:p>
            <a:r>
              <a:rPr lang="en-US" sz="1600" dirty="0">
                <a:latin typeface="Calibri" pitchFamily="34" charset="0"/>
              </a:rPr>
              <a:t>Produced uniformly nationwide – compare across state borders and within the state</a:t>
            </a:r>
            <a:endParaRPr lang="en-US" sz="1600" dirty="0"/>
          </a:p>
          <a:p>
            <a:r>
              <a:rPr lang="en-US" sz="1600" dirty="0">
                <a:latin typeface="Calibri" pitchFamily="34" charset="0"/>
              </a:rPr>
              <a:t>Available for PA, Metropolitan Statistical Area, Workforce Development Area &amp; County</a:t>
            </a:r>
          </a:p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Minimum educational attainment levels shown for each occupation</a:t>
            </a:r>
          </a:p>
          <a:p>
            <a:endParaRPr lang="en-US" sz="16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28B1C1E-DAEA-47DE-943F-2613DAC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2800" dirty="0"/>
              <a:t>Occupational Wages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217B2-1598-4967-8DFF-9DB05304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0" y="973275"/>
            <a:ext cx="9286875" cy="1676400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BF49E-4C9A-41A8-9359-E408DBCEC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2792943"/>
            <a:ext cx="9344025" cy="1971675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</p:spTree>
    <p:extLst>
      <p:ext uri="{BB962C8B-B14F-4D97-AF65-F5344CB8AC3E}">
        <p14:creationId xmlns:p14="http://schemas.microsoft.com/office/powerpoint/2010/main" val="169518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1C82D9-40E7-4DF3-9491-5807BA52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3" y="4370664"/>
            <a:ext cx="9257712" cy="2099923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Estimated industry and occupational employment levels now and in the future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Developed in collaboration with Federal partners; consistency across states</a:t>
            </a:r>
          </a:p>
          <a:p>
            <a:r>
              <a:rPr lang="en-US" dirty="0">
                <a:latin typeface="Calibri" pitchFamily="34" charset="0"/>
              </a:rPr>
              <a:t>Released every two years; PA is June and sub-state in December</a:t>
            </a:r>
          </a:p>
          <a:p>
            <a:r>
              <a:rPr lang="en-US" dirty="0">
                <a:latin typeface="Calibri" pitchFamily="34" charset="0"/>
              </a:rPr>
              <a:t>Available for PA, Metropolitan Statistical Area &amp; Workforce Development Area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Includes full- and part-time workers; even the self-employed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E8CA08-A10E-466F-B4C2-48B23516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953" y="208527"/>
            <a:ext cx="6072222" cy="621480"/>
          </a:xfrm>
        </p:spPr>
        <p:txBody>
          <a:bodyPr anchor="ctr"/>
          <a:lstStyle/>
          <a:p>
            <a:pPr algn="r"/>
            <a:r>
              <a:rPr lang="en-US" sz="2800" dirty="0"/>
              <a:t>Occupational Outlook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F3DCAC-EC56-4D34-A94E-160396F2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1133180"/>
            <a:ext cx="9525000" cy="1343025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FA5134-C567-4076-92BF-033BE7D70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48" y="2487336"/>
            <a:ext cx="9591675" cy="1333500"/>
          </a:xfrm>
          <a:prstGeom prst="rect">
            <a:avLst/>
          </a:prstGeom>
          <a:ln w="38100">
            <a:solidFill>
              <a:srgbClr val="E2B33D"/>
            </a:solidFill>
          </a:ln>
        </p:spPr>
      </p:pic>
    </p:spTree>
    <p:extLst>
      <p:ext uri="{BB962C8B-B14F-4D97-AF65-F5344CB8AC3E}">
        <p14:creationId xmlns:p14="http://schemas.microsoft.com/office/powerpoint/2010/main" val="245990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1" y="268697"/>
            <a:ext cx="6231613" cy="621480"/>
          </a:xfrm>
        </p:spPr>
        <p:txBody>
          <a:bodyPr anchor="ctr"/>
          <a:lstStyle/>
          <a:p>
            <a:r>
              <a:rPr lang="en-US" sz="2400" dirty="0"/>
              <a:t>Educational Requirements for Jobs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7E62C-704A-40B6-A610-4F7D1D936E18}"/>
              </a:ext>
            </a:extLst>
          </p:cNvPr>
          <p:cNvSpPr txBox="1"/>
          <p:nvPr/>
        </p:nvSpPr>
        <p:spPr>
          <a:xfrm>
            <a:off x="2217845" y="6404637"/>
            <a:ext cx="588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Long-Term Occupational Employment Projections, 2020-30;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https://www.workstats.dli.pa.gov/Products/employment-projections/Pages/LTOPWorkforceDevelopmentAreaData.aspx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B30D93B-4D81-440C-B8F8-F32584875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088" y="842385"/>
            <a:ext cx="5554313" cy="5216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Career Options: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TODAY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Slightly more than half of all jobs can be entered directly after high school graduation (or GED completion) and require no more than one year of on-the-job training.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Projected to grow at a much slower rate (6.9%) than the state overall (7.6%). Segment contribution to total employment has been steadily declining.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TOMORROW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More than one out of every five jobs will require some extended period of formal training, an apprenticeship, industry-recognized certification, or completion of an Associate degree for entry.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Jobs requiring an Associate degree are projected to grow at a faster rate (10.3%) than the state.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FUTURE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Roughly one out of every four jobs in the state require a bachelor’s degree or higher.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Highest growth rates expected for those with advanced degrees (10.7%).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4C465F7A-9794-4DAA-8C9E-163BA86EF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77" y="6042290"/>
            <a:ext cx="848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Additional education may be required to retain employment and/or to qualify for promotional opportunities.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66A995A-71CD-4DF0-AD8F-90C4EAE7F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767431"/>
              </p:ext>
            </p:extLst>
          </p:nvPr>
        </p:nvGraphicFramePr>
        <p:xfrm>
          <a:off x="361205" y="134365"/>
          <a:ext cx="3505200" cy="580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>
            <a:extLst>
              <a:ext uri="{FF2B5EF4-FFF2-40B4-BE49-F238E27FC236}">
                <a16:creationId xmlns:a16="http://schemas.microsoft.com/office/drawing/2014/main" id="{B6021B47-B7A2-47FC-B2CA-911FA082B3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28588" y="223838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98901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791" y="384425"/>
            <a:ext cx="4454554" cy="621480"/>
          </a:xfrm>
        </p:spPr>
        <p:txBody>
          <a:bodyPr anchor="ctr"/>
          <a:lstStyle/>
          <a:p>
            <a:pPr algn="ctr"/>
            <a:r>
              <a:rPr lang="en-US" sz="2800" dirty="0"/>
              <a:t>Jobs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7E62C-704A-40B6-A610-4F7D1D936E18}"/>
              </a:ext>
            </a:extLst>
          </p:cNvPr>
          <p:cNvSpPr txBox="1"/>
          <p:nvPr/>
        </p:nvSpPr>
        <p:spPr>
          <a:xfrm>
            <a:off x="2301441" y="6476668"/>
            <a:ext cx="588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Long-Term Occupational Employment Projections, 2020-30;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https://www.workstats.dli.pa.gov/Products/employment-projections/Pages/LTOPWorkforceDevelopmentAreaData.aspx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FD925AD-4FAD-4889-A5BC-1D8CC74C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45" y="1945097"/>
            <a:ext cx="2819399" cy="2428870"/>
          </a:xfrm>
          <a:prstGeom prst="rect">
            <a:avLst/>
          </a:prstGeom>
          <a:solidFill>
            <a:srgbClr val="99CCFF">
              <a:alpha val="10000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By Volume Growth: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Home Health &amp; Personal Care Aides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Fast Food &amp; Counter Workers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Cooks, Restaurant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Laborers &amp; Material Movers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Registered Nurses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Waiters &amp; Waitresses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Stockers &amp; Order Fillers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Software Developers &amp; QA Analysts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Passenger Vehicle Drivers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1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Hairdressers, Hairstylists &amp; Cosmetologists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CD6E9-81FB-44EB-AF8D-AF4C01A88B2C}"/>
              </a:ext>
            </a:extLst>
          </p:cNvPr>
          <p:cNvSpPr txBox="1"/>
          <p:nvPr/>
        </p:nvSpPr>
        <p:spPr>
          <a:xfrm>
            <a:off x="3706530" y="1939320"/>
            <a:ext cx="2819400" cy="2428870"/>
          </a:xfrm>
          <a:prstGeom prst="rect">
            <a:avLst/>
          </a:prstGeom>
          <a:solidFill>
            <a:srgbClr val="F79646">
              <a:lumMod val="20000"/>
              <a:lumOff val="80000"/>
              <a:alpha val="25000"/>
            </a:srgbClr>
          </a:solidFill>
          <a:ln>
            <a:solidFill>
              <a:srgbClr val="F79646">
                <a:lumMod val="60000"/>
                <a:lumOff val="40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 Percent Growth: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Ushers &amp; Lobby Attendants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Amusement &amp; Recreation Attendants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Cooks, Restaurant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Gaming Dealers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Manicurists &amp; Pedicurists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Fitness Trainers &amp; Aerobics Instructors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Massage Therapists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Statisticians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Lifeguards, Ski Patrol &amp; Rec Protective Svc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Physical Therapist Assistants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A062ADD-50EE-4868-9F54-19876FA8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130" y="1939320"/>
            <a:ext cx="2901886" cy="2428870"/>
          </a:xfrm>
          <a:prstGeom prst="rect">
            <a:avLst/>
          </a:prstGeom>
          <a:solidFill>
            <a:srgbClr val="7030A0">
              <a:alpha val="10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Annual Demand: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Fast Food &amp; Counter Workers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Home Health &amp; Personal Care Aides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Cashiers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Laborers &amp; Material Movers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Retail Salespersons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Stockers &amp; Order Fillers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Office Clerks, General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Waiters &amp; Waitresses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Customer Service Representatives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</a:rPr>
              <a:t>Janitors &amp; Cleaners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884A9EA-F647-4D8C-A69A-9A266B9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44" y="4358578"/>
            <a:ext cx="28302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Traditional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C4E7F509-C05F-4100-8A42-14CDDD287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61" y="4324205"/>
            <a:ext cx="280857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Emerging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FF3451AD-840B-4D62-BA80-1F67123F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415" y="4324206"/>
            <a:ext cx="28955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Foundational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EAF07-1E2D-4474-90DE-4473A8128C12}"/>
              </a:ext>
            </a:extLst>
          </p:cNvPr>
          <p:cNvSpPr txBox="1"/>
          <p:nvPr/>
        </p:nvSpPr>
        <p:spPr>
          <a:xfrm>
            <a:off x="4335880" y="5088742"/>
            <a:ext cx="1527143" cy="646331"/>
          </a:xfrm>
          <a:prstGeom prst="rect">
            <a:avLst/>
          </a:prstGeom>
          <a:solidFill>
            <a:srgbClr val="EAEAEA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Green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Today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Tomorrow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Blue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Future</a:t>
            </a:r>
          </a:p>
        </p:txBody>
      </p:sp>
      <p:pic>
        <p:nvPicPr>
          <p:cNvPr id="34" name="Picture 33" descr="A pumpkin with a face carved in it&#10;&#10;Description automatically generated with low confidence">
            <a:extLst>
              <a:ext uri="{FF2B5EF4-FFF2-40B4-BE49-F238E27FC236}">
                <a16:creationId xmlns:a16="http://schemas.microsoft.com/office/drawing/2014/main" id="{29BE924F-F769-4F48-BB6A-80889468F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92619">
            <a:off x="466922" y="338636"/>
            <a:ext cx="2172300" cy="109515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0DDF85-ADDF-486E-A86B-74824F46022A}"/>
              </a:ext>
            </a:extLst>
          </p:cNvPr>
          <p:cNvSpPr txBox="1"/>
          <p:nvPr/>
        </p:nvSpPr>
        <p:spPr>
          <a:xfrm>
            <a:off x="3634874" y="4613050"/>
            <a:ext cx="2929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prstClr val="black"/>
                </a:solidFill>
              </a:rPr>
              <a:t>[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Min. employment level of 1,000 (PA) or 250 (WDB)]</a:t>
            </a:r>
          </a:p>
        </p:txBody>
      </p:sp>
    </p:spTree>
    <p:extLst>
      <p:ext uri="{BB962C8B-B14F-4D97-AF65-F5344CB8AC3E}">
        <p14:creationId xmlns:p14="http://schemas.microsoft.com/office/powerpoint/2010/main" val="289704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ting a baseball">
            <a:extLst>
              <a:ext uri="{FF2B5EF4-FFF2-40B4-BE49-F238E27FC236}">
                <a16:creationId xmlns:a16="http://schemas.microsoft.com/office/drawing/2014/main" id="{4DEFB2E7-5F00-494B-A854-C4FA03E4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48" y="704675"/>
            <a:ext cx="7323677" cy="5519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77" y="3196205"/>
            <a:ext cx="6677817" cy="76563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Occupational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280405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1" y="268697"/>
            <a:ext cx="6231613" cy="621480"/>
          </a:xfrm>
        </p:spPr>
        <p:txBody>
          <a:bodyPr anchor="ctr"/>
          <a:lstStyle/>
          <a:p>
            <a:r>
              <a:rPr lang="en-US" sz="2400" dirty="0"/>
              <a:t>PA Career Guide – 26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B30D93B-4D81-440C-B8F8-F32584875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65" y="1060499"/>
            <a:ext cx="6444595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Includes information on: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Interest assessment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Wage and job outlook information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Spotlight articles – sports, entertainment &amp; healthcare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Budget worksheet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To-do list for High School students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Sources for Financial Aid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Alternative options to college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Tips for marketing yourself as a jobseeker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Information on PA CareerLink® Offices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Contact information for state agencies</a:t>
            </a:r>
          </a:p>
        </p:txBody>
      </p:sp>
      <p:pic>
        <p:nvPicPr>
          <p:cNvPr id="8" name="Picture 7" descr="A picture containing text, people, screenshot&#10;&#10;Description automatically generated">
            <a:extLst>
              <a:ext uri="{FF2B5EF4-FFF2-40B4-BE49-F238E27FC236}">
                <a16:creationId xmlns:a16="http://schemas.microsoft.com/office/drawing/2014/main" id="{61309BD5-9011-4DFF-8448-6BC372727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02" y="2822123"/>
            <a:ext cx="2985346" cy="3863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4BFFD6-9A70-4873-9091-DF800DF9F8F0}"/>
              </a:ext>
            </a:extLst>
          </p:cNvPr>
          <p:cNvSpPr txBox="1"/>
          <p:nvPr/>
        </p:nvSpPr>
        <p:spPr>
          <a:xfrm rot="660993">
            <a:off x="2854847" y="524261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E2B33D"/>
                </a:solidFill>
                <a:latin typeface="Calibri"/>
              </a:rPr>
              <a:t>Hard copies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423114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548DD4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60BFC6-6BC2-4B9F-98E4-62ACF934267B}"/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9cf54e2-0330-4a9d-b348-ad1b29e1abc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L&amp;I PowerPoint Standard 1</Template>
  <TotalTime>2542</TotalTime>
  <Words>1090</Words>
  <Application>Microsoft Office PowerPoint</Application>
  <PresentationFormat>35mm Slides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SemiBold</vt:lpstr>
      <vt:lpstr>Montserrat</vt:lpstr>
      <vt:lpstr>Times New Roman</vt:lpstr>
      <vt:lpstr>Wingdings</vt:lpstr>
      <vt:lpstr>Office Theme</vt:lpstr>
      <vt:lpstr>Make the Most of Your At Bat</vt:lpstr>
      <vt:lpstr>Career Exploration Data</vt:lpstr>
      <vt:lpstr>Food for Thought</vt:lpstr>
      <vt:lpstr>Occupational Wages</vt:lpstr>
      <vt:lpstr>Occupational Outlook</vt:lpstr>
      <vt:lpstr>Educational Requirements for Jobs</vt:lpstr>
      <vt:lpstr>Jobs</vt:lpstr>
      <vt:lpstr>Occupational Products</vt:lpstr>
      <vt:lpstr>PA Career Guide – 26th Edition</vt:lpstr>
      <vt:lpstr>PowerPoint Presentation</vt:lpstr>
      <vt:lpstr>Career Posters</vt:lpstr>
      <vt:lpstr>PA IDOL versus HPOs</vt:lpstr>
      <vt:lpstr>CIP-SOC Connection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CWIA Resources</dc:title>
  <dc:creator>DeLellis, Kimberly</dc:creator>
  <cp:lastModifiedBy>DeLellis, Kimberly</cp:lastModifiedBy>
  <cp:revision>43</cp:revision>
  <cp:lastPrinted>2023-08-28T18:53:41Z</cp:lastPrinted>
  <dcterms:created xsi:type="dcterms:W3CDTF">2023-04-07T11:27:31Z</dcterms:created>
  <dcterms:modified xsi:type="dcterms:W3CDTF">2023-10-06T15:33:08Z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