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theme/themeOverride1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6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568" r:id="rId3"/>
    <p:sldId id="277" r:id="rId4"/>
    <p:sldId id="575" r:id="rId5"/>
    <p:sldId id="278" r:id="rId6"/>
    <p:sldId id="571" r:id="rId7"/>
    <p:sldId id="572" r:id="rId8"/>
    <p:sldId id="573" r:id="rId9"/>
    <p:sldId id="279" r:id="rId10"/>
    <p:sldId id="565" r:id="rId11"/>
    <p:sldId id="280" r:id="rId12"/>
    <p:sldId id="266" r:id="rId13"/>
    <p:sldId id="576" r:id="rId14"/>
    <p:sldId id="566" r:id="rId15"/>
    <p:sldId id="260" r:id="rId16"/>
    <p:sldId id="567" r:id="rId17"/>
    <p:sldId id="259" r:id="rId18"/>
    <p:sldId id="283" r:id="rId19"/>
    <p:sldId id="269" r:id="rId20"/>
    <p:sldId id="267" r:id="rId21"/>
    <p:sldId id="268" r:id="rId22"/>
    <p:sldId id="270" r:id="rId23"/>
    <p:sldId id="262" r:id="rId24"/>
    <p:sldId id="570" r:id="rId25"/>
    <p:sldId id="271" r:id="rId26"/>
    <p:sldId id="272" r:id="rId27"/>
    <p:sldId id="273" r:id="rId28"/>
    <p:sldId id="282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gilfilla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69991251093622E-3"/>
          <c:y val="9.2592592592592587E-3"/>
          <c:w val="0.98590966754155729"/>
          <c:h val="0.9907407407407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Sheet8!$C$1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Sheet8!$B$2:$B$8</c:f>
              <c:strCache>
                <c:ptCount val="7"/>
                <c:pt idx="0">
                  <c:v>Total</c:v>
                </c:pt>
                <c:pt idx="1">
                  <c:v>65 and Older</c:v>
                </c:pt>
                <c:pt idx="2">
                  <c:v>55 to 64</c:v>
                </c:pt>
                <c:pt idx="3">
                  <c:v>45 to 54</c:v>
                </c:pt>
                <c:pt idx="4">
                  <c:v>35 to 44</c:v>
                </c:pt>
                <c:pt idx="5">
                  <c:v>25 to 34</c:v>
                </c:pt>
                <c:pt idx="6">
                  <c:v>LT 25</c:v>
                </c:pt>
              </c:strCache>
            </c:strRef>
          </c:cat>
          <c:val>
            <c:numRef>
              <c:f>Sheet8!$C$2:$C$8</c:f>
              <c:numCache>
                <c:formatCode>"$"#,##0_);[Red]\("$"#,##0\)</c:formatCode>
                <c:ptCount val="7"/>
                <c:pt idx="0">
                  <c:v>41679</c:v>
                </c:pt>
                <c:pt idx="1">
                  <c:v>34283</c:v>
                </c:pt>
                <c:pt idx="2">
                  <c:v>51296</c:v>
                </c:pt>
                <c:pt idx="3">
                  <c:v>53959</c:v>
                </c:pt>
                <c:pt idx="4">
                  <c:v>51621</c:v>
                </c:pt>
                <c:pt idx="5">
                  <c:v>45441</c:v>
                </c:pt>
                <c:pt idx="6">
                  <c:v>26934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3-440A-ABA1-98CFF5504C6C}"/>
            </c:ext>
          </c:extLst>
        </c:ser>
        <c:ser>
          <c:idx val="1"/>
          <c:order val="1"/>
          <c:tx>
            <c:strRef>
              <c:f>Sheet8!$D$1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Sheet8!$B$2:$B$8</c:f>
              <c:strCache>
                <c:ptCount val="7"/>
                <c:pt idx="0">
                  <c:v>Total</c:v>
                </c:pt>
                <c:pt idx="1">
                  <c:v>65 and Older</c:v>
                </c:pt>
                <c:pt idx="2">
                  <c:v>55 to 64</c:v>
                </c:pt>
                <c:pt idx="3">
                  <c:v>45 to 54</c:v>
                </c:pt>
                <c:pt idx="4">
                  <c:v>35 to 44</c:v>
                </c:pt>
                <c:pt idx="5">
                  <c:v>25 to 34</c:v>
                </c:pt>
                <c:pt idx="6">
                  <c:v>LT 25</c:v>
                </c:pt>
              </c:strCache>
            </c:strRef>
          </c:cat>
          <c:val>
            <c:numRef>
              <c:f>Sheet8!$D$2:$D$8</c:f>
              <c:numCache>
                <c:formatCode>"$"#,##0_);[Red]\("$"#,##0\)</c:formatCode>
                <c:ptCount val="7"/>
                <c:pt idx="0">
                  <c:v>33280</c:v>
                </c:pt>
                <c:pt idx="1">
                  <c:v>21805</c:v>
                </c:pt>
                <c:pt idx="2">
                  <c:v>37756</c:v>
                </c:pt>
                <c:pt idx="3">
                  <c:v>40392</c:v>
                </c:pt>
                <c:pt idx="4">
                  <c:v>39936</c:v>
                </c:pt>
                <c:pt idx="5">
                  <c:v>38216</c:v>
                </c:pt>
                <c:pt idx="6">
                  <c:v>22864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3-440A-ABA1-98CFF5504C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8"/>
        <c:axId val="631171136"/>
        <c:axId val="631171792"/>
      </c:barChart>
      <c:catAx>
        <c:axId val="631171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31171792"/>
        <c:crosses val="autoZero"/>
        <c:auto val="1"/>
        <c:lblAlgn val="ctr"/>
        <c:lblOffset val="100"/>
        <c:noMultiLvlLbl val="0"/>
      </c:catAx>
      <c:valAx>
        <c:axId val="631171792"/>
        <c:scaling>
          <c:orientation val="minMax"/>
          <c:max val="54000"/>
          <c:min val="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6311711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7378436937215301"/>
          <c:y val="1.1926976763161593E-4"/>
          <c:w val="0.50294306693171631"/>
          <c:h val="0.1761127465015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FA8A-1EC9-4D9C-A859-8E2722742DFE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7A7EB-525C-405E-B871-980182E7A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2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B9595-7DC1-44D8-AC88-63564C84F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2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3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3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B9595-7DC1-44D8-AC88-63564C84F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9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1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30CFA-805A-4FD3-B3A0-DAAA5993DA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52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B9595-7DC1-44D8-AC88-63564C84F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4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B9595-7DC1-44D8-AC88-63564C84F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2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B9595-7DC1-44D8-AC88-63564C84FA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2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A802-8317-4716-98B8-3E3AB10FE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6121A-DA49-4D63-B8E5-087A9A107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781F-F346-4AC2-B38A-E0FFCABA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20FA-8B2D-489B-AF76-B181A4A6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19CC-3896-490C-BD04-F9D8FA2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6C848-200E-492E-BA40-267C9549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6D39B-8132-4E8F-9C25-6D9C8BBE4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394D9-554B-4F88-AAE6-BD548BD4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F7E5-D873-4524-BD9A-58C33608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6640F-FB8D-4961-9D8D-0715D798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E73F3-E36F-4F74-9CB9-F22529272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FCA85-E53E-42CA-A496-85C2D2C3D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D37A0-15B6-4FC0-8CE3-48C3D46C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A77BD-CF81-4F8F-912C-A653BADA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65353-ED56-4C62-AC89-59D5670D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-17837" y="1"/>
            <a:ext cx="6658917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859617" y="4708039"/>
            <a:ext cx="235956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6" y="4733925"/>
            <a:ext cx="169988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355" y="889777"/>
            <a:ext cx="5096646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2663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0" y="1181100"/>
            <a:ext cx="1973269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/>
        </p:nvSpPr>
        <p:spPr>
          <a:xfrm>
            <a:off x="8520207" y="1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40796" y="800945"/>
            <a:ext cx="6698234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0808" y="924788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5" t="26985" r="74628" b="20981"/>
          <a:stretch/>
        </p:blipFill>
        <p:spPr>
          <a:xfrm>
            <a:off x="11068857" y="61089"/>
            <a:ext cx="1006997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4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1" y="2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394106" y="97052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/>
        </p:nvSpPr>
        <p:spPr>
          <a:xfrm flipH="1" flipV="1">
            <a:off x="1839686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9" y="1435101"/>
            <a:ext cx="6021820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8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25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519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/>
        </p:nvCxnSpPr>
        <p:spPr>
          <a:xfrm flipV="1">
            <a:off x="10352315" y="1185453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382" y="2563480"/>
            <a:ext cx="7342620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9" y="1308485"/>
            <a:ext cx="73426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/>
        </p:nvSpPr>
        <p:spPr>
          <a:xfrm flipH="1">
            <a:off x="2709408" y="-6"/>
            <a:ext cx="3406283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316760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698" y="2104889"/>
            <a:ext cx="547529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8" y="2886078"/>
            <a:ext cx="547529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713" y="2104889"/>
            <a:ext cx="5475601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25" b="1" i="0">
                <a:solidFill>
                  <a:schemeClr val="tx1"/>
                </a:solidFill>
                <a:latin typeface="Montserrat" pitchFamily="2" charset="77"/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6713" y="2886078"/>
            <a:ext cx="5475601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5" y="2005763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76" indent="0">
              <a:buNone/>
              <a:defRPr sz="2025">
                <a:solidFill>
                  <a:schemeClr val="bg1"/>
                </a:solidFill>
              </a:defRPr>
            </a:lvl2pPr>
            <a:lvl3pPr marL="771551" indent="0">
              <a:buNone/>
              <a:defRPr sz="2025">
                <a:solidFill>
                  <a:schemeClr val="bg1"/>
                </a:solidFill>
              </a:defRPr>
            </a:lvl3pPr>
            <a:lvl4pPr marL="1157327" indent="0">
              <a:buNone/>
              <a:defRPr sz="2025">
                <a:solidFill>
                  <a:schemeClr val="bg1"/>
                </a:solidFill>
              </a:defRPr>
            </a:lvl4pPr>
            <a:lvl5pPr marL="1543103" indent="0">
              <a:buNone/>
              <a:defRPr sz="20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7" y="2005764"/>
            <a:ext cx="5719397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688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8239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80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688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5" y="1376936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8" spc="253">
                <a:solidFill>
                  <a:schemeClr val="accent6"/>
                </a:solidFill>
              </a:defRPr>
            </a:lvl1pPr>
            <a:lvl2pPr marL="38577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329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/>
        </p:nvSpPr>
        <p:spPr>
          <a:xfrm flipV="1">
            <a:off x="2" y="-4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31" y="326573"/>
            <a:ext cx="11473543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928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/>
        </p:nvCxnSpPr>
        <p:spPr>
          <a:xfrm flipV="1">
            <a:off x="0" y="5344887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31" y="558803"/>
            <a:ext cx="8333223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038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31915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A43F-D3C6-40B9-8A8B-9CA0431B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C715-B0A0-44A8-8A35-57E68558C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55B89-3CC1-44DC-9731-73AC63BB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D0D5B-9ACC-4422-B27F-9B7A20FF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F5FF-F98D-47E8-9646-22BEE60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/>
        </p:nvSpPr>
        <p:spPr>
          <a:xfrm flipV="1">
            <a:off x="0" y="-6"/>
            <a:ext cx="9730071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1821023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31" y="3461163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31" y="3839451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31" y="4216672"/>
            <a:ext cx="3445783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31" y="4594957"/>
            <a:ext cx="3445783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9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/>
        </p:nvSpPr>
        <p:spPr>
          <a:xfrm>
            <a:off x="6458939" y="350524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/>
        </p:nvSpPr>
        <p:spPr>
          <a:xfrm>
            <a:off x="6507623" y="3897987"/>
            <a:ext cx="161508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/>
        </p:nvSpPr>
        <p:spPr>
          <a:xfrm>
            <a:off x="6458939" y="4327948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/>
        </p:nvSpPr>
        <p:spPr>
          <a:xfrm>
            <a:off x="6471719" y="4650084"/>
            <a:ext cx="23331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2147" tIns="32147" rIns="32147" bIns="32147" anchor="ctr"/>
          <a:lstStyle/>
          <a:p>
            <a:pPr algn="ctr" defTabSz="38577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531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/>
        </p:nvCxnSpPr>
        <p:spPr>
          <a:xfrm flipV="1">
            <a:off x="-17837" y="0"/>
            <a:ext cx="6131674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/>
        </p:nvCxnSpPr>
        <p:spPr>
          <a:xfrm flipV="1">
            <a:off x="-17837" y="4594957"/>
            <a:ext cx="1941124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4367" y="946597"/>
            <a:ext cx="4911634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278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3" y="2006085"/>
            <a:ext cx="4853573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6" y="3641000"/>
            <a:ext cx="4854340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25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 algn="ctr">
              <a:buNone/>
              <a:defRPr sz="1688"/>
            </a:lvl2pPr>
            <a:lvl3pPr marL="771551" indent="0" algn="ctr">
              <a:buNone/>
              <a:defRPr sz="1519"/>
            </a:lvl3pPr>
            <a:lvl4pPr marL="1157327" indent="0" algn="ctr">
              <a:buNone/>
              <a:defRPr sz="1350"/>
            </a:lvl4pPr>
            <a:lvl5pPr marL="1543103" indent="0" algn="ctr">
              <a:buNone/>
              <a:defRPr sz="1350"/>
            </a:lvl5pPr>
            <a:lvl6pPr marL="1928879" indent="0" algn="ctr">
              <a:buNone/>
              <a:defRPr sz="1350"/>
            </a:lvl6pPr>
            <a:lvl7pPr marL="2314654" indent="0" algn="ctr">
              <a:buNone/>
              <a:defRPr sz="1350"/>
            </a:lvl7pPr>
            <a:lvl8pPr marL="2700430" indent="0" algn="ctr">
              <a:buNone/>
              <a:defRPr sz="1350"/>
            </a:lvl8pPr>
            <a:lvl9pPr marL="3086206" indent="0" algn="ctr">
              <a:buNone/>
              <a:defRPr sz="135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/>
        </p:nvSpPr>
        <p:spPr>
          <a:xfrm flipV="1">
            <a:off x="0" y="-6"/>
            <a:ext cx="10625329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/>
        </p:nvCxnSpPr>
        <p:spPr>
          <a:xfrm flipV="1">
            <a:off x="2" y="1010091"/>
            <a:ext cx="1785257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5" y="1987424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5" y="3792047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0" i="0" spc="253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85776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5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0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87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65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3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0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/>
        </p:nvCxnSpPr>
        <p:spPr>
          <a:xfrm flipV="1">
            <a:off x="219434" y="646422"/>
            <a:ext cx="6733043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/>
        </p:nvSpPr>
        <p:spPr>
          <a:xfrm rot="19958790">
            <a:off x="-691868" y="3532950"/>
            <a:ext cx="3860164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/>
        </p:nvCxnSpPr>
        <p:spPr>
          <a:xfrm flipV="1">
            <a:off x="0" y="5136825"/>
            <a:ext cx="1973269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/>
        </p:nvSpPr>
        <p:spPr>
          <a:xfrm rot="19958790">
            <a:off x="-139032" y="3407046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/>
        </p:nvSpPr>
        <p:spPr>
          <a:xfrm>
            <a:off x="8098755" y="-6"/>
            <a:ext cx="2077946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40" noProof="0" dirty="0"/>
          </a:p>
        </p:txBody>
      </p:sp>
    </p:spTree>
    <p:extLst>
      <p:ext uri="{BB962C8B-B14F-4D97-AF65-F5344CB8AC3E}">
        <p14:creationId xmlns:p14="http://schemas.microsoft.com/office/powerpoint/2010/main" val="332951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8"/>
            <a:ext cx="10835123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2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80" y="209031"/>
            <a:ext cx="6616009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713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51048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699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80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92888" lvl="0" indent="-19288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>
                <a:solidFill>
                  <a:schemeClr val="accent6"/>
                </a:solidFill>
              </a:defRPr>
            </a:lvl1pPr>
            <a:lvl2pPr marL="385776" indent="0">
              <a:buNone/>
              <a:defRPr sz="1688" b="1"/>
            </a:lvl2pPr>
            <a:lvl3pPr marL="771551" indent="0">
              <a:buNone/>
              <a:defRPr sz="1519" b="1"/>
            </a:lvl3pPr>
            <a:lvl4pPr marL="1157327" indent="0">
              <a:buNone/>
              <a:defRPr sz="1350" b="1"/>
            </a:lvl4pPr>
            <a:lvl5pPr marL="1543103" indent="0">
              <a:buNone/>
              <a:defRPr sz="1350" b="1"/>
            </a:lvl5pPr>
            <a:lvl6pPr marL="1928879" indent="0">
              <a:buNone/>
              <a:defRPr sz="1350" b="1"/>
            </a:lvl6pPr>
            <a:lvl7pPr marL="2314654" indent="0">
              <a:buNone/>
              <a:defRPr sz="1350" b="1"/>
            </a:lvl7pPr>
            <a:lvl8pPr marL="2700430" indent="0">
              <a:buNone/>
              <a:defRPr sz="1350" b="1"/>
            </a:lvl8pPr>
            <a:lvl9pPr marL="3086206" indent="0">
              <a:buNone/>
              <a:defRPr sz="135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80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/>
        </p:nvCxnSpPr>
        <p:spPr>
          <a:xfrm flipH="1" flipV="1">
            <a:off x="-18031" y="4994268"/>
            <a:ext cx="1439552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72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9004300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7" y="2290716"/>
            <a:ext cx="5803672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025"/>
            </a:lvl1pPr>
            <a:lvl2pPr>
              <a:buClr>
                <a:schemeClr val="accent2"/>
              </a:buClr>
              <a:defRPr sz="1688"/>
            </a:lvl2pPr>
            <a:lvl3pPr>
              <a:buClr>
                <a:schemeClr val="accent2"/>
              </a:buClr>
              <a:defRPr sz="1519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7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/>
        </p:nvSpPr>
        <p:spPr>
          <a:xfrm flipV="1">
            <a:off x="0" y="-6"/>
            <a:ext cx="10625329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/>
        </p:nvCxnSpPr>
        <p:spPr>
          <a:xfrm flipV="1">
            <a:off x="8996574" y="4943476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1" y="4374040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/>
        </p:nvCxnSpPr>
        <p:spPr>
          <a:xfrm flipV="1">
            <a:off x="-17837" y="4700019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1" y="5701072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350">
                <a:solidFill>
                  <a:schemeClr val="accent6"/>
                </a:solidFill>
              </a:defRPr>
            </a:lvl1pPr>
            <a:lvl2pPr marL="385776" indent="0">
              <a:buNone/>
              <a:defRPr sz="1181"/>
            </a:lvl2pPr>
            <a:lvl3pPr marL="771551" indent="0">
              <a:buNone/>
              <a:defRPr sz="1013"/>
            </a:lvl3pPr>
            <a:lvl4pPr marL="1157327" indent="0">
              <a:buNone/>
              <a:defRPr sz="844"/>
            </a:lvl4pPr>
            <a:lvl5pPr marL="1543103" indent="0">
              <a:buNone/>
              <a:defRPr sz="844"/>
            </a:lvl5pPr>
            <a:lvl6pPr marL="1928879" indent="0">
              <a:buNone/>
              <a:defRPr sz="844"/>
            </a:lvl6pPr>
            <a:lvl7pPr marL="2314654" indent="0">
              <a:buNone/>
              <a:defRPr sz="844"/>
            </a:lvl7pPr>
            <a:lvl8pPr marL="2700430" indent="0">
              <a:buNone/>
              <a:defRPr sz="844"/>
            </a:lvl8pPr>
            <a:lvl9pPr marL="3086206" indent="0">
              <a:buNone/>
              <a:defRPr sz="844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2" y="2271862"/>
            <a:ext cx="5715017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5776" indent="0">
              <a:buNone/>
              <a:defRPr sz="2363"/>
            </a:lvl2pPr>
            <a:lvl3pPr marL="771551" indent="0">
              <a:buNone/>
              <a:defRPr sz="2025"/>
            </a:lvl3pPr>
            <a:lvl4pPr marL="1157327" indent="0">
              <a:buNone/>
              <a:defRPr sz="1688"/>
            </a:lvl4pPr>
            <a:lvl5pPr marL="1543103" indent="0">
              <a:buNone/>
              <a:defRPr sz="1688"/>
            </a:lvl5pPr>
            <a:lvl6pPr marL="1928879" indent="0">
              <a:buNone/>
              <a:defRPr sz="1688"/>
            </a:lvl6pPr>
            <a:lvl7pPr marL="2314654" indent="0">
              <a:buNone/>
              <a:defRPr sz="1688"/>
            </a:lvl7pPr>
            <a:lvl8pPr marL="2700430" indent="0">
              <a:buNone/>
              <a:defRPr sz="1688"/>
            </a:lvl8pPr>
            <a:lvl9pPr marL="3086206" indent="0">
              <a:buNone/>
              <a:defRPr sz="1688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8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/>
        </p:nvGrpSpPr>
        <p:grpSpPr>
          <a:xfrm flipH="1">
            <a:off x="7561329" y="4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/>
        </p:nvSpPr>
        <p:spPr>
          <a:xfrm flipH="1">
            <a:off x="6679909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068856" y="96205"/>
            <a:ext cx="1006997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13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/>
        </p:nvGrpSpPr>
        <p:grpSpPr>
          <a:xfrm flipH="1">
            <a:off x="7561329" y="-754"/>
            <a:ext cx="4894503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0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/>
        </p:nvSpPr>
        <p:spPr>
          <a:xfrm flipH="1">
            <a:off x="6882795" y="-754"/>
            <a:ext cx="1244915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53" tIns="38576" rIns="77153" bIns="38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140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/>
        </p:nvPicPr>
        <p:blipFill>
          <a:blip r:embed="rId2"/>
          <a:srcRect l="382" r="382"/>
          <a:stretch/>
        </p:blipFill>
        <p:spPr>
          <a:xfrm>
            <a:off x="11146973" y="79319"/>
            <a:ext cx="892892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9" y="209031"/>
            <a:ext cx="8333223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375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52949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375C-DD3A-410E-8A9B-5AB4F392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BF642-D960-4B8E-BA4B-0E15331C3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9FAF-8D9A-4B86-B90F-EC5DC5DE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9E9DA-008C-49CA-B062-4584D33C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2108-980D-4196-8D43-ED00090E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06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75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5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4998-0652-4156-9723-1312BAB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04586-1328-4EA4-9E48-905EC02B3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B8C12-4751-47F3-9A12-620447D5A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84524-81C0-443F-A305-45D912C5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6114B-587D-48DE-9204-C1C7077B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956B-AB68-4CC0-8583-774F0C93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A1EC-42D2-4E7C-BAF0-5E7ADA82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B93BC-5191-4CE9-839B-CCD3C3A3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ABEE4-E4F6-44D2-BD07-201AC8788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A4374-D0BD-4F08-8E83-BF7272040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0A8F6-056D-4D38-8778-D1360C368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8650B-4D31-4339-B40F-55BC3777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A8CE4-26D0-4053-9213-90876C6F9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48515-595D-406D-9F0D-C5E568CE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A0C3-6582-48D6-B645-9033AB6C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85B9B-9701-4017-B284-1B81238C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C29F6-A55C-42E2-B901-AB886791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69C4B-1F9C-4179-AA80-847C0F1B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223-5BCE-4774-8C54-F65F54C3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DA3CE-4106-434D-8A8C-98787DFA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7AEF6-47D9-46C0-BDE2-3AF0BF34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CBED-E408-41EF-8BCF-4BC7FC63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EAC19-0ECB-4A81-ABE7-41FBD84D0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01E33-E5CE-41B7-89C1-F2F35AE40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EEF8-825F-48BE-8A75-AF036D4D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1D647-9EF5-4172-817F-17E2B007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4DAB3-0B88-42B3-AD19-56874AE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6718-943D-4139-8214-B2BFDB3F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7B12D-E58B-43A6-9254-5B1C0754C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C6535-E274-4ED0-AD44-71378A3C6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0324-1909-4BD9-96C3-15256354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62396-DA6E-4689-998B-E819DFD1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8AA0A-C652-4053-AEAB-B8C2FBA0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5B24E-DCA5-4673-980E-2332A26C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D26D8-FB93-4C39-BC67-60B369658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7DB8-0EF3-4355-9185-24EADE6AC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A9BA-CF3E-4E2A-8DB9-6A50D1502845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B5182-811D-42AD-ADDD-25DFDE9A7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383AA-3899-4568-B944-A69A04DEB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3B4E-1BAF-4E79-80F1-106578AD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3" y="6356353"/>
            <a:ext cx="740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bg2"/>
                </a:solidFill>
              </a:defRPr>
            </a:lvl1pPr>
          </a:lstStyle>
          <a:p>
            <a:fld id="{6A9E1337-69ED-4E3D-89C3-147CA304C6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3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7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771551" rtl="0" eaLnBrk="1" latinLnBrk="0" hangingPunct="1">
        <a:lnSpc>
          <a:spcPct val="90000"/>
        </a:lnSpc>
        <a:spcBef>
          <a:spcPct val="0"/>
        </a:spcBef>
        <a:buNone/>
        <a:defRPr lang="en-IN" sz="3375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92888" indent="-192888" algn="l" defTabSz="771551" rtl="0" eaLnBrk="1" latinLnBrk="0" hangingPunct="1">
        <a:lnSpc>
          <a:spcPct val="90000"/>
        </a:lnSpc>
        <a:spcBef>
          <a:spcPts val="844"/>
        </a:spcBef>
        <a:buClr>
          <a:srgbClr val="2E7A40"/>
        </a:buClr>
        <a:buFont typeface="Arial" panose="020B0604020202020204" pitchFamily="34" charset="0"/>
        <a:buChar char="•"/>
        <a:defRPr lang="en-US" sz="2025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78664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688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64439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519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50215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35991" indent="-192888" algn="l" defTabSz="771551" rtl="0" eaLnBrk="1" latinLnBrk="0" hangingPunct="1">
        <a:lnSpc>
          <a:spcPct val="90000"/>
        </a:lnSpc>
        <a:spcBef>
          <a:spcPts val="422"/>
        </a:spcBef>
        <a:buClr>
          <a:srgbClr val="2E7A40"/>
        </a:buClr>
        <a:buFont typeface="Arial" panose="020B0604020202020204" pitchFamily="34" charset="0"/>
        <a:buChar char="•"/>
        <a:defRPr lang="en-IN" sz="135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21766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542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18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094" indent="-192888" algn="l" defTabSz="77155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51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27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3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879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654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30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06" algn="l" defTabSz="77155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370" y="915017"/>
            <a:ext cx="9271591" cy="416796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New Hire Program Data:</a:t>
            </a:r>
            <a:br>
              <a:rPr lang="en-US" sz="4800" dirty="0"/>
            </a:br>
            <a:br>
              <a:rPr lang="en-US" sz="4800" dirty="0"/>
            </a:br>
            <a:r>
              <a:rPr lang="en-US" sz="4400" i="1" dirty="0"/>
              <a:t>Who has been called up to the big leagues?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FB7C3A-8D5B-4AE6-9F91-865F28E41F35}"/>
              </a:ext>
            </a:extLst>
          </p:cNvPr>
          <p:cNvSpPr txBox="1">
            <a:spLocks/>
          </p:cNvSpPr>
          <p:nvPr/>
        </p:nvSpPr>
        <p:spPr>
          <a:xfrm>
            <a:off x="2115337" y="5185317"/>
            <a:ext cx="8637436" cy="57550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2023 Workforce Information Forum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800" b="1" dirty="0">
                <a:solidFill>
                  <a:srgbClr val="00326D"/>
                </a:solidFill>
                <a:latin typeface="Calibri" pitchFamily="34" charset="0"/>
              </a:rPr>
              <a:t>October 2023</a:t>
            </a:r>
            <a:endParaRPr lang="en-US" sz="1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87694D-AAA7-473E-939F-F68A1E9D86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1676400"/>
          <a:ext cx="69132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69">
                  <a:extLst>
                    <a:ext uri="{9D8B030D-6E8A-4147-A177-3AD203B41FA5}">
                      <a16:colId xmlns:a16="http://schemas.microsoft.com/office/drawing/2014/main" val="1237989525"/>
                    </a:ext>
                  </a:extLst>
                </a:gridCol>
                <a:gridCol w="6239471">
                  <a:extLst>
                    <a:ext uri="{9D8B030D-6E8A-4147-A177-3AD203B41FA5}">
                      <a16:colId xmlns:a16="http://schemas.microsoft.com/office/drawing/2014/main" val="2607474929"/>
                    </a:ext>
                  </a:extLst>
                </a:gridCol>
              </a:tblGrid>
              <a:tr h="401284">
                <a:tc>
                  <a:txBody>
                    <a:bodyPr/>
                    <a:lstStyle/>
                    <a:p>
                      <a:pPr marL="0" algn="ctr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Federal Government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04651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State Government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91384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Wal-Mart Associates Inc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98341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Trustees of the University of PA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81551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Giant Food Stores LLC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45826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City of Philadelphia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3343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Pennsylvania State University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79992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United Parcel Service Inc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04393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Amazon.com Services Inc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9006"/>
                  </a:ext>
                </a:extLst>
              </a:tr>
              <a:tr h="4012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School District of Philadelphia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171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59C36E-89F9-4481-91F6-4DC7261CD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92" t="1617" r="29153" b="2131"/>
          <a:stretch/>
        </p:blipFill>
        <p:spPr>
          <a:xfrm>
            <a:off x="6913239" y="0"/>
            <a:ext cx="52787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5C189C-0ABA-4461-90B7-A29DD069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74" y="397290"/>
            <a:ext cx="5182874" cy="1147969"/>
          </a:xfrm>
        </p:spPr>
        <p:txBody>
          <a:bodyPr/>
          <a:lstStyle/>
          <a:p>
            <a:r>
              <a:rPr lang="en-US" dirty="0"/>
              <a:t>Top 50 Employers</a:t>
            </a:r>
            <a:br>
              <a:rPr lang="en-US" dirty="0"/>
            </a:br>
            <a:r>
              <a:rPr lang="en-US" i="1" dirty="0"/>
              <a:t>(“traditional LMI”)</a:t>
            </a:r>
            <a:br>
              <a:rPr lang="en-US" dirty="0"/>
            </a:br>
            <a:r>
              <a:rPr lang="en-US" dirty="0"/>
              <a:t>- Have you seen this?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E8781-2946-4D82-ABA9-AACF9A3EEC92}"/>
              </a:ext>
            </a:extLst>
          </p:cNvPr>
          <p:cNvSpPr/>
          <p:nvPr/>
        </p:nvSpPr>
        <p:spPr>
          <a:xfrm>
            <a:off x="11673321" y="6648969"/>
            <a:ext cx="453576" cy="133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01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2EA299-83DB-407E-9F47-B5732366CBC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49979" y="-1"/>
            <a:ext cx="5342021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73C2E4D-1200-488A-AC3B-4FEB3BD07FEA}"/>
              </a:ext>
            </a:extLst>
          </p:cNvPr>
          <p:cNvGraphicFramePr>
            <a:graphicFrameLocks noGrp="1"/>
          </p:cNvGraphicFramePr>
          <p:nvPr/>
        </p:nvGraphicFramePr>
        <p:xfrm>
          <a:off x="-1" y="1399532"/>
          <a:ext cx="6849978" cy="545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59">
                  <a:extLst>
                    <a:ext uri="{9D8B030D-6E8A-4147-A177-3AD203B41FA5}">
                      <a16:colId xmlns:a16="http://schemas.microsoft.com/office/drawing/2014/main" val="365240034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54221781"/>
                    </a:ext>
                  </a:extLst>
                </a:gridCol>
                <a:gridCol w="3360819">
                  <a:extLst>
                    <a:ext uri="{9D8B030D-6E8A-4147-A177-3AD203B41FA5}">
                      <a16:colId xmlns:a16="http://schemas.microsoft.com/office/drawing/2014/main" val="2336619893"/>
                    </a:ext>
                  </a:extLst>
                </a:gridCol>
              </a:tblGrid>
              <a:tr h="753104"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endParaRPr lang="en-US" sz="2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 Employees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 New Hires</a:t>
                      </a: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37554"/>
                  </a:ext>
                </a:extLst>
              </a:tr>
              <a:tr h="753104">
                <a:tc>
                  <a:txBody>
                    <a:bodyPr/>
                    <a:lstStyle/>
                    <a:p>
                      <a:pPr marL="0" algn="l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1551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Federal Government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1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Wal-Mart Associates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28267"/>
                  </a:ext>
                </a:extLst>
              </a:tr>
              <a:tr h="6884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State Government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Giant Food Stores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65704"/>
                  </a:ext>
                </a:extLst>
              </a:tr>
              <a:tr h="7531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Wal-Mart Associates 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Commonwealth of PA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8973"/>
                  </a:ext>
                </a:extLst>
              </a:tr>
              <a:tr h="1255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 anchorCtr="1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Trustees of the University of PA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Lowe’s Home Centers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54345"/>
                  </a:ext>
                </a:extLst>
              </a:tr>
              <a:tr h="12553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anchor="ctr" anchorCtr="1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Giant Food Stores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UPMC Presbyterian Shadyside</a:t>
                      </a: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4537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4575F9F-249A-45F1-A7C6-C8FFE386660F}"/>
              </a:ext>
            </a:extLst>
          </p:cNvPr>
          <p:cNvSpPr txBox="1">
            <a:spLocks/>
          </p:cNvSpPr>
          <p:nvPr/>
        </p:nvSpPr>
        <p:spPr>
          <a:xfrm>
            <a:off x="322563" y="251563"/>
            <a:ext cx="6204850" cy="114796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77155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Top 50 New Hires</a:t>
            </a:r>
          </a:p>
          <a:p>
            <a:pPr marL="0" marR="0" lvl="0" indent="0" algn="l" defTabSz="77155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1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(“new LMI”)</a:t>
            </a:r>
            <a:b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- Have you seen this?</a:t>
            </a:r>
          </a:p>
        </p:txBody>
      </p:sp>
    </p:spTree>
    <p:extLst>
      <p:ext uri="{BB962C8B-B14F-4D97-AF65-F5344CB8AC3E}">
        <p14:creationId xmlns:p14="http://schemas.microsoft.com/office/powerpoint/2010/main" val="26157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157506" cy="1147969"/>
          </a:xfrm>
        </p:spPr>
        <p:txBody>
          <a:bodyPr/>
          <a:lstStyle/>
          <a:p>
            <a:r>
              <a:rPr lang="en-US" dirty="0"/>
              <a:t>National New Hires</a:t>
            </a:r>
            <a:br>
              <a:rPr lang="en-US" dirty="0"/>
            </a:br>
            <a:r>
              <a:rPr lang="en-US" dirty="0"/>
              <a:t>- National New Hire vs. QCEW Counts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D8E80F-F7F2-4F2D-B0AE-AC556B7DABF6}"/>
              </a:ext>
            </a:extLst>
          </p:cNvPr>
          <p:cNvGraphicFramePr>
            <a:graphicFrameLocks noGrp="1"/>
          </p:cNvGraphicFramePr>
          <p:nvPr/>
        </p:nvGraphicFramePr>
        <p:xfrm>
          <a:off x="0" y="1423448"/>
          <a:ext cx="12192001" cy="5619357"/>
        </p:xfrm>
        <a:graphic>
          <a:graphicData uri="http://schemas.openxmlformats.org/drawingml/2006/table">
            <a:tbl>
              <a:tblPr/>
              <a:tblGrid>
                <a:gridCol w="3896751">
                  <a:extLst>
                    <a:ext uri="{9D8B030D-6E8A-4147-A177-3AD203B41FA5}">
                      <a16:colId xmlns:a16="http://schemas.microsoft.com/office/drawing/2014/main" val="4118889203"/>
                    </a:ext>
                  </a:extLst>
                </a:gridCol>
                <a:gridCol w="1702191">
                  <a:extLst>
                    <a:ext uri="{9D8B030D-6E8A-4147-A177-3AD203B41FA5}">
                      <a16:colId xmlns:a16="http://schemas.microsoft.com/office/drawing/2014/main" val="1648857448"/>
                    </a:ext>
                  </a:extLst>
                </a:gridCol>
                <a:gridCol w="2827606">
                  <a:extLst>
                    <a:ext uri="{9D8B030D-6E8A-4147-A177-3AD203B41FA5}">
                      <a16:colId xmlns:a16="http://schemas.microsoft.com/office/drawing/2014/main" val="3923093920"/>
                    </a:ext>
                  </a:extLst>
                </a:gridCol>
                <a:gridCol w="3765453">
                  <a:extLst>
                    <a:ext uri="{9D8B030D-6E8A-4147-A177-3AD203B41FA5}">
                      <a16:colId xmlns:a16="http://schemas.microsoft.com/office/drawing/2014/main" val="2553636522"/>
                    </a:ext>
                  </a:extLst>
                </a:gridCol>
              </a:tblGrid>
              <a:tr h="1123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QCEW 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Hires per 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39481"/>
                  </a:ext>
                </a:extLst>
              </a:tr>
              <a:tr h="6781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2,951,425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5,871,268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2.0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85649"/>
                  </a:ext>
                </a:extLst>
              </a:tr>
              <a:tr h="984776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and Insurance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4.5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12595"/>
                  </a:ext>
                </a:extLst>
              </a:tr>
              <a:tr h="6781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 and</a:t>
                      </a:r>
                      <a:b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Assistance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1,087,471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2.3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72311"/>
                  </a:ext>
                </a:extLst>
              </a:tr>
              <a:tr h="984776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376,431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One hire per 1.2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67736"/>
                  </a:ext>
                </a:extLst>
              </a:tr>
              <a:tr h="984776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and Remediation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296,352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1551" rtl="0" eaLnBrk="1" fontAlgn="ctr" latinLnBrk="0" hangingPunct="1"/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More hires than jobs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8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New Hires by</a:t>
            </a:r>
            <a:br>
              <a:rPr lang="en-US" dirty="0"/>
            </a:br>
            <a:r>
              <a:rPr lang="en-US" dirty="0"/>
              <a:t> Workforce Development Area (WDA)</a:t>
            </a:r>
          </a:p>
        </p:txBody>
      </p:sp>
    </p:spTree>
    <p:extLst>
      <p:ext uri="{BB962C8B-B14F-4D97-AF65-F5344CB8AC3E}">
        <p14:creationId xmlns:p14="http://schemas.microsoft.com/office/powerpoint/2010/main" val="329623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Hires by WDA</a:t>
            </a:r>
            <a:br>
              <a:rPr lang="en-US" dirty="0"/>
            </a:br>
            <a:r>
              <a:rPr lang="en-US" dirty="0"/>
              <a:t>- 2023 Q1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0957D7-943B-43BB-9A3E-C8036C1F576D}"/>
              </a:ext>
            </a:extLst>
          </p:cNvPr>
          <p:cNvGraphicFramePr>
            <a:graphicFrameLocks noGrp="1"/>
          </p:cNvGraphicFramePr>
          <p:nvPr/>
        </p:nvGraphicFramePr>
        <p:xfrm>
          <a:off x="0" y="1713391"/>
          <a:ext cx="12192000" cy="5144611"/>
        </p:xfrm>
        <a:graphic>
          <a:graphicData uri="http://schemas.openxmlformats.org/drawingml/2006/table">
            <a:tbl>
              <a:tblPr/>
              <a:tblGrid>
                <a:gridCol w="790488">
                  <a:extLst>
                    <a:ext uri="{9D8B030D-6E8A-4147-A177-3AD203B41FA5}">
                      <a16:colId xmlns:a16="http://schemas.microsoft.com/office/drawing/2014/main" val="2992707178"/>
                    </a:ext>
                  </a:extLst>
                </a:gridCol>
                <a:gridCol w="3773942">
                  <a:extLst>
                    <a:ext uri="{9D8B030D-6E8A-4147-A177-3AD203B41FA5}">
                      <a16:colId xmlns:a16="http://schemas.microsoft.com/office/drawing/2014/main" val="3518318493"/>
                    </a:ext>
                  </a:extLst>
                </a:gridCol>
                <a:gridCol w="1262231">
                  <a:extLst>
                    <a:ext uri="{9D8B030D-6E8A-4147-A177-3AD203B41FA5}">
                      <a16:colId xmlns:a16="http://schemas.microsoft.com/office/drawing/2014/main" val="3808461599"/>
                    </a:ext>
                  </a:extLst>
                </a:gridCol>
                <a:gridCol w="1214419">
                  <a:extLst>
                    <a:ext uri="{9D8B030D-6E8A-4147-A177-3AD203B41FA5}">
                      <a16:colId xmlns:a16="http://schemas.microsoft.com/office/drawing/2014/main" val="2382268777"/>
                    </a:ext>
                  </a:extLst>
                </a:gridCol>
                <a:gridCol w="1759473">
                  <a:extLst>
                    <a:ext uri="{9D8B030D-6E8A-4147-A177-3AD203B41FA5}">
                      <a16:colId xmlns:a16="http://schemas.microsoft.com/office/drawing/2014/main" val="2024105365"/>
                    </a:ext>
                  </a:extLst>
                </a:gridCol>
                <a:gridCol w="1861471">
                  <a:extLst>
                    <a:ext uri="{9D8B030D-6E8A-4147-A177-3AD203B41FA5}">
                      <a16:colId xmlns:a16="http://schemas.microsoft.com/office/drawing/2014/main" val="1098794366"/>
                    </a:ext>
                  </a:extLst>
                </a:gridCol>
                <a:gridCol w="1529976">
                  <a:extLst>
                    <a:ext uri="{9D8B030D-6E8A-4147-A177-3AD203B41FA5}">
                      <a16:colId xmlns:a16="http://schemas.microsoft.com/office/drawing/2014/main" val="1551051226"/>
                    </a:ext>
                  </a:extLst>
                </a:gridCol>
              </a:tblGrid>
              <a:tr h="503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NAICS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NAICS Title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 Year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Change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Change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 Age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9469"/>
                  </a:ext>
                </a:extLst>
              </a:tr>
              <a:tr h="503277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Pennsylvania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33241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472,014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512,080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-40,066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671974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Services and Drinking Places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56,176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59,324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-3,148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272215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and Support Service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41,239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49,546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-8,307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-16.8%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67686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Assistance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33,670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32,362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1,308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091353"/>
                  </a:ext>
                </a:extLst>
              </a:tr>
              <a:tr h="503277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Central Workforce Development Area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9871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18,576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20,222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-1,646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36025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Services and Drinking Places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2,153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2,229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31921"/>
                  </a:ext>
                </a:extLst>
              </a:tr>
              <a:tr h="461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Educational Services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1,928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0450"/>
                  </a:ext>
                </a:extLst>
              </a:tr>
              <a:tr h="447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Hospitals</a:t>
                      </a:r>
                    </a:p>
                  </a:txBody>
                  <a:tcPr marL="74247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1,740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2,594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-854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-32.9%</a:t>
                      </a:r>
                    </a:p>
                  </a:txBody>
                  <a:tcPr marL="8250" marR="74247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L="8250" marR="8250" marT="82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3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New Hire Dashboard</a:t>
            </a:r>
          </a:p>
        </p:txBody>
      </p:sp>
    </p:spTree>
    <p:extLst>
      <p:ext uri="{BB962C8B-B14F-4D97-AF65-F5344CB8AC3E}">
        <p14:creationId xmlns:p14="http://schemas.microsoft.com/office/powerpoint/2010/main" val="327881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B4BC-7B83-46B0-BF47-F653CD1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What is it?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AD7419-EBCB-4720-BC15-9FF435715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1" y="1841372"/>
            <a:ext cx="10835123" cy="4728104"/>
          </a:xfrm>
        </p:spPr>
        <p:txBody>
          <a:bodyPr/>
          <a:lstStyle/>
          <a:p>
            <a:pPr lvl="1"/>
            <a:r>
              <a:rPr lang="en-US" sz="3600" dirty="0"/>
              <a:t> Combines three existing datasets into a new one</a:t>
            </a:r>
            <a:endParaRPr lang="en-US" sz="3600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 New Hire Program: </a:t>
            </a:r>
            <a:r>
              <a:rPr lang="en-US" sz="2800" dirty="0"/>
              <a:t>SSN, FEIN, hire date, date of birth, and</a:t>
            </a:r>
            <a:br>
              <a:rPr lang="en-US" sz="2800" dirty="0"/>
            </a:br>
            <a:r>
              <a:rPr lang="en-US" sz="2800" dirty="0"/>
              <a:t>				 place of residence;</a:t>
            </a:r>
          </a:p>
          <a:p>
            <a:pPr lvl="2"/>
            <a:endParaRPr lang="en-US" sz="2000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 Quarterly Census of Employment and Wages: </a:t>
            </a:r>
            <a:br>
              <a:rPr lang="en-US" sz="2800" b="1" dirty="0"/>
            </a:br>
            <a:r>
              <a:rPr lang="en-US" sz="2800" b="1" dirty="0"/>
              <a:t>				 </a:t>
            </a:r>
            <a:r>
              <a:rPr lang="en-US" sz="2800" dirty="0"/>
              <a:t>FEIN, place of work, and NAICS; and</a:t>
            </a:r>
          </a:p>
          <a:p>
            <a:pPr lvl="2"/>
            <a:endParaRPr lang="en-US" sz="2000" b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 Wage Records: </a:t>
            </a:r>
            <a:r>
              <a:rPr lang="en-US" sz="2800" dirty="0"/>
              <a:t>SSN, FEIN, total weeks worked, and total wages.</a:t>
            </a:r>
          </a:p>
          <a:p>
            <a:pPr lvl="2"/>
            <a:endParaRPr lang="en-US" sz="2000" dirty="0"/>
          </a:p>
          <a:p>
            <a:pPr lvl="1"/>
            <a:r>
              <a:rPr lang="en-US" sz="3600" dirty="0"/>
              <a:t> You get New Hires and their wages by place of residence, place of work, industry, and age.</a:t>
            </a:r>
          </a:p>
        </p:txBody>
      </p:sp>
    </p:spTree>
    <p:extLst>
      <p:ext uri="{BB962C8B-B14F-4D97-AF65-F5344CB8AC3E}">
        <p14:creationId xmlns:p14="http://schemas.microsoft.com/office/powerpoint/2010/main" val="952075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0F07-BF0F-41BA-851E-1F474772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Work in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B3D21-3BD0-46E9-95DE-D9512E353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3944"/>
            <a:ext cx="12192000" cy="52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7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FDF4E0-E2E2-481E-9FA3-878B0C3E28AC}"/>
              </a:ext>
            </a:extLst>
          </p:cNvPr>
          <p:cNvGraphicFramePr>
            <a:graphicFrameLocks noGrp="1"/>
          </p:cNvGraphicFramePr>
          <p:nvPr/>
        </p:nvGraphicFramePr>
        <p:xfrm>
          <a:off x="0" y="1432872"/>
          <a:ext cx="6534150" cy="5425129"/>
        </p:xfrm>
        <a:graphic>
          <a:graphicData uri="http://schemas.openxmlformats.org/drawingml/2006/table">
            <a:tbl>
              <a:tblPr/>
              <a:tblGrid>
                <a:gridCol w="2724150">
                  <a:extLst>
                    <a:ext uri="{9D8B030D-6E8A-4147-A177-3AD203B41FA5}">
                      <a16:colId xmlns:a16="http://schemas.microsoft.com/office/drawing/2014/main" val="405083318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149011795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132465288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27425605"/>
                    </a:ext>
                  </a:extLst>
                </a:gridCol>
              </a:tblGrid>
              <a:tr h="13227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9300" marR="9300" marT="93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60687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2,134,678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883291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Central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0865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483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8154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Southwest Corner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35442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Philadelphia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833899"/>
                  </a:ext>
                </a:extLst>
              </a:tr>
              <a:tr h="5860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Central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3018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8333223" cy="1147969"/>
          </a:xfrm>
        </p:spPr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Counts by WDA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BF0EC6-B16E-49F5-83F2-5044DBD3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229" y="1432871"/>
            <a:ext cx="5669771" cy="5425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DFB35-A80A-400F-89F0-EB983BD0F8ED}"/>
              </a:ext>
            </a:extLst>
          </p:cNvPr>
          <p:cNvSpPr txBox="1"/>
          <p:nvPr/>
        </p:nvSpPr>
        <p:spPr>
          <a:xfrm>
            <a:off x="8327673" y="1759205"/>
            <a:ext cx="25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Pennsylvania</a:t>
            </a:r>
          </a:p>
        </p:txBody>
      </p:sp>
    </p:spTree>
    <p:extLst>
      <p:ext uri="{BB962C8B-B14F-4D97-AF65-F5344CB8AC3E}">
        <p14:creationId xmlns:p14="http://schemas.microsoft.com/office/powerpoint/2010/main" val="2582040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Counts by Industry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7AD636-6AA9-49F0-9A08-CD8DF9E34F29}"/>
              </a:ext>
            </a:extLst>
          </p:cNvPr>
          <p:cNvGraphicFramePr>
            <a:graphicFrameLocks noGrp="1"/>
          </p:cNvGraphicFramePr>
          <p:nvPr/>
        </p:nvGraphicFramePr>
        <p:xfrm>
          <a:off x="0" y="1423448"/>
          <a:ext cx="7029450" cy="5434550"/>
        </p:xfrm>
        <a:graphic>
          <a:graphicData uri="http://schemas.openxmlformats.org/drawingml/2006/table">
            <a:tbl>
              <a:tblPr/>
              <a:tblGrid>
                <a:gridCol w="3235569">
                  <a:extLst>
                    <a:ext uri="{9D8B030D-6E8A-4147-A177-3AD203B41FA5}">
                      <a16:colId xmlns:a16="http://schemas.microsoft.com/office/drawing/2014/main" val="4118889203"/>
                    </a:ext>
                  </a:extLst>
                </a:gridCol>
                <a:gridCol w="1526931">
                  <a:extLst>
                    <a:ext uri="{9D8B030D-6E8A-4147-A177-3AD203B41FA5}">
                      <a16:colId xmlns:a16="http://schemas.microsoft.com/office/drawing/2014/main" val="1648857448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92309392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53636522"/>
                    </a:ext>
                  </a:extLst>
                </a:gridCol>
              </a:tblGrid>
              <a:tr h="11803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39481"/>
                  </a:ext>
                </a:extLst>
              </a:tr>
              <a:tr h="72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Trade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-5,856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85649"/>
                  </a:ext>
                </a:extLst>
              </a:tr>
              <a:tr h="10342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and Remediation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12595"/>
                  </a:ext>
                </a:extLst>
              </a:tr>
              <a:tr h="72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2,134,678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72311"/>
                  </a:ext>
                </a:extLst>
              </a:tr>
              <a:tr h="10342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Arts, Entertainment, and Recreation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67736"/>
                  </a:ext>
                </a:extLst>
              </a:tr>
              <a:tr h="7285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Administration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177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E9F2D2-A965-404E-ADD0-AC42E02CA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047" y="1413798"/>
            <a:ext cx="5175953" cy="544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AD128-DEB2-4854-9A0C-E21FD7EBA540}"/>
              </a:ext>
            </a:extLst>
          </p:cNvPr>
          <p:cNvSpPr txBox="1"/>
          <p:nvPr/>
        </p:nvSpPr>
        <p:spPr>
          <a:xfrm>
            <a:off x="9604023" y="1854455"/>
            <a:ext cx="25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Wholesale Trade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BC59-9F22-4298-997E-915DDD8FDCF4}"/>
              </a:ext>
            </a:extLst>
          </p:cNvPr>
          <p:cNvSpPr txBox="1"/>
          <p:nvPr/>
        </p:nvSpPr>
        <p:spPr>
          <a:xfrm>
            <a:off x="9604022" y="2811016"/>
            <a:ext cx="258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and Remediation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8FF2F-8985-467D-BDE7-8C9305C1D417}"/>
              </a:ext>
            </a:extLst>
          </p:cNvPr>
          <p:cNvSpPr txBox="1"/>
          <p:nvPr/>
        </p:nvSpPr>
        <p:spPr>
          <a:xfrm>
            <a:off x="9604021" y="3926919"/>
            <a:ext cx="258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Total, All Industries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79A49-3681-4BF6-BE0E-C331111FD3A0}"/>
              </a:ext>
            </a:extLst>
          </p:cNvPr>
          <p:cNvSpPr txBox="1"/>
          <p:nvPr/>
        </p:nvSpPr>
        <p:spPr>
          <a:xfrm>
            <a:off x="7311673" y="483450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Arts, Entertainment, and Recreation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941859-9238-4A4C-BA0C-0452DBD35CB0}"/>
              </a:ext>
            </a:extLst>
          </p:cNvPr>
          <p:cNvSpPr txBox="1"/>
          <p:nvPr/>
        </p:nvSpPr>
        <p:spPr>
          <a:xfrm>
            <a:off x="7324725" y="601909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7094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B6BE-996D-403B-A7C1-7C977068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Find the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36EA3-7E5F-4283-8B95-3E19177A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52" y="1864311"/>
            <a:ext cx="12195952" cy="44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1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Counts by Age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276051-D745-4A0E-B7EC-4C5DF4B02F8A}"/>
              </a:ext>
            </a:extLst>
          </p:cNvPr>
          <p:cNvGraphicFramePr>
            <a:graphicFrameLocks noGrp="1"/>
          </p:cNvGraphicFramePr>
          <p:nvPr/>
        </p:nvGraphicFramePr>
        <p:xfrm>
          <a:off x="0" y="1423448"/>
          <a:ext cx="5786651" cy="5434552"/>
        </p:xfrm>
        <a:graphic>
          <a:graphicData uri="http://schemas.openxmlformats.org/drawingml/2006/table">
            <a:tbl>
              <a:tblPr/>
              <a:tblGrid>
                <a:gridCol w="1975251">
                  <a:extLst>
                    <a:ext uri="{9D8B030D-6E8A-4147-A177-3AD203B41FA5}">
                      <a16:colId xmlns:a16="http://schemas.microsoft.com/office/drawing/2014/main" val="1048013549"/>
                    </a:ext>
                  </a:extLst>
                </a:gridCol>
                <a:gridCol w="1648787">
                  <a:extLst>
                    <a:ext uri="{9D8B030D-6E8A-4147-A177-3AD203B41FA5}">
                      <a16:colId xmlns:a16="http://schemas.microsoft.com/office/drawing/2014/main" val="1686161223"/>
                    </a:ext>
                  </a:extLst>
                </a:gridCol>
                <a:gridCol w="1207269">
                  <a:extLst>
                    <a:ext uri="{9D8B030D-6E8A-4147-A177-3AD203B41FA5}">
                      <a16:colId xmlns:a16="http://schemas.microsoft.com/office/drawing/2014/main" val="4041454852"/>
                    </a:ext>
                  </a:extLst>
                </a:gridCol>
                <a:gridCol w="955344">
                  <a:extLst>
                    <a:ext uri="{9D8B030D-6E8A-4147-A177-3AD203B41FA5}">
                      <a16:colId xmlns:a16="http://schemas.microsoft.com/office/drawing/2014/main" val="450418047"/>
                    </a:ext>
                  </a:extLst>
                </a:gridCol>
              </a:tblGrid>
              <a:tr h="11919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004681"/>
                  </a:ext>
                </a:extLst>
              </a:tr>
              <a:tr h="6268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2,134,678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-35,745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277107"/>
                  </a:ext>
                </a:extLst>
              </a:tr>
              <a:tr h="60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643,165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-15,112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574092"/>
                  </a:ext>
                </a:extLst>
              </a:tr>
              <a:tr h="5867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506,802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-11,509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2428"/>
                  </a:ext>
                </a:extLst>
              </a:tr>
              <a:tr h="60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328,886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68160"/>
                  </a:ext>
                </a:extLst>
              </a:tr>
              <a:tr h="5867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to 54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229,993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-4,083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90317"/>
                  </a:ext>
                </a:extLst>
              </a:tr>
              <a:tr h="6051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to 64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160,677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-6,515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56690"/>
                  </a:ext>
                </a:extLst>
              </a:tr>
              <a:tr h="6268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and Older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63,020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2.6%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9329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0CF56F9-8B8A-4C0C-BD4A-247F5BF9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56" y="1438186"/>
            <a:ext cx="6419644" cy="54198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66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Counts by All Three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0A05A8-C0D1-45CE-A872-AF8180101C27}"/>
              </a:ext>
            </a:extLst>
          </p:cNvPr>
          <p:cNvGraphicFramePr>
            <a:graphicFrameLocks noGrp="1"/>
          </p:cNvGraphicFramePr>
          <p:nvPr/>
        </p:nvGraphicFramePr>
        <p:xfrm>
          <a:off x="0" y="1435232"/>
          <a:ext cx="12192000" cy="1367646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3850096835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44847004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29659443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1426365664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16721869"/>
                    </a:ext>
                  </a:extLst>
                </a:gridCol>
              </a:tblGrid>
              <a:tr h="431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56088"/>
                  </a:ext>
                </a:extLst>
              </a:tr>
              <a:tr h="3835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 and Social Assistance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3,597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1393"/>
                  </a:ext>
                </a:extLst>
              </a:tr>
              <a:tr h="3955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Educational Services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4,640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756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1C5C89-69ED-48F9-B6C5-F43D9805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9" y="2802879"/>
            <a:ext cx="10835123" cy="1367646"/>
          </a:xfrm>
        </p:spPr>
        <p:txBody>
          <a:bodyPr/>
          <a:lstStyle/>
          <a:p>
            <a:pPr lvl="1"/>
            <a:r>
              <a:rPr lang="en-US" sz="2800" dirty="0"/>
              <a:t>Central WDA largest volume increases</a:t>
            </a:r>
          </a:p>
          <a:p>
            <a:pPr lvl="1"/>
            <a:r>
              <a:rPr lang="en-US" sz="2800" dirty="0"/>
              <a:t>35 to 44 years old hired to Healthcare and Social Assistance jobs increased by 372 or 11.5% over the year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BA8F2A1-0033-43F6-9716-31E5CA27402A}"/>
              </a:ext>
            </a:extLst>
          </p:cNvPr>
          <p:cNvGraphicFramePr>
            <a:graphicFrameLocks noGrp="1"/>
          </p:cNvGraphicFramePr>
          <p:nvPr/>
        </p:nvGraphicFramePr>
        <p:xfrm>
          <a:off x="0" y="4055123"/>
          <a:ext cx="12192000" cy="1367646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3850096835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4847004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129659443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4263656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16721869"/>
                    </a:ext>
                  </a:extLst>
                </a:gridCol>
              </a:tblGrid>
              <a:tr h="431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New Hires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Diff.</a:t>
                      </a:r>
                    </a:p>
                  </a:txBody>
                  <a:tcPr marL="8842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56088"/>
                  </a:ext>
                </a:extLst>
              </a:tr>
              <a:tr h="3835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2,221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-349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-13.6%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1393"/>
                  </a:ext>
                </a:extLst>
              </a:tr>
              <a:tr h="3955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 Services</a:t>
                      </a:r>
                    </a:p>
                  </a:txBody>
                  <a:tcPr marL="79574" marR="8842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6,138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-738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-10.7%</a:t>
                      </a:r>
                    </a:p>
                  </a:txBody>
                  <a:tcPr marL="8842" marR="79574" marT="88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37564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3A4E69-A22E-4F56-BD56-DA85E682353A}"/>
              </a:ext>
            </a:extLst>
          </p:cNvPr>
          <p:cNvSpPr txBox="1">
            <a:spLocks/>
          </p:cNvSpPr>
          <p:nvPr/>
        </p:nvSpPr>
        <p:spPr>
          <a:xfrm>
            <a:off x="678438" y="5490354"/>
            <a:ext cx="10835123" cy="1367646"/>
          </a:xfrm>
          <a:prstGeom prst="rect">
            <a:avLst/>
          </a:prstGeom>
        </p:spPr>
        <p:txBody>
          <a:bodyPr/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WDA largest volume decreases;</a:t>
            </a: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than 25 years old hired to Accommodation and Food Services jobs decreased by 738 or 10.7% over the year.</a:t>
            </a:r>
          </a:p>
        </p:txBody>
      </p:sp>
    </p:spTree>
    <p:extLst>
      <p:ext uri="{BB962C8B-B14F-4D97-AF65-F5344CB8AC3E}">
        <p14:creationId xmlns:p14="http://schemas.microsoft.com/office/powerpoint/2010/main" val="465988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97CC-78B2-45BB-95DB-CA7A0141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Wages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C15FFE-3087-4B4F-8C89-85FA6E3E08E2}"/>
              </a:ext>
            </a:extLst>
          </p:cNvPr>
          <p:cNvSpPr txBox="1">
            <a:spLocks/>
          </p:cNvSpPr>
          <p:nvPr/>
        </p:nvSpPr>
        <p:spPr>
          <a:xfrm>
            <a:off x="545311" y="1841372"/>
            <a:ext cx="10835123" cy="4729110"/>
          </a:xfrm>
          <a:prstGeom prst="rect">
            <a:avLst/>
          </a:prstGeom>
        </p:spPr>
        <p:txBody>
          <a:bodyPr/>
          <a:lstStyle>
            <a:lvl1pPr marL="192888" indent="-192888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866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439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215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5991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1766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7542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3318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9094" indent="-192888" algn="l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Char char="•"/>
              <a:defRPr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New Hire must be hired to an employer where they did not have existing employment in the prior quarter;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New Hire must have at least 10 weeks worked in the current or following quarter at the hiring employer;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get wage distribution showing 25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median, and 75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percentiles;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Average wages with confidence intervals; and</a:t>
            </a: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8664" marR="0" lvl="1" indent="-192888" algn="l" defTabSz="771551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AB2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Wage brackets showing the number of hires per wage group.</a:t>
            </a:r>
          </a:p>
        </p:txBody>
      </p:sp>
    </p:spTree>
    <p:extLst>
      <p:ext uri="{BB962C8B-B14F-4D97-AF65-F5344CB8AC3E}">
        <p14:creationId xmlns:p14="http://schemas.microsoft.com/office/powerpoint/2010/main" val="3868889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279744" cy="1147969"/>
          </a:xfrm>
        </p:spPr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-”New Hire” Wages vs. QCEW Wages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D8E80F-F7F2-4F2D-B0AE-AC556B7DABF6}"/>
              </a:ext>
            </a:extLst>
          </p:cNvPr>
          <p:cNvGraphicFramePr>
            <a:graphicFrameLocks noGrp="1"/>
          </p:cNvGraphicFramePr>
          <p:nvPr/>
        </p:nvGraphicFramePr>
        <p:xfrm>
          <a:off x="0" y="1483153"/>
          <a:ext cx="6596110" cy="5388347"/>
        </p:xfrm>
        <a:graphic>
          <a:graphicData uri="http://schemas.openxmlformats.org/drawingml/2006/table">
            <a:tbl>
              <a:tblPr/>
              <a:tblGrid>
                <a:gridCol w="3373515">
                  <a:extLst>
                    <a:ext uri="{9D8B030D-6E8A-4147-A177-3AD203B41FA5}">
                      <a16:colId xmlns:a16="http://schemas.microsoft.com/office/drawing/2014/main" val="4118889203"/>
                    </a:ext>
                  </a:extLst>
                </a:gridCol>
                <a:gridCol w="1674528">
                  <a:extLst>
                    <a:ext uri="{9D8B030D-6E8A-4147-A177-3AD203B41FA5}">
                      <a16:colId xmlns:a16="http://schemas.microsoft.com/office/drawing/2014/main" val="1648857448"/>
                    </a:ext>
                  </a:extLst>
                </a:gridCol>
                <a:gridCol w="1548067">
                  <a:extLst>
                    <a:ext uri="{9D8B030D-6E8A-4147-A177-3AD203B41FA5}">
                      <a16:colId xmlns:a16="http://schemas.microsoft.com/office/drawing/2014/main" val="3923093920"/>
                    </a:ext>
                  </a:extLst>
                </a:gridCol>
              </a:tblGrid>
              <a:tr h="1351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“NH” Wage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QCEW Wage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239481"/>
                  </a:ext>
                </a:extLst>
              </a:tr>
              <a:tr h="8489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85649"/>
                  </a:ext>
                </a:extLst>
              </a:tr>
              <a:tr h="858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$24,336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112595"/>
                  </a:ext>
                </a:extLst>
              </a:tr>
              <a:tr h="858465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Administrative and Remediation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72311"/>
                  </a:ext>
                </a:extLst>
              </a:tr>
              <a:tr h="858465">
                <a:tc>
                  <a:txBody>
                    <a:bodyPr/>
                    <a:lstStyle/>
                    <a:p>
                      <a:pPr marL="0" marR="0" lvl="0" indent="0" algn="l" defTabSz="77155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Health Care and Social Assistance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67736"/>
                  </a:ext>
                </a:extLst>
              </a:tr>
              <a:tr h="59873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and Insurance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60177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6EEA42A-8FDF-47DB-A96F-387958D52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4" r="1319" b="2372"/>
          <a:stretch/>
        </p:blipFill>
        <p:spPr>
          <a:xfrm>
            <a:off x="6583194" y="2814221"/>
            <a:ext cx="5608806" cy="404377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31B06-828D-4779-A427-3F03E7AC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932" y="3535347"/>
            <a:ext cx="257175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FBBE8-DB4B-4E06-8C2E-A569DE07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932" y="4246948"/>
            <a:ext cx="295275" cy="276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396D96-6432-432D-B4B3-883A6620AA11}"/>
              </a:ext>
            </a:extLst>
          </p:cNvPr>
          <p:cNvSpPr txBox="1"/>
          <p:nvPr/>
        </p:nvSpPr>
        <p:spPr>
          <a:xfrm>
            <a:off x="9486107" y="4150126"/>
            <a:ext cx="2425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“New Hire” Wage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A57A6-B701-4293-A911-88BCAB903269}"/>
              </a:ext>
            </a:extLst>
          </p:cNvPr>
          <p:cNvSpPr txBox="1"/>
          <p:nvPr/>
        </p:nvSpPr>
        <p:spPr>
          <a:xfrm>
            <a:off x="9476853" y="3429000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QCEW Wage</a:t>
            </a:r>
          </a:p>
        </p:txBody>
      </p:sp>
    </p:spTree>
    <p:extLst>
      <p:ext uri="{BB962C8B-B14F-4D97-AF65-F5344CB8AC3E}">
        <p14:creationId xmlns:p14="http://schemas.microsoft.com/office/powerpoint/2010/main" val="2771587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FDCDA-679B-47B4-B099-F15F27599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047" y="2480693"/>
            <a:ext cx="5175953" cy="4377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Starting Wages by WDA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80E7D0-09FD-44A1-8627-0C8C4DBB9364}"/>
              </a:ext>
            </a:extLst>
          </p:cNvPr>
          <p:cNvGraphicFramePr>
            <a:graphicFrameLocks noGrp="1"/>
          </p:cNvGraphicFramePr>
          <p:nvPr/>
        </p:nvGraphicFramePr>
        <p:xfrm>
          <a:off x="0" y="1430572"/>
          <a:ext cx="7524750" cy="5427429"/>
        </p:xfrm>
        <a:graphic>
          <a:graphicData uri="http://schemas.openxmlformats.org/drawingml/2006/table">
            <a:tbl>
              <a:tblPr/>
              <a:tblGrid>
                <a:gridCol w="2131608">
                  <a:extLst>
                    <a:ext uri="{9D8B030D-6E8A-4147-A177-3AD203B41FA5}">
                      <a16:colId xmlns:a16="http://schemas.microsoft.com/office/drawing/2014/main" val="2163201279"/>
                    </a:ext>
                  </a:extLst>
                </a:gridCol>
                <a:gridCol w="1430742">
                  <a:extLst>
                    <a:ext uri="{9D8B030D-6E8A-4147-A177-3AD203B41FA5}">
                      <a16:colId xmlns:a16="http://schemas.microsoft.com/office/drawing/2014/main" val="10399169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7061975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49789158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97181317"/>
                    </a:ext>
                  </a:extLst>
                </a:gridCol>
              </a:tblGrid>
              <a:tr h="1177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55867"/>
                  </a:ext>
                </a:extLst>
              </a:tr>
              <a:tr h="10462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$32,904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$2,472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$28,184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05737"/>
                  </a:ext>
                </a:extLst>
              </a:tr>
              <a:tr h="10462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$38,877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$32,435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$1,599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12090"/>
                  </a:ext>
                </a:extLst>
              </a:tr>
              <a:tr h="10789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$41,679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$1,296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$33,280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$1,442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9236"/>
                  </a:ext>
                </a:extLst>
              </a:tr>
              <a:tr h="10789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Chester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$52,600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$1,231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$36,400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97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2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Starting Wages by Industry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E7C82C-2150-4A47-9AC5-5FE7FC022F8E}"/>
              </a:ext>
            </a:extLst>
          </p:cNvPr>
          <p:cNvGraphicFramePr>
            <a:graphicFrameLocks noGrp="1"/>
          </p:cNvGraphicFramePr>
          <p:nvPr/>
        </p:nvGraphicFramePr>
        <p:xfrm>
          <a:off x="0" y="1427478"/>
          <a:ext cx="8458200" cy="5349484"/>
        </p:xfrm>
        <a:graphic>
          <a:graphicData uri="http://schemas.openxmlformats.org/drawingml/2006/table">
            <a:tbl>
              <a:tblPr/>
              <a:tblGrid>
                <a:gridCol w="3079544">
                  <a:extLst>
                    <a:ext uri="{9D8B030D-6E8A-4147-A177-3AD203B41FA5}">
                      <a16:colId xmlns:a16="http://schemas.microsoft.com/office/drawing/2014/main" val="237900969"/>
                    </a:ext>
                  </a:extLst>
                </a:gridCol>
                <a:gridCol w="1378156">
                  <a:extLst>
                    <a:ext uri="{9D8B030D-6E8A-4147-A177-3AD203B41FA5}">
                      <a16:colId xmlns:a16="http://schemas.microsoft.com/office/drawing/2014/main" val="45601372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697738577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8731937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82693046"/>
                    </a:ext>
                  </a:extLst>
                </a:gridCol>
              </a:tblGrid>
              <a:tr h="987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6840"/>
                  </a:ext>
                </a:extLst>
              </a:tr>
              <a:tr h="87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$21,567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$18,092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34902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Arts, Entertainment, and Recreation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$21,793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$15,418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82684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Professional, Scientific, and Technical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$76,080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$3,301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$58,236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$3,615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53511"/>
                  </a:ext>
                </a:extLst>
              </a:tr>
              <a:tr h="87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of Companies and Enterprises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$81,295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$1,551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$58,778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$4,611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5143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A47F62-3725-464E-A407-1194E2447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732" y="1836742"/>
            <a:ext cx="3743268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8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C35A-D4C9-4ACF-BD0B-299C3EF2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Starting Wages by Age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869050-6E05-4D87-B9C4-9BC4939A2BBF}"/>
              </a:ext>
            </a:extLst>
          </p:cNvPr>
          <p:cNvGraphicFramePr>
            <a:graphicFrameLocks noGrp="1"/>
          </p:cNvGraphicFramePr>
          <p:nvPr/>
        </p:nvGraphicFramePr>
        <p:xfrm>
          <a:off x="-1" y="1416554"/>
          <a:ext cx="5816338" cy="5441446"/>
        </p:xfrm>
        <a:graphic>
          <a:graphicData uri="http://schemas.openxmlformats.org/drawingml/2006/table">
            <a:tbl>
              <a:tblPr/>
              <a:tblGrid>
                <a:gridCol w="2420769">
                  <a:extLst>
                    <a:ext uri="{9D8B030D-6E8A-4147-A177-3AD203B41FA5}">
                      <a16:colId xmlns:a16="http://schemas.microsoft.com/office/drawing/2014/main" val="3283511535"/>
                    </a:ext>
                  </a:extLst>
                </a:gridCol>
                <a:gridCol w="1560682">
                  <a:extLst>
                    <a:ext uri="{9D8B030D-6E8A-4147-A177-3AD203B41FA5}">
                      <a16:colId xmlns:a16="http://schemas.microsoft.com/office/drawing/2014/main" val="2696184076"/>
                    </a:ext>
                  </a:extLst>
                </a:gridCol>
                <a:gridCol w="1834887">
                  <a:extLst>
                    <a:ext uri="{9D8B030D-6E8A-4147-A177-3AD203B41FA5}">
                      <a16:colId xmlns:a16="http://schemas.microsoft.com/office/drawing/2014/main" val="4020043839"/>
                    </a:ext>
                  </a:extLst>
                </a:gridCol>
              </a:tblGrid>
              <a:tr h="742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37546"/>
                  </a:ext>
                </a:extLst>
              </a:tr>
              <a:tr h="680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25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$26,934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$22,864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63732"/>
                  </a:ext>
                </a:extLst>
              </a:tr>
              <a:tr h="6595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to 34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$45,441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48654"/>
                  </a:ext>
                </a:extLst>
              </a:tr>
              <a:tr h="680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44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$51,621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$39,936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20375"/>
                  </a:ext>
                </a:extLst>
              </a:tr>
              <a:tr h="6595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to 54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$53,959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$40,392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921561"/>
                  </a:ext>
                </a:extLst>
              </a:tr>
              <a:tr h="680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to 64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$51,296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$37,756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20072"/>
                  </a:ext>
                </a:extLst>
              </a:tr>
              <a:tr h="6595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and Older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$21,805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33860"/>
                  </a:ext>
                </a:extLst>
              </a:tr>
              <a:tr h="680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$41,679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$33,280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53117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06E704-D532-4A5A-832A-2B49EB4B5308}"/>
              </a:ext>
            </a:extLst>
          </p:cNvPr>
          <p:cNvGraphicFramePr>
            <a:graphicFrameLocks/>
          </p:cNvGraphicFramePr>
          <p:nvPr/>
        </p:nvGraphicFramePr>
        <p:xfrm>
          <a:off x="5816338" y="2133600"/>
          <a:ext cx="6375662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82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220A-7903-4BC5-A9FE-39C31A7D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Dashboard</a:t>
            </a:r>
            <a:br>
              <a:rPr lang="en-US" dirty="0"/>
            </a:br>
            <a:r>
              <a:rPr lang="en-US" dirty="0"/>
              <a:t>- Starting Wages by All Three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B9E6FE-3B3D-42E8-909F-68BF5F433068}"/>
              </a:ext>
            </a:extLst>
          </p:cNvPr>
          <p:cNvGraphicFramePr>
            <a:graphicFrameLocks noGrp="1"/>
          </p:cNvGraphicFramePr>
          <p:nvPr/>
        </p:nvGraphicFramePr>
        <p:xfrm>
          <a:off x="0" y="1423330"/>
          <a:ext cx="12192001" cy="1454124"/>
        </p:xfrm>
        <a:graphic>
          <a:graphicData uri="http://schemas.openxmlformats.org/drawingml/2006/table">
            <a:tbl>
              <a:tblPr/>
              <a:tblGrid>
                <a:gridCol w="838986">
                  <a:extLst>
                    <a:ext uri="{9D8B030D-6E8A-4147-A177-3AD203B41FA5}">
                      <a16:colId xmlns:a16="http://schemas.microsoft.com/office/drawing/2014/main" val="1870559041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598977375"/>
                    </a:ext>
                  </a:extLst>
                </a:gridCol>
                <a:gridCol w="2714919">
                  <a:extLst>
                    <a:ext uri="{9D8B030D-6E8A-4147-A177-3AD203B41FA5}">
                      <a16:colId xmlns:a16="http://schemas.microsoft.com/office/drawing/2014/main" val="540920055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1714502920"/>
                    </a:ext>
                  </a:extLst>
                </a:gridCol>
                <a:gridCol w="1178350">
                  <a:extLst>
                    <a:ext uri="{9D8B030D-6E8A-4147-A177-3AD203B41FA5}">
                      <a16:colId xmlns:a16="http://schemas.microsoft.com/office/drawing/2014/main" val="3271700036"/>
                    </a:ext>
                  </a:extLst>
                </a:gridCol>
                <a:gridCol w="1178351">
                  <a:extLst>
                    <a:ext uri="{9D8B030D-6E8A-4147-A177-3AD203B41FA5}">
                      <a16:colId xmlns:a16="http://schemas.microsoft.com/office/drawing/2014/main" val="2943043904"/>
                    </a:ext>
                  </a:extLst>
                </a:gridCol>
                <a:gridCol w="1168924">
                  <a:extLst>
                    <a:ext uri="{9D8B030D-6E8A-4147-A177-3AD203B41FA5}">
                      <a16:colId xmlns:a16="http://schemas.microsoft.com/office/drawing/2014/main" val="249128498"/>
                    </a:ext>
                  </a:extLst>
                </a:gridCol>
                <a:gridCol w="1319752">
                  <a:extLst>
                    <a:ext uri="{9D8B030D-6E8A-4147-A177-3AD203B41FA5}">
                      <a16:colId xmlns:a16="http://schemas.microsoft.com/office/drawing/2014/main" val="2608820722"/>
                    </a:ext>
                  </a:extLst>
                </a:gridCol>
                <a:gridCol w="1087226">
                  <a:extLst>
                    <a:ext uri="{9D8B030D-6E8A-4147-A177-3AD203B41FA5}">
                      <a16:colId xmlns:a16="http://schemas.microsoft.com/office/drawing/2014/main" val="2815758097"/>
                    </a:ext>
                  </a:extLst>
                </a:gridCol>
              </a:tblGrid>
              <a:tr h="466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 Group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NAICS Title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Less Than $15,080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$15,080 to $31,200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$31,200 to $50,000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$50,000 to $100,000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$100,000 to $150,000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$150,000 or More</a:t>
                      </a:r>
                    </a:p>
                  </a:txBody>
                  <a:tcPr marL="5391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560467"/>
                  </a:ext>
                </a:extLst>
              </a:tr>
              <a:tr h="216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Total, All Industries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688629"/>
                  </a:ext>
                </a:extLst>
              </a:tr>
              <a:tr h="2166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to 54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Chester County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of Companies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9012"/>
                  </a:ext>
                </a:extLst>
              </a:tr>
              <a:tr h="210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 25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 WDA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Accommodation and Food</a:t>
                      </a:r>
                    </a:p>
                  </a:txBody>
                  <a:tcPr marL="48517" marR="5391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5391" marR="48517" marT="539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3420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BF6EFD3-EC22-4D0A-88F6-DA069012E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9109"/>
            <a:ext cx="12192000" cy="39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9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0" descr="Question Mark with solid fill">
            <a:extLst>
              <a:ext uri="{FF2B5EF4-FFF2-40B4-BE49-F238E27FC236}">
                <a16:creationId xmlns:a16="http://schemas.microsoft.com/office/drawing/2014/main" id="{01AAAEB1-EBE5-499D-BCD1-DD37C3B01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643" r="13643"/>
          <a:stretch>
            <a:fillRect/>
          </a:stretch>
        </p:blipFill>
        <p:spPr>
          <a:xfrm>
            <a:off x="8404997" y="1593241"/>
            <a:ext cx="2641633" cy="363294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16D1EF-3819-4DA7-9D69-1344F89B0D6C}"/>
              </a:ext>
            </a:extLst>
          </p:cNvPr>
          <p:cNvSpPr txBox="1">
            <a:spLocks/>
          </p:cNvSpPr>
          <p:nvPr/>
        </p:nvSpPr>
        <p:spPr>
          <a:xfrm>
            <a:off x="4442320" y="2572637"/>
            <a:ext cx="4714613" cy="1129024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7715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375" b="1" i="0" kern="1200">
                <a:solidFill>
                  <a:schemeClr val="accent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77155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Thank you! Questions?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57841F1-E676-4888-9E7E-DCA18089E477}"/>
              </a:ext>
            </a:extLst>
          </p:cNvPr>
          <p:cNvSpPr txBox="1">
            <a:spLocks/>
          </p:cNvSpPr>
          <p:nvPr/>
        </p:nvSpPr>
        <p:spPr>
          <a:xfrm>
            <a:off x="414779" y="4823671"/>
            <a:ext cx="11576116" cy="1707119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15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A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253" normalizeH="0" baseline="0" noProof="0" dirty="0">
              <a:ln>
                <a:noFill/>
              </a:ln>
              <a:solidFill>
                <a:srgbClr val="00326D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B6BE-996D-403B-A7C1-7C977068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Where do they come from?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F95AA-C7BA-4C66-9205-A0E0A11C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3" y="1457324"/>
            <a:ext cx="8220334" cy="34210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9B637E-4B8D-4A61-A680-4796F799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167" y="1734671"/>
            <a:ext cx="5573320" cy="4806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AC2AA-BC55-44B9-A290-475CD027063E}"/>
              </a:ext>
            </a:extLst>
          </p:cNvPr>
          <p:cNvSpPr txBox="1"/>
          <p:nvPr/>
        </p:nvSpPr>
        <p:spPr>
          <a:xfrm>
            <a:off x="327512" y="4978706"/>
            <a:ext cx="5669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Federal data from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National Directory of New Hires: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https://www.acf.hhs.gov/css ....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Pennsylvania data from PA CareerLink: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https://www.pacareerlink.pa.gov/jponline</a:t>
            </a:r>
          </a:p>
        </p:txBody>
      </p:sp>
    </p:spTree>
    <p:extLst>
      <p:ext uri="{BB962C8B-B14F-4D97-AF65-F5344CB8AC3E}">
        <p14:creationId xmlns:p14="http://schemas.microsoft.com/office/powerpoint/2010/main" val="19728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17397F-DDEB-480B-BF87-E948AC60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7577"/>
            <a:ext cx="12185320" cy="41059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385519-44D2-4122-A99A-8F98A6B2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8333223" cy="1147969"/>
          </a:xfrm>
        </p:spPr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at </a:t>
            </a:r>
            <a:r>
              <a:rPr lang="en-US" i="1" dirty="0"/>
              <a:t>PAWorkstats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C618B-48F8-4981-9C14-15066D447D61}"/>
              </a:ext>
            </a:extLst>
          </p:cNvPr>
          <p:cNvSpPr txBox="1"/>
          <p:nvPr/>
        </p:nvSpPr>
        <p:spPr>
          <a:xfrm>
            <a:off x="756397" y="1452622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(https://www.workstats.dli.pa.gov)</a:t>
            </a:r>
          </a:p>
        </p:txBody>
      </p:sp>
    </p:spTree>
    <p:extLst>
      <p:ext uri="{BB962C8B-B14F-4D97-AF65-F5344CB8AC3E}">
        <p14:creationId xmlns:p14="http://schemas.microsoft.com/office/powerpoint/2010/main" val="354174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National New Hire Data</a:t>
            </a:r>
          </a:p>
        </p:txBody>
      </p:sp>
    </p:spTree>
    <p:extLst>
      <p:ext uri="{BB962C8B-B14F-4D97-AF65-F5344CB8AC3E}">
        <p14:creationId xmlns:p14="http://schemas.microsoft.com/office/powerpoint/2010/main" val="82320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279744" cy="1147969"/>
          </a:xfrm>
        </p:spPr>
        <p:txBody>
          <a:bodyPr/>
          <a:lstStyle/>
          <a:p>
            <a:r>
              <a:rPr lang="en-US" dirty="0"/>
              <a:t>National New Hire Data</a:t>
            </a:r>
            <a:br>
              <a:rPr lang="en-US" dirty="0"/>
            </a:br>
            <a:r>
              <a:rPr lang="en-US" dirty="0"/>
              <a:t>-Collection Rates in Pennsylvania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27F00-7F18-4958-84F0-59EE6D7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60"/>
            <a:ext cx="121920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CB9AD7-DD95-4AC8-8E14-ED24C946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9" y="209031"/>
            <a:ext cx="11279744" cy="1147969"/>
          </a:xfrm>
        </p:spPr>
        <p:txBody>
          <a:bodyPr/>
          <a:lstStyle/>
          <a:p>
            <a:r>
              <a:rPr lang="en-US" dirty="0"/>
              <a:t>National New Hire Data</a:t>
            </a:r>
            <a:br>
              <a:rPr lang="en-US" dirty="0"/>
            </a:br>
            <a:r>
              <a:rPr lang="en-US" dirty="0"/>
              <a:t>-Seasonal Variation over the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AC5105-B86F-476F-A065-F8303758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408"/>
            <a:ext cx="12192000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2310-CE2C-4C6F-81AE-B4039C18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Hire Program Data</a:t>
            </a:r>
            <a:br>
              <a:rPr lang="en-US" dirty="0"/>
            </a:br>
            <a:r>
              <a:rPr lang="en-US" dirty="0"/>
              <a:t>- Find the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08A0-0E40-4875-AB18-337993741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99609"/>
            <a:ext cx="8228307" cy="5358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48401-6207-489B-B232-BC381CC54F08}"/>
              </a:ext>
            </a:extLst>
          </p:cNvPr>
          <p:cNvSpPr txBox="1"/>
          <p:nvPr/>
        </p:nvSpPr>
        <p:spPr>
          <a:xfrm>
            <a:off x="8228306" y="1731980"/>
            <a:ext cx="39636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Pennsylvania Residents only;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Hires by Place of Work and Residence are New Hires reported to PA only: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 of PA New Hires;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New Hire office provides employer totals of PA resident New Hires; and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50 New Hires are 100% PA resident New Hires.</a:t>
            </a:r>
          </a:p>
        </p:txBody>
      </p:sp>
    </p:spTree>
    <p:extLst>
      <p:ext uri="{BB962C8B-B14F-4D97-AF65-F5344CB8AC3E}">
        <p14:creationId xmlns:p14="http://schemas.microsoft.com/office/powerpoint/2010/main" val="3472247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4044-FC7A-9B42-BA47-E25A4308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368" y="3129094"/>
            <a:ext cx="7444287" cy="7656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“Top 50” Employer Lists </a:t>
            </a:r>
          </a:p>
        </p:txBody>
      </p:sp>
    </p:spTree>
    <p:extLst>
      <p:ext uri="{BB962C8B-B14F-4D97-AF65-F5344CB8AC3E}">
        <p14:creationId xmlns:p14="http://schemas.microsoft.com/office/powerpoint/2010/main" val="31914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Custom 14">
    <a:dk1>
      <a:srgbClr val="3F3F3F"/>
    </a:dk1>
    <a:lt1>
      <a:srgbClr val="FFFFFF"/>
    </a:lt1>
    <a:dk2>
      <a:srgbClr val="F2F2F2"/>
    </a:dk2>
    <a:lt2>
      <a:srgbClr val="A5A5A5"/>
    </a:lt2>
    <a:accent1>
      <a:srgbClr val="00194C"/>
    </a:accent1>
    <a:accent2>
      <a:srgbClr val="EAB200"/>
    </a:accent2>
    <a:accent3>
      <a:srgbClr val="F2F2F2"/>
    </a:accent3>
    <a:accent4>
      <a:srgbClr val="954F72"/>
    </a:accent4>
    <a:accent5>
      <a:srgbClr val="00843B"/>
    </a:accent5>
    <a:accent6>
      <a:srgbClr val="014067"/>
    </a:accent6>
    <a:hlink>
      <a:srgbClr val="00194C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AE6A3F-2C29-4975-8B96-33F9320DC443}"/>
</file>

<file path=customXml/itemProps2.xml><?xml version="1.0" encoding="utf-8"?>
<ds:datastoreItem xmlns:ds="http://schemas.openxmlformats.org/officeDocument/2006/customXml" ds:itemID="{B2784D71-56C1-4D06-AC53-D1BE9AAEFA08}"/>
</file>

<file path=customXml/itemProps3.xml><?xml version="1.0" encoding="utf-8"?>
<ds:datastoreItem xmlns:ds="http://schemas.openxmlformats.org/officeDocument/2006/customXml" ds:itemID="{D334F23B-C509-4E99-ACE9-E1EEFAA910FA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1440</Words>
  <Application>Microsoft Office PowerPoint</Application>
  <PresentationFormat>Widescreen</PresentationFormat>
  <Paragraphs>455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Gill Sans SemiBold</vt:lpstr>
      <vt:lpstr>Montserrat</vt:lpstr>
      <vt:lpstr>Times New Roman</vt:lpstr>
      <vt:lpstr>Office Theme</vt:lpstr>
      <vt:lpstr>1_Office Theme</vt:lpstr>
      <vt:lpstr>New Hire Program Data:  Who has been called up to the big leagues?</vt:lpstr>
      <vt:lpstr>New Hire Program Data - Find the Reports</vt:lpstr>
      <vt:lpstr>New Hire Program Data - Where do they come from?</vt:lpstr>
      <vt:lpstr>New Hire Program Data - at PAWorkstats</vt:lpstr>
      <vt:lpstr>National New Hire Data</vt:lpstr>
      <vt:lpstr>National New Hire Data -Collection Rates in Pennsylvania</vt:lpstr>
      <vt:lpstr>National New Hire Data -Seasonal Variation over the Year</vt:lpstr>
      <vt:lpstr>New Hire Program Data - Find the Reports</vt:lpstr>
      <vt:lpstr>“Top 50” Employer Lists </vt:lpstr>
      <vt:lpstr>Top 50 Employers (“traditional LMI”) - Have you seen this?</vt:lpstr>
      <vt:lpstr>PowerPoint Presentation</vt:lpstr>
      <vt:lpstr>National New Hires - National New Hire vs. QCEW Counts</vt:lpstr>
      <vt:lpstr>New Hires by  Workforce Development Area (WDA)</vt:lpstr>
      <vt:lpstr>New Hires by WDA - 2023 Q1</vt:lpstr>
      <vt:lpstr>New Hire Dashboard</vt:lpstr>
      <vt:lpstr>New Hire Dashboard - What is it?</vt:lpstr>
      <vt:lpstr>New Hire Dashboard - Work in Progress</vt:lpstr>
      <vt:lpstr>New Hire Dashboard - Counts by WDA</vt:lpstr>
      <vt:lpstr>New Hire Dashboard - Counts by Industry</vt:lpstr>
      <vt:lpstr>New Hire Dashboard - Counts by Age</vt:lpstr>
      <vt:lpstr>New Hire Dashboard - Counts by All Three</vt:lpstr>
      <vt:lpstr>New Hire Dashboard - Wages</vt:lpstr>
      <vt:lpstr>New Hire Dashboard -”New Hire” Wages vs. QCEW Wages</vt:lpstr>
      <vt:lpstr>New Hire Dashboard - Starting Wages by WDA</vt:lpstr>
      <vt:lpstr>New Hire Dashboard - Starting Wages by Industry</vt:lpstr>
      <vt:lpstr>New Hire Dashboard - Starting Wages by Age</vt:lpstr>
      <vt:lpstr>New Hire Dashboard - Starting Wages by All Three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 Dashboard</dc:title>
  <dc:creator>Gilfillan, Sean</dc:creator>
  <cp:lastModifiedBy>Long, Shelli</cp:lastModifiedBy>
  <cp:revision>7</cp:revision>
  <dcterms:created xsi:type="dcterms:W3CDTF">2023-10-16T15:24:32Z</dcterms:created>
  <dcterms:modified xsi:type="dcterms:W3CDTF">2023-10-17T12:21:03Z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