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85" r:id="rId6"/>
    <p:sldId id="607" r:id="rId7"/>
    <p:sldId id="606" r:id="rId8"/>
    <p:sldId id="609" r:id="rId9"/>
    <p:sldId id="611" r:id="rId10"/>
    <p:sldId id="610" r:id="rId11"/>
    <p:sldId id="608" r:id="rId12"/>
    <p:sldId id="605" r:id="rId13"/>
    <p:sldId id="612" r:id="rId14"/>
    <p:sldId id="613" r:id="rId15"/>
    <p:sldId id="614" r:id="rId16"/>
    <p:sldId id="615" r:id="rId17"/>
    <p:sldId id="616" r:id="rId18"/>
    <p:sldId id="617" r:id="rId19"/>
    <p:sldId id="618" r:id="rId20"/>
    <p:sldId id="619" r:id="rId21"/>
    <p:sldId id="291" r:id="rId22"/>
  </p:sldIdLst>
  <p:sldSz cx="10287000" cy="6858000" type="35mm"/>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3" pos="504"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D"/>
    <a:srgbClr val="FFF2C8"/>
    <a:srgbClr val="FFE89F"/>
    <a:srgbClr val="E2B33D"/>
    <a:srgbClr val="013657"/>
    <a:srgbClr val="01456F"/>
    <a:srgbClr val="014067"/>
    <a:srgbClr val="014B79"/>
    <a:srgbClr val="014E7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6327" autoAdjust="0"/>
  </p:normalViewPr>
  <p:slideViewPr>
    <p:cSldViewPr snapToGrid="0" showGuides="1">
      <p:cViewPr varScale="1">
        <p:scale>
          <a:sx n="114" d="100"/>
          <a:sy n="114" d="100"/>
        </p:scale>
        <p:origin x="996" y="102"/>
      </p:cViewPr>
      <p:guideLst>
        <p:guide pos="3240"/>
        <p:guide pos="504"/>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2BFC85-49E4-447A-A7E3-16153CB2FE2A}" type="datetimeFigureOut">
              <a:rPr lang="en-US" smtClean="0"/>
              <a:t>10/6/2023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1B50E-4C60-4F9E-B773-52059170945B}" type="datetimeFigureOut">
              <a:rPr lang="en-US" noProof="0" smtClean="0"/>
              <a:t>10/6/2023</a:t>
            </a:fld>
            <a:endParaRPr lang="en-US" noProof="0" dirty="0"/>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222946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301426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216071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206815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57793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229043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45659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16</a:t>
            </a:fld>
            <a:endParaRPr lang="en-US" noProof="0" dirty="0"/>
          </a:p>
        </p:txBody>
      </p:sp>
    </p:spTree>
    <p:extLst>
      <p:ext uri="{BB962C8B-B14F-4D97-AF65-F5344CB8AC3E}">
        <p14:creationId xmlns:p14="http://schemas.microsoft.com/office/powerpoint/2010/main" val="334092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98434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18</a:t>
            </a:fld>
            <a:endParaRPr lang="en-US" noProof="0" dirty="0"/>
          </a:p>
        </p:txBody>
      </p:sp>
    </p:spTree>
    <p:extLst>
      <p:ext uri="{BB962C8B-B14F-4D97-AF65-F5344CB8AC3E}">
        <p14:creationId xmlns:p14="http://schemas.microsoft.com/office/powerpoint/2010/main" val="33171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232391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170356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377805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352066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238661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92185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78503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401176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5050" y="0"/>
            <a:ext cx="5618461"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319052" y="4708039"/>
            <a:ext cx="1990880"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33925"/>
            <a:ext cx="1434275"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843205" y="889776"/>
            <a:ext cx="430029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1" y="1010090"/>
            <a:ext cx="1506311"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185147" y="646422"/>
            <a:ext cx="5681005"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9339347" y="96205"/>
            <a:ext cx="849654"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6833324" y="-6"/>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240" userDrawn="1">
          <p15:clr>
            <a:srgbClr val="FBAE40"/>
          </p15:clr>
        </p15:guide>
        <p15:guide id="3" pos="121" userDrawn="1">
          <p15:clr>
            <a:srgbClr val="FBAE40"/>
          </p15:clr>
        </p15:guide>
        <p15:guide id="4" orient="horz" pos="4171" userDrawn="1">
          <p15:clr>
            <a:srgbClr val="FBAE40"/>
          </p15:clr>
        </p15:guide>
        <p15:guide id="5" pos="6359" userDrawn="1">
          <p15:clr>
            <a:srgbClr val="FBAE40"/>
          </p15:clr>
        </p15:guide>
        <p15:guide id="6" orient="horz" pos="14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437634" y="1671927"/>
            <a:ext cx="9142135"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0"/>
            <a:ext cx="5582258" cy="1147969"/>
          </a:xfrm>
          <a:prstGeom prst="rect">
            <a:avLst/>
          </a:prstGeom>
        </p:spPr>
        <p:txBody>
          <a:bodyPr bIns="0" anchor="b">
            <a:normAutofit/>
          </a:bodyPr>
          <a:lstStyle>
            <a:lvl1pPr>
              <a:defRPr sz="3713"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446923"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5207794"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437636" y="1681163"/>
            <a:ext cx="4541485" cy="823912"/>
          </a:xfrm>
          <a:prstGeom prst="rect">
            <a:avLst/>
          </a:prstGeom>
        </p:spPr>
        <p:txBody>
          <a:bodyPr anchor="b"/>
          <a:lstStyle>
            <a:lvl1pPr marL="0" indent="0">
              <a:buNone/>
              <a:defRPr lang="en-US" b="1" dirty="0">
                <a:solidFill>
                  <a:schemeClr val="accent6"/>
                </a:solidFill>
              </a:defRPr>
            </a:lvl1pPr>
          </a:lstStyle>
          <a:p>
            <a:pPr marL="192888" lvl="0" indent="-192888"/>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5207795" y="1681163"/>
            <a:ext cx="4373315" cy="823912"/>
          </a:xfrm>
          <a:prstGeom prst="rect">
            <a:avLst/>
          </a:prstGeom>
        </p:spPr>
        <p:txBody>
          <a:bodyPr anchor="b"/>
          <a:lstStyle>
            <a:lvl1pPr marL="0" indent="0">
              <a:buNone/>
              <a:defRPr sz="2025" b="1">
                <a:solidFill>
                  <a:schemeClr val="accent6"/>
                </a:solidFill>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5207795" y="2505075"/>
            <a:ext cx="4373315"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437636" y="2505075"/>
            <a:ext cx="45492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78"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5198611" y="2290715"/>
            <a:ext cx="4896848" cy="4341863"/>
          </a:xfrm>
          <a:prstGeom prst="rect">
            <a:avLst/>
          </a:prstGeom>
        </p:spPr>
        <p:txBody>
          <a:bodyPr/>
          <a:lstStyle>
            <a:lvl1pPr>
              <a:buClr>
                <a:schemeClr val="accent2"/>
              </a:buClr>
              <a:defRPr sz="2025"/>
            </a:lvl1pPr>
            <a:lvl2pPr>
              <a:buClr>
                <a:schemeClr val="accent2"/>
              </a:buClr>
              <a:defRPr sz="1688"/>
            </a:lvl2pPr>
            <a:lvl3pPr>
              <a:buClr>
                <a:schemeClr val="accent2"/>
              </a:buClr>
              <a:defRPr sz="1519"/>
            </a:lvl3pPr>
            <a:lvl4pPr>
              <a:buClr>
                <a:schemeClr val="accent2"/>
              </a:buClr>
              <a:defRPr sz="1350"/>
            </a:lvl4pPr>
            <a:lvl5pPr>
              <a:buClr>
                <a:schemeClr val="accent2"/>
              </a:buClr>
              <a:defRPr sz="1350"/>
            </a:lvl5pPr>
            <a:lvl6pPr>
              <a:defRPr sz="1688"/>
            </a:lvl6pPr>
            <a:lvl7pPr>
              <a:defRPr sz="1688"/>
            </a:lvl7pPr>
            <a:lvl8pPr>
              <a:defRPr sz="1688"/>
            </a:lvl8pPr>
            <a:lvl9pPr>
              <a:defRPr sz="168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0859"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5273414" y="2271861"/>
            <a:ext cx="4822046" cy="4360715"/>
          </a:xfrm>
          <a:prstGeom prst="rect">
            <a:avLst/>
          </a:prstGeom>
        </p:spPr>
        <p:txBody>
          <a:bodyPr/>
          <a:lstStyle>
            <a:lvl1pPr marL="0" indent="0">
              <a:buNone/>
              <a:defRPr sz="2700"/>
            </a:lvl1pPr>
            <a:lvl2pPr marL="385776" indent="0">
              <a:buNone/>
              <a:defRPr sz="2363"/>
            </a:lvl2pPr>
            <a:lvl3pPr marL="771551" indent="0">
              <a:buNone/>
              <a:defRPr sz="2025"/>
            </a:lvl3pPr>
            <a:lvl4pPr marL="1157327" indent="0">
              <a:buNone/>
              <a:defRPr sz="1688"/>
            </a:lvl4pPr>
            <a:lvl5pPr marL="1543103" indent="0">
              <a:buNone/>
              <a:defRPr sz="1688"/>
            </a:lvl5pPr>
            <a:lvl6pPr marL="1928879" indent="0">
              <a:buNone/>
              <a:defRPr sz="1688"/>
            </a:lvl6pPr>
            <a:lvl7pPr marL="2314654" indent="0">
              <a:buNone/>
              <a:defRPr sz="1688"/>
            </a:lvl7pPr>
            <a:lvl8pPr marL="2700430" indent="0">
              <a:buNone/>
              <a:defRPr sz="1688"/>
            </a:lvl8pPr>
            <a:lvl9pPr marL="3086206" indent="0">
              <a:buNone/>
              <a:defRPr sz="1688"/>
            </a:lvl9pPr>
          </a:lstStyle>
          <a:p>
            <a:r>
              <a:rPr lang="en-US" noProof="0" dirty="0"/>
              <a:t>Click icon to add picture</a:t>
            </a:r>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6379871" y="3"/>
            <a:ext cx="4076865"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636173" y="1"/>
            <a:ext cx="1221581"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9405258" y="79319"/>
            <a:ext cx="753378"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437635" y="209030"/>
            <a:ext cx="7031157"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375"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664946"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7188924" y="1"/>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4421" y="800944"/>
            <a:ext cx="56516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979431" y="924788"/>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9339348" y="61088"/>
            <a:ext cx="849654" cy="1215951"/>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240" userDrawn="1">
          <p15:clr>
            <a:srgbClr val="FBAE40"/>
          </p15:clr>
        </p15:guide>
        <p15:guide id="3" pos="121" userDrawn="1">
          <p15:clr>
            <a:srgbClr val="FBAE40"/>
          </p15:clr>
        </p15:guide>
        <p15:guide id="4" orient="horz" pos="4171" userDrawn="1">
          <p15:clr>
            <a:srgbClr val="FBAE40"/>
          </p15:clr>
        </p15:guide>
        <p15:guide id="5" pos="6359" userDrawn="1">
          <p15:clr>
            <a:srgbClr val="FBAE40"/>
          </p15:clr>
        </p15:guide>
        <p15:guide id="6" orient="horz" pos="1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5379245" y="5047077"/>
            <a:ext cx="1286360"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45"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5572125" y="2"/>
            <a:ext cx="4714875"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32527" y="97052"/>
            <a:ext cx="849654" cy="850392"/>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35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5206088" y="1435101"/>
            <a:ext cx="508091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8734766" y="1185453"/>
            <a:ext cx="155223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36"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9339347" y="96205"/>
            <a:ext cx="849654"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6379871" y="-754"/>
            <a:ext cx="4129737"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439338" y="2104889"/>
            <a:ext cx="4619777" cy="781188"/>
          </a:xfrm>
          <a:prstGeom prst="rect">
            <a:avLst/>
          </a:prstGeom>
        </p:spPr>
        <p:txBody>
          <a:bodyPr anchor="b">
            <a:noAutofit/>
          </a:bodyPr>
          <a:lstStyle>
            <a:lvl1pPr marL="0" indent="0">
              <a:lnSpc>
                <a:spcPct val="100000"/>
              </a:lnSpc>
              <a:spcBef>
                <a:spcPts val="0"/>
              </a:spcBef>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439338" y="2886077"/>
            <a:ext cx="4619777"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5220039" y="2104889"/>
            <a:ext cx="4620038" cy="781188"/>
          </a:xfrm>
          <a:prstGeom prst="rect">
            <a:avLst/>
          </a:prstGeom>
        </p:spPr>
        <p:txBody>
          <a:bodyPr anchor="b">
            <a:noAutofit/>
          </a:bodyPr>
          <a:lstStyle>
            <a:lvl1pPr marL="0" indent="0">
              <a:lnSpc>
                <a:spcPct val="100000"/>
              </a:lnSpc>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5220039" y="2886077"/>
            <a:ext cx="462003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9405258" y="79319"/>
            <a:ext cx="753378" cy="754032"/>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48719" y="2005763"/>
            <a:ext cx="4409238" cy="4083888"/>
          </a:xfrm>
          <a:prstGeom prst="rect">
            <a:avLst/>
          </a:prstGeom>
        </p:spPr>
        <p:txBody>
          <a:bodyPr/>
          <a:lstStyle>
            <a:lvl1pPr marL="0" indent="0">
              <a:buNone/>
              <a:defRPr sz="2025">
                <a:solidFill>
                  <a:schemeClr val="tx1"/>
                </a:solidFill>
              </a:defRPr>
            </a:lvl1pPr>
            <a:lvl2pPr marL="385776" indent="0">
              <a:buNone/>
              <a:defRPr sz="2025">
                <a:solidFill>
                  <a:schemeClr val="bg1"/>
                </a:solidFill>
              </a:defRPr>
            </a:lvl2pPr>
            <a:lvl3pPr marL="771551" indent="0">
              <a:buNone/>
              <a:defRPr sz="2025">
                <a:solidFill>
                  <a:schemeClr val="bg1"/>
                </a:solidFill>
              </a:defRPr>
            </a:lvl3pPr>
            <a:lvl4pPr marL="1157327" indent="0">
              <a:buNone/>
              <a:defRPr sz="2025">
                <a:solidFill>
                  <a:schemeClr val="bg1"/>
                </a:solidFill>
              </a:defRPr>
            </a:lvl4pPr>
            <a:lvl5pPr marL="1543103" indent="0">
              <a:buNone/>
              <a:defRPr sz="2025">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890473" y="2005763"/>
            <a:ext cx="4825741" cy="4084471"/>
          </a:xfrm>
          <a:prstGeom prst="rect">
            <a:avLst/>
          </a:prstGeom>
        </p:spPr>
        <p:txBody>
          <a:bodyPr vert="horz" lIns="91420" tIns="45710" rIns="91420" bIns="45710">
            <a:noAutofit/>
          </a:bodyPr>
          <a:lstStyle>
            <a:lvl1pPr marL="0" indent="0" algn="ctr">
              <a:buNone/>
              <a:defRPr sz="1688" b="0" i="0">
                <a:solidFill>
                  <a:schemeClr val="tx1"/>
                </a:solidFill>
                <a:latin typeface="+mn-lt"/>
                <a:cs typeface="CiscoSans ExtraLight"/>
              </a:defRPr>
            </a:lvl1pPr>
          </a:lstStyle>
          <a:p>
            <a:pPr lvl="0"/>
            <a:r>
              <a:rPr lang="en-US" noProof="0" dirty="0"/>
              <a:t>Click icon to add chart</a:t>
            </a:r>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6379871" y="-754"/>
            <a:ext cx="4129737"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448352" y="2664803"/>
            <a:ext cx="9275660" cy="3433180"/>
          </a:xfrm>
          <a:prstGeom prst="rect">
            <a:avLst/>
          </a:prstGeom>
        </p:spPr>
        <p:txBody>
          <a:bodyPr lIns="91420" tIns="45710" rIns="91420" bIns="45710">
            <a:noAutofit/>
          </a:bodyPr>
          <a:lstStyle>
            <a:lvl1pPr marL="0" indent="0" algn="ctr">
              <a:buNone/>
              <a:defRPr sz="1688" baseline="0">
                <a:solidFill>
                  <a:schemeClr val="tx1"/>
                </a:solidFill>
                <a:latin typeface="+mn-lt"/>
              </a:defRPr>
            </a:lvl1pPr>
          </a:lstStyle>
          <a:p>
            <a:pPr lvl="0"/>
            <a:r>
              <a:rPr lang="en-US" noProof="0" dirty="0"/>
              <a:t>Click icon to add table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1" y="-4"/>
            <a:ext cx="9911953"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03101" y="326572"/>
            <a:ext cx="9680802" cy="6204859"/>
          </a:xfrm>
          <a:prstGeom prst="rect">
            <a:avLst/>
          </a:prstGeom>
          <a:solidFill>
            <a:schemeClr val="bg1">
              <a:lumMod val="85000"/>
            </a:schemeClr>
          </a:solidFill>
        </p:spPr>
        <p:txBody>
          <a:bodyPr lIns="0" tIns="0" anchor="ctr"/>
          <a:lstStyle>
            <a:lvl1pPr marL="0" indent="0" algn="ctr">
              <a:buNone/>
              <a:defRPr sz="928"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1993106"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03101" y="558803"/>
            <a:ext cx="7031157" cy="939799"/>
          </a:xfrm>
          <a:prstGeom prst="rect">
            <a:avLst/>
          </a:prstGeom>
          <a:solidFill>
            <a:schemeClr val="bg1">
              <a:alpha val="90000"/>
            </a:schemeClr>
          </a:solidFill>
        </p:spPr>
        <p:txBody>
          <a:bodyPr lIns="288000" anchor="ctr">
            <a:normAutofit/>
          </a:bodyPr>
          <a:lstStyle>
            <a:lvl1pPr>
              <a:defRPr sz="3038" b="1">
                <a:solidFill>
                  <a:schemeClr val="tx1"/>
                </a:solidFill>
              </a:defRPr>
            </a:lvl1pPr>
          </a:lstStyle>
          <a:p>
            <a:r>
              <a:rPr lang="en-US" noProof="0" dirty="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1821023"/>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756848" y="3461163"/>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756848" y="3839451"/>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756848" y="4216671"/>
            <a:ext cx="2907379" cy="289071"/>
          </a:xfrm>
          <a:prstGeom prst="rect">
            <a:avLst/>
          </a:prstGeom>
        </p:spPr>
        <p:txBody>
          <a:bodyPr/>
          <a:lstStyle>
            <a:lvl1pPr marL="0" indent="0">
              <a:buNone/>
              <a:defRPr sz="1519">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756848" y="4594957"/>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5449730" y="3505249"/>
            <a:ext cx="21842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5490807" y="3897987"/>
            <a:ext cx="136272"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5449730" y="4327947"/>
            <a:ext cx="21842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5460512" y="4650083"/>
            <a:ext cx="196863"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5050" y="0"/>
            <a:ext cx="5173600"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5050" y="4594957"/>
            <a:ext cx="1637823"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9339347" y="96205"/>
            <a:ext cx="849654"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999309" y="946597"/>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85635" y="6356352"/>
            <a:ext cx="3471863" cy="365125"/>
          </a:xfrm>
          <a:prstGeom prst="rect">
            <a:avLst/>
          </a:prstGeom>
        </p:spPr>
        <p:txBody>
          <a:bodyPr vert="horz" lIns="91440" tIns="45720" rIns="91440" bIns="45720" rtlCol="0" anchor="ctr"/>
          <a:lstStyle>
            <a:lvl1pPr algn="l">
              <a:defRPr sz="1013">
                <a:solidFill>
                  <a:schemeClr val="bg2"/>
                </a:solidFill>
              </a:defRPr>
            </a:lvl1pPr>
          </a:lstStyle>
          <a:p>
            <a:endParaRPr lang="en-US" noProof="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9405258" y="6356352"/>
            <a:ext cx="624567" cy="365125"/>
          </a:xfrm>
          <a:prstGeom prst="rect">
            <a:avLst/>
          </a:prstGeom>
        </p:spPr>
        <p:txBody>
          <a:bodyPr vert="horz" lIns="91440" tIns="45720" rIns="91440" bIns="45720" rtlCol="0" anchor="ctr"/>
          <a:lstStyle>
            <a:lvl1pPr algn="r">
              <a:defRPr sz="1013">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437634" y="209029"/>
            <a:ext cx="9142135"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sldNum="0" hdr="0" ftr="0" dt="0"/>
  <p:txStyles>
    <p:title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p:titleStyle>
    <p:bodyStyle>
      <a:lvl1pPr marL="192888" indent="-192888" algn="l" defTabSz="771551" rtl="0" eaLnBrk="1" latinLnBrk="0" hangingPunct="1">
        <a:lnSpc>
          <a:spcPct val="90000"/>
        </a:lnSpc>
        <a:spcBef>
          <a:spcPts val="844"/>
        </a:spcBef>
        <a:buClr>
          <a:srgbClr val="2E7A40"/>
        </a:buClr>
        <a:buFont typeface="Arial" panose="020B0604020202020204" pitchFamily="34" charset="0"/>
        <a:buChar char="•"/>
        <a:defRPr lang="en-US" sz="2025" kern="1200" dirty="0">
          <a:solidFill>
            <a:schemeClr val="tx1"/>
          </a:solidFill>
          <a:latin typeface="+mn-lt"/>
          <a:ea typeface="+mn-ea"/>
          <a:cs typeface="+mn-cs"/>
        </a:defRPr>
      </a:lvl1pPr>
      <a:lvl2pPr marL="578664" indent="-192888" algn="l" defTabSz="771551" rtl="0" eaLnBrk="1" latinLnBrk="0" hangingPunct="1">
        <a:lnSpc>
          <a:spcPct val="90000"/>
        </a:lnSpc>
        <a:spcBef>
          <a:spcPts val="422"/>
        </a:spcBef>
        <a:buClr>
          <a:srgbClr val="2E7A40"/>
        </a:buClr>
        <a:buFont typeface="Arial" panose="020B0604020202020204" pitchFamily="34" charset="0"/>
        <a:buChar char="•"/>
        <a:defRPr lang="en-US" sz="1688" kern="1200" dirty="0">
          <a:solidFill>
            <a:schemeClr val="tx1"/>
          </a:solidFill>
          <a:latin typeface="+mn-lt"/>
          <a:ea typeface="+mn-ea"/>
          <a:cs typeface="+mn-cs"/>
        </a:defRPr>
      </a:lvl2pPr>
      <a:lvl3pPr marL="964439" indent="-192888" algn="l" defTabSz="771551" rtl="0" eaLnBrk="1" latinLnBrk="0" hangingPunct="1">
        <a:lnSpc>
          <a:spcPct val="90000"/>
        </a:lnSpc>
        <a:spcBef>
          <a:spcPts val="422"/>
        </a:spcBef>
        <a:buClr>
          <a:srgbClr val="2E7A40"/>
        </a:buClr>
        <a:buFont typeface="Arial" panose="020B0604020202020204" pitchFamily="34" charset="0"/>
        <a:buChar char="•"/>
        <a:defRPr lang="en-US" sz="1519" kern="1200" dirty="0">
          <a:solidFill>
            <a:schemeClr val="tx1"/>
          </a:solidFill>
          <a:latin typeface="+mn-lt"/>
          <a:ea typeface="+mn-ea"/>
          <a:cs typeface="+mn-cs"/>
        </a:defRPr>
      </a:lvl3pPr>
      <a:lvl4pPr marL="1350215" indent="-192888" algn="l" defTabSz="771551" rtl="0" eaLnBrk="1" latinLnBrk="0" hangingPunct="1">
        <a:lnSpc>
          <a:spcPct val="90000"/>
        </a:lnSpc>
        <a:spcBef>
          <a:spcPts val="422"/>
        </a:spcBef>
        <a:buClr>
          <a:srgbClr val="2E7A40"/>
        </a:buClr>
        <a:buFont typeface="Arial" panose="020B0604020202020204" pitchFamily="34" charset="0"/>
        <a:buChar char="•"/>
        <a:defRPr lang="en-US" sz="1350" kern="1200" dirty="0">
          <a:solidFill>
            <a:schemeClr val="tx1"/>
          </a:solidFill>
          <a:latin typeface="+mn-lt"/>
          <a:ea typeface="+mn-ea"/>
          <a:cs typeface="+mn-cs"/>
        </a:defRPr>
      </a:lvl4pPr>
      <a:lvl5pPr marL="1735991" indent="-192888" algn="l" defTabSz="771551" rtl="0" eaLnBrk="1" latinLnBrk="0" hangingPunct="1">
        <a:lnSpc>
          <a:spcPct val="90000"/>
        </a:lnSpc>
        <a:spcBef>
          <a:spcPts val="422"/>
        </a:spcBef>
        <a:buClr>
          <a:srgbClr val="2E7A40"/>
        </a:buClr>
        <a:buFont typeface="Arial" panose="020B0604020202020204" pitchFamily="34" charset="0"/>
        <a:buChar char="•"/>
        <a:defRPr lang="en-IN" sz="1350" kern="1200" dirty="0">
          <a:solidFill>
            <a:schemeClr val="tx1"/>
          </a:solidFill>
          <a:latin typeface="+mn-lt"/>
          <a:ea typeface="+mn-ea"/>
          <a:cs typeface="+mn-cs"/>
        </a:defRPr>
      </a:lvl5pPr>
      <a:lvl6pPr marL="2121766"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542"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18"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094"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51" rtl="0" eaLnBrk="1" latinLnBrk="0" hangingPunct="1">
        <a:defRPr sz="1519" kern="1200">
          <a:solidFill>
            <a:schemeClr val="tx1"/>
          </a:solidFill>
          <a:latin typeface="+mn-lt"/>
          <a:ea typeface="+mn-ea"/>
          <a:cs typeface="+mn-cs"/>
        </a:defRPr>
      </a:lvl1pPr>
      <a:lvl2pPr marL="385776" algn="l" defTabSz="771551" rtl="0" eaLnBrk="1" latinLnBrk="0" hangingPunct="1">
        <a:defRPr sz="1519" kern="1200">
          <a:solidFill>
            <a:schemeClr val="tx1"/>
          </a:solidFill>
          <a:latin typeface="+mn-lt"/>
          <a:ea typeface="+mn-ea"/>
          <a:cs typeface="+mn-cs"/>
        </a:defRPr>
      </a:lvl2pPr>
      <a:lvl3pPr marL="771551" algn="l" defTabSz="771551" rtl="0" eaLnBrk="1" latinLnBrk="0" hangingPunct="1">
        <a:defRPr sz="1519" kern="1200">
          <a:solidFill>
            <a:schemeClr val="tx1"/>
          </a:solidFill>
          <a:latin typeface="+mn-lt"/>
          <a:ea typeface="+mn-ea"/>
          <a:cs typeface="+mn-cs"/>
        </a:defRPr>
      </a:lvl3pPr>
      <a:lvl4pPr marL="1157327" algn="l" defTabSz="771551" rtl="0" eaLnBrk="1" latinLnBrk="0" hangingPunct="1">
        <a:defRPr sz="1519" kern="1200">
          <a:solidFill>
            <a:schemeClr val="tx1"/>
          </a:solidFill>
          <a:latin typeface="+mn-lt"/>
          <a:ea typeface="+mn-ea"/>
          <a:cs typeface="+mn-cs"/>
        </a:defRPr>
      </a:lvl4pPr>
      <a:lvl5pPr marL="1543103" algn="l" defTabSz="771551" rtl="0" eaLnBrk="1" latinLnBrk="0" hangingPunct="1">
        <a:defRPr sz="1519" kern="1200">
          <a:solidFill>
            <a:schemeClr val="tx1"/>
          </a:solidFill>
          <a:latin typeface="+mn-lt"/>
          <a:ea typeface="+mn-ea"/>
          <a:cs typeface="+mn-cs"/>
        </a:defRPr>
      </a:lvl5pPr>
      <a:lvl6pPr marL="1928879" algn="l" defTabSz="771551" rtl="0" eaLnBrk="1" latinLnBrk="0" hangingPunct="1">
        <a:defRPr sz="1519" kern="1200">
          <a:solidFill>
            <a:schemeClr val="tx1"/>
          </a:solidFill>
          <a:latin typeface="+mn-lt"/>
          <a:ea typeface="+mn-ea"/>
          <a:cs typeface="+mn-cs"/>
        </a:defRPr>
      </a:lvl6pPr>
      <a:lvl7pPr marL="2314654" algn="l" defTabSz="771551" rtl="0" eaLnBrk="1" latinLnBrk="0" hangingPunct="1">
        <a:defRPr sz="1519" kern="1200">
          <a:solidFill>
            <a:schemeClr val="tx1"/>
          </a:solidFill>
          <a:latin typeface="+mn-lt"/>
          <a:ea typeface="+mn-ea"/>
          <a:cs typeface="+mn-cs"/>
        </a:defRPr>
      </a:lvl7pPr>
      <a:lvl8pPr marL="2700430" algn="l" defTabSz="771551" rtl="0" eaLnBrk="1" latinLnBrk="0" hangingPunct="1">
        <a:defRPr sz="1519" kern="1200">
          <a:solidFill>
            <a:schemeClr val="tx1"/>
          </a:solidFill>
          <a:latin typeface="+mn-lt"/>
          <a:ea typeface="+mn-ea"/>
          <a:cs typeface="+mn-cs"/>
        </a:defRPr>
      </a:lvl8pPr>
      <a:lvl9pPr marL="3086206" algn="l" defTabSz="77155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61846" y="1487068"/>
            <a:ext cx="4067293" cy="2033646"/>
          </a:xfrm>
          <a:prstGeom prst="rect">
            <a:avLst/>
          </a:prstGeom>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2449585" y="3632433"/>
            <a:ext cx="7491370" cy="575509"/>
          </a:xfrm>
        </p:spPr>
        <p:txBody>
          <a:bodyPr>
            <a:noAutofit/>
          </a:bodyPr>
          <a:lstStyle/>
          <a:p>
            <a:pPr algn="r"/>
            <a:r>
              <a:rPr lang="en-US" sz="3000" dirty="0">
                <a:solidFill>
                  <a:srgbClr val="00326D"/>
                </a:solidFill>
              </a:rPr>
              <a:t>No Seriously…People Use This Stuff</a:t>
            </a:r>
          </a:p>
        </p:txBody>
      </p:sp>
      <p:sp>
        <p:nvSpPr>
          <p:cNvPr id="5" name="Subtitle 2">
            <a:extLst>
              <a:ext uri="{FF2B5EF4-FFF2-40B4-BE49-F238E27FC236}">
                <a16:creationId xmlns:a16="http://schemas.microsoft.com/office/drawing/2014/main" id="{1BA7B222-A5FA-475C-A312-337C466458E1}"/>
              </a:ext>
            </a:extLst>
          </p:cNvPr>
          <p:cNvSpPr txBox="1">
            <a:spLocks/>
          </p:cNvSpPr>
          <p:nvPr/>
        </p:nvSpPr>
        <p:spPr>
          <a:xfrm>
            <a:off x="843128" y="6064336"/>
            <a:ext cx="8637436" cy="575509"/>
          </a:xfrm>
          <a:prstGeom prst="rect">
            <a:avLst/>
          </a:prstGeom>
        </p:spPr>
        <p:txBody>
          <a:bodyPr/>
          <a:lstStyle>
            <a:lvl1pPr marL="0" indent="0" algn="l" defTabSz="771551" rtl="0" eaLnBrk="1" latinLnBrk="0" hangingPunct="1">
              <a:lnSpc>
                <a:spcPct val="90000"/>
              </a:lnSpc>
              <a:spcBef>
                <a:spcPts val="844"/>
              </a:spcBef>
              <a:buClr>
                <a:srgbClr val="2E7A40"/>
              </a:buClr>
              <a:buFont typeface="Arial" panose="020B0604020202020204" pitchFamily="34" charset="0"/>
              <a:buNone/>
              <a:defRPr lang="en-US" sz="2025" b="0" i="0" kern="1200" spc="253">
                <a:solidFill>
                  <a:schemeClr val="accent6"/>
                </a:solidFill>
                <a:latin typeface="+mn-lt"/>
                <a:ea typeface="+mn-ea"/>
                <a:cs typeface="Calibri" panose="020F0502020204030204" pitchFamily="34" charset="0"/>
              </a:defRPr>
            </a:lvl1pPr>
            <a:lvl2pPr marL="385776" indent="0" algn="ctr" defTabSz="771551" rtl="0" eaLnBrk="1" latinLnBrk="0" hangingPunct="1">
              <a:lnSpc>
                <a:spcPct val="90000"/>
              </a:lnSpc>
              <a:spcBef>
                <a:spcPts val="422"/>
              </a:spcBef>
              <a:buClr>
                <a:srgbClr val="2E7A40"/>
              </a:buClr>
              <a:buFont typeface="Arial" panose="020B0604020202020204" pitchFamily="34" charset="0"/>
              <a:buNone/>
              <a:defRPr lang="en-US" sz="1688" kern="1200">
                <a:solidFill>
                  <a:schemeClr val="tx1"/>
                </a:solidFill>
                <a:latin typeface="+mn-lt"/>
                <a:ea typeface="+mn-ea"/>
                <a:cs typeface="+mn-cs"/>
              </a:defRPr>
            </a:lvl2pPr>
            <a:lvl3pPr marL="771551" indent="0" algn="ctr" defTabSz="771551" rtl="0" eaLnBrk="1" latinLnBrk="0" hangingPunct="1">
              <a:lnSpc>
                <a:spcPct val="90000"/>
              </a:lnSpc>
              <a:spcBef>
                <a:spcPts val="422"/>
              </a:spcBef>
              <a:buClr>
                <a:srgbClr val="2E7A40"/>
              </a:buClr>
              <a:buFont typeface="Arial" panose="020B0604020202020204" pitchFamily="34" charset="0"/>
              <a:buNone/>
              <a:defRPr lang="en-US" sz="1519" kern="1200">
                <a:solidFill>
                  <a:schemeClr val="tx1"/>
                </a:solidFill>
                <a:latin typeface="+mn-lt"/>
                <a:ea typeface="+mn-ea"/>
                <a:cs typeface="+mn-cs"/>
              </a:defRPr>
            </a:lvl3pPr>
            <a:lvl4pPr marL="1157327" indent="0" algn="ctr" defTabSz="771551" rtl="0" eaLnBrk="1" latinLnBrk="0" hangingPunct="1">
              <a:lnSpc>
                <a:spcPct val="90000"/>
              </a:lnSpc>
              <a:spcBef>
                <a:spcPts val="422"/>
              </a:spcBef>
              <a:buClr>
                <a:srgbClr val="2E7A40"/>
              </a:buClr>
              <a:buFont typeface="Arial" panose="020B0604020202020204" pitchFamily="34" charset="0"/>
              <a:buNone/>
              <a:defRPr lang="en-US" sz="1350" kern="1200">
                <a:solidFill>
                  <a:schemeClr val="tx1"/>
                </a:solidFill>
                <a:latin typeface="+mn-lt"/>
                <a:ea typeface="+mn-ea"/>
                <a:cs typeface="+mn-cs"/>
              </a:defRPr>
            </a:lvl4pPr>
            <a:lvl5pPr marL="1543103" indent="0" algn="ctr" defTabSz="771551" rtl="0" eaLnBrk="1" latinLnBrk="0" hangingPunct="1">
              <a:lnSpc>
                <a:spcPct val="90000"/>
              </a:lnSpc>
              <a:spcBef>
                <a:spcPts val="422"/>
              </a:spcBef>
              <a:buClr>
                <a:srgbClr val="2E7A40"/>
              </a:buClr>
              <a:buFont typeface="Arial" panose="020B0604020202020204" pitchFamily="34" charset="0"/>
              <a:buNone/>
              <a:defRPr lang="en-IN" sz="1350" kern="1200">
                <a:solidFill>
                  <a:schemeClr val="tx1"/>
                </a:solidFill>
                <a:latin typeface="+mn-lt"/>
                <a:ea typeface="+mn-ea"/>
                <a:cs typeface="+mn-cs"/>
              </a:defRPr>
            </a:lvl5pPr>
            <a:lvl6pPr marL="1928879"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6pPr>
            <a:lvl7pPr marL="2314654"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7pPr>
            <a:lvl8pPr marL="2700430"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8pPr>
            <a:lvl9pPr marL="3086206"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9pPr>
          </a:lstStyle>
          <a:p>
            <a:pPr algn="ctr">
              <a:spcBef>
                <a:spcPts val="0"/>
              </a:spcBef>
              <a:defRPr/>
            </a:pPr>
            <a:r>
              <a:rPr lang="en-US" sz="1800" b="1" dirty="0">
                <a:solidFill>
                  <a:srgbClr val="00326D"/>
                </a:solidFill>
                <a:latin typeface="Calibri" pitchFamily="34" charset="0"/>
              </a:rPr>
              <a:t>2023 Workforce Information Forum</a:t>
            </a:r>
          </a:p>
          <a:p>
            <a:pPr algn="ctr">
              <a:spcBef>
                <a:spcPts val="0"/>
              </a:spcBef>
              <a:defRPr/>
            </a:pPr>
            <a:r>
              <a:rPr lang="en-US" sz="1800" b="1" dirty="0">
                <a:solidFill>
                  <a:srgbClr val="00326D"/>
                </a:solidFill>
                <a:latin typeface="Calibri" pitchFamily="34" charset="0"/>
              </a:rPr>
              <a:t>October 2023</a:t>
            </a:r>
            <a:endParaRPr lang="en-US" sz="1800" b="1" dirty="0">
              <a:latin typeface="Calibri" pitchFamily="34" charset="0"/>
            </a:endParaRP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56327" y="335809"/>
            <a:ext cx="6010917" cy="737982"/>
          </a:xfrm>
        </p:spPr>
        <p:txBody>
          <a:bodyPr anchor="ctr"/>
          <a:lstStyle/>
          <a:p>
            <a:r>
              <a:rPr lang="en-US" sz="3000" dirty="0"/>
              <a:t>Business Layoffs/Closures:</a:t>
            </a:r>
            <a:br>
              <a:rPr lang="en-US" sz="3000" dirty="0"/>
            </a:br>
            <a:r>
              <a:rPr lang="en-US" sz="2400" dirty="0"/>
              <a:t>Workforce Impact</a:t>
            </a:r>
          </a:p>
        </p:txBody>
      </p:sp>
      <p:pic>
        <p:nvPicPr>
          <p:cNvPr id="3" name="Picture 2">
            <a:extLst>
              <a:ext uri="{FF2B5EF4-FFF2-40B4-BE49-F238E27FC236}">
                <a16:creationId xmlns:a16="http://schemas.microsoft.com/office/drawing/2014/main" id="{D5AC583A-EE9F-454A-BCE7-5353D9CABEAB}"/>
              </a:ext>
            </a:extLst>
          </p:cNvPr>
          <p:cNvPicPr>
            <a:picLocks noChangeAspect="1"/>
          </p:cNvPicPr>
          <p:nvPr/>
        </p:nvPicPr>
        <p:blipFill>
          <a:blip r:embed="rId3"/>
          <a:stretch>
            <a:fillRect/>
          </a:stretch>
        </p:blipFill>
        <p:spPr>
          <a:xfrm>
            <a:off x="1517839" y="1166070"/>
            <a:ext cx="7553325" cy="5196630"/>
          </a:xfrm>
          <a:prstGeom prst="rect">
            <a:avLst/>
          </a:prstGeom>
          <a:ln w="19050">
            <a:solidFill>
              <a:srgbClr val="00326D"/>
            </a:solidFill>
          </a:ln>
        </p:spPr>
      </p:pic>
    </p:spTree>
    <p:extLst>
      <p:ext uri="{BB962C8B-B14F-4D97-AF65-F5344CB8AC3E}">
        <p14:creationId xmlns:p14="http://schemas.microsoft.com/office/powerpoint/2010/main" val="249623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56327" y="335809"/>
            <a:ext cx="6010917" cy="737982"/>
          </a:xfrm>
        </p:spPr>
        <p:txBody>
          <a:bodyPr anchor="ctr"/>
          <a:lstStyle/>
          <a:p>
            <a:r>
              <a:rPr lang="en-US" sz="3000" dirty="0"/>
              <a:t>Business Layoffs/Closures:</a:t>
            </a:r>
            <a:br>
              <a:rPr lang="en-US" sz="3000" dirty="0"/>
            </a:br>
            <a:r>
              <a:rPr lang="en-US" sz="2400" dirty="0"/>
              <a:t>Workforce Impact</a:t>
            </a:r>
          </a:p>
        </p:txBody>
      </p:sp>
      <p:pic>
        <p:nvPicPr>
          <p:cNvPr id="5" name="Picture 4">
            <a:extLst>
              <a:ext uri="{FF2B5EF4-FFF2-40B4-BE49-F238E27FC236}">
                <a16:creationId xmlns:a16="http://schemas.microsoft.com/office/drawing/2014/main" id="{52B53EE3-BF69-4F50-B4CF-D9E1F9B6F0EC}"/>
              </a:ext>
            </a:extLst>
          </p:cNvPr>
          <p:cNvPicPr>
            <a:picLocks noChangeAspect="1"/>
          </p:cNvPicPr>
          <p:nvPr/>
        </p:nvPicPr>
        <p:blipFill>
          <a:blip r:embed="rId3"/>
          <a:stretch>
            <a:fillRect/>
          </a:stretch>
        </p:blipFill>
        <p:spPr>
          <a:xfrm>
            <a:off x="3815843" y="847287"/>
            <a:ext cx="5409375" cy="5784209"/>
          </a:xfrm>
          <a:prstGeom prst="rect">
            <a:avLst/>
          </a:prstGeom>
          <a:ln w="19050">
            <a:solidFill>
              <a:srgbClr val="00326D"/>
            </a:solidFill>
          </a:ln>
        </p:spPr>
      </p:pic>
    </p:spTree>
    <p:extLst>
      <p:ext uri="{BB962C8B-B14F-4D97-AF65-F5344CB8AC3E}">
        <p14:creationId xmlns:p14="http://schemas.microsoft.com/office/powerpoint/2010/main" val="244827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56327" y="335809"/>
            <a:ext cx="6010917" cy="737982"/>
          </a:xfrm>
        </p:spPr>
        <p:txBody>
          <a:bodyPr anchor="ctr"/>
          <a:lstStyle/>
          <a:p>
            <a:r>
              <a:rPr lang="en-US" sz="3000" dirty="0"/>
              <a:t>Business Layoffs/Closures:</a:t>
            </a:r>
            <a:br>
              <a:rPr lang="en-US" sz="3000" dirty="0"/>
            </a:br>
            <a:r>
              <a:rPr lang="en-US" sz="2400" dirty="0"/>
              <a:t>Workforce Impact</a:t>
            </a:r>
          </a:p>
        </p:txBody>
      </p:sp>
      <p:pic>
        <p:nvPicPr>
          <p:cNvPr id="3" name="Picture 2">
            <a:extLst>
              <a:ext uri="{FF2B5EF4-FFF2-40B4-BE49-F238E27FC236}">
                <a16:creationId xmlns:a16="http://schemas.microsoft.com/office/drawing/2014/main" id="{9562DD35-4989-42CE-BDCA-558111EF201C}"/>
              </a:ext>
            </a:extLst>
          </p:cNvPr>
          <p:cNvPicPr>
            <a:picLocks noChangeAspect="1"/>
          </p:cNvPicPr>
          <p:nvPr/>
        </p:nvPicPr>
        <p:blipFill>
          <a:blip r:embed="rId3"/>
          <a:stretch>
            <a:fillRect/>
          </a:stretch>
        </p:blipFill>
        <p:spPr>
          <a:xfrm>
            <a:off x="1355696" y="1202847"/>
            <a:ext cx="7767931" cy="5319344"/>
          </a:xfrm>
          <a:prstGeom prst="rect">
            <a:avLst/>
          </a:prstGeom>
          <a:ln w="19050">
            <a:solidFill>
              <a:srgbClr val="00326D"/>
            </a:solidFill>
          </a:ln>
        </p:spPr>
      </p:pic>
    </p:spTree>
    <p:extLst>
      <p:ext uri="{BB962C8B-B14F-4D97-AF65-F5344CB8AC3E}">
        <p14:creationId xmlns:p14="http://schemas.microsoft.com/office/powerpoint/2010/main" val="152837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56327" y="335809"/>
            <a:ext cx="6010917" cy="737982"/>
          </a:xfrm>
        </p:spPr>
        <p:txBody>
          <a:bodyPr anchor="ctr"/>
          <a:lstStyle/>
          <a:p>
            <a:r>
              <a:rPr lang="en-US" sz="3000" dirty="0"/>
              <a:t>Business Layoffs/Closures:</a:t>
            </a:r>
            <a:br>
              <a:rPr lang="en-US" sz="3000" dirty="0"/>
            </a:br>
            <a:r>
              <a:rPr lang="en-US" sz="2400" dirty="0"/>
              <a:t>Economic Impact</a:t>
            </a:r>
          </a:p>
        </p:txBody>
      </p:sp>
      <p:sp>
        <p:nvSpPr>
          <p:cNvPr id="8" name="Text Box 6">
            <a:extLst>
              <a:ext uri="{FF2B5EF4-FFF2-40B4-BE49-F238E27FC236}">
                <a16:creationId xmlns:a16="http://schemas.microsoft.com/office/drawing/2014/main" id="{CF181710-68D8-466B-A1B5-3A79D554CCC6}"/>
              </a:ext>
            </a:extLst>
          </p:cNvPr>
          <p:cNvSpPr txBox="1">
            <a:spLocks noChangeArrowheads="1"/>
          </p:cNvSpPr>
          <p:nvPr/>
        </p:nvSpPr>
        <p:spPr bwMode="auto">
          <a:xfrm>
            <a:off x="444617" y="1293712"/>
            <a:ext cx="8942664" cy="1200329"/>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sz="1800" dirty="0">
                <a:latin typeface="Calibri" pitchFamily="34" charset="0"/>
              </a:rPr>
              <a:t>Changes to the economic base of an area can have varying ‘ripple effects’ locally depending on the industry involved. Numerous modeling tools exist that allow users to assess the economic impact of a financial investment or change in employment volume. CWIA uses IMPLAN to do such economic impact analysis. </a:t>
            </a:r>
          </a:p>
        </p:txBody>
      </p:sp>
      <p:graphicFrame>
        <p:nvGraphicFramePr>
          <p:cNvPr id="3" name="Table 2">
            <a:extLst>
              <a:ext uri="{FF2B5EF4-FFF2-40B4-BE49-F238E27FC236}">
                <a16:creationId xmlns:a16="http://schemas.microsoft.com/office/drawing/2014/main" id="{2DEA9DFC-3AFA-4D9E-BF31-7252391D7E3B}"/>
              </a:ext>
            </a:extLst>
          </p:cNvPr>
          <p:cNvGraphicFramePr>
            <a:graphicFrameLocks noGrp="1"/>
          </p:cNvGraphicFramePr>
          <p:nvPr>
            <p:extLst>
              <p:ext uri="{D42A27DB-BD31-4B8C-83A1-F6EECF244321}">
                <p14:modId xmlns:p14="http://schemas.microsoft.com/office/powerpoint/2010/main" val="2615184058"/>
              </p:ext>
            </p:extLst>
          </p:nvPr>
        </p:nvGraphicFramePr>
        <p:xfrm>
          <a:off x="2134481" y="2885680"/>
          <a:ext cx="5314950" cy="1478280"/>
        </p:xfrm>
        <a:graphic>
          <a:graphicData uri="http://schemas.openxmlformats.org/drawingml/2006/table">
            <a:tbl>
              <a:tblPr firstRow="1" firstCol="1" bandRow="1"/>
              <a:tblGrid>
                <a:gridCol w="1371600">
                  <a:extLst>
                    <a:ext uri="{9D8B030D-6E8A-4147-A177-3AD203B41FA5}">
                      <a16:colId xmlns:a16="http://schemas.microsoft.com/office/drawing/2014/main" val="1699362663"/>
                    </a:ext>
                  </a:extLst>
                </a:gridCol>
                <a:gridCol w="876300">
                  <a:extLst>
                    <a:ext uri="{9D8B030D-6E8A-4147-A177-3AD203B41FA5}">
                      <a16:colId xmlns:a16="http://schemas.microsoft.com/office/drawing/2014/main" val="643099110"/>
                    </a:ext>
                  </a:extLst>
                </a:gridCol>
                <a:gridCol w="723900">
                  <a:extLst>
                    <a:ext uri="{9D8B030D-6E8A-4147-A177-3AD203B41FA5}">
                      <a16:colId xmlns:a16="http://schemas.microsoft.com/office/drawing/2014/main" val="1254808326"/>
                    </a:ext>
                  </a:extLst>
                </a:gridCol>
                <a:gridCol w="685800">
                  <a:extLst>
                    <a:ext uri="{9D8B030D-6E8A-4147-A177-3AD203B41FA5}">
                      <a16:colId xmlns:a16="http://schemas.microsoft.com/office/drawing/2014/main" val="3785231474"/>
                    </a:ext>
                  </a:extLst>
                </a:gridCol>
                <a:gridCol w="660400">
                  <a:extLst>
                    <a:ext uri="{9D8B030D-6E8A-4147-A177-3AD203B41FA5}">
                      <a16:colId xmlns:a16="http://schemas.microsoft.com/office/drawing/2014/main" val="813018807"/>
                    </a:ext>
                  </a:extLst>
                </a:gridCol>
                <a:gridCol w="996950">
                  <a:extLst>
                    <a:ext uri="{9D8B030D-6E8A-4147-A177-3AD203B41FA5}">
                      <a16:colId xmlns:a16="http://schemas.microsoft.com/office/drawing/2014/main" val="4280127583"/>
                    </a:ext>
                  </a:extLst>
                </a:gridCol>
              </a:tblGrid>
              <a:tr h="190500">
                <a:tc>
                  <a:txBody>
                    <a:bodyPr/>
                    <a:lstStyle/>
                    <a:p>
                      <a:endParaRPr lang="en-US" sz="1000" dirty="0">
                        <a:effectLst/>
                        <a:latin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Estimated Job Loss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Jobs Multiplier</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Jobs Lost per 100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Total Jobs Lost</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State and Local Tax Loss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592270"/>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Hahnemann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2,500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2.1</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211</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5,283</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30 million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8506365"/>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PES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1,000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13.5</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1,345</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13,451</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240 million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867566"/>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Wood-Mode</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900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1.9</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186</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1,673</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8 million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0530980"/>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Riverbend Foods</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400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3.9</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388</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1,550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13 million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77571442"/>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Reading Eagle Co.</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200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1.7</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170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339</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1.9 million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5384893"/>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LEDVANCE</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175</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3.1</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310</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543</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2.7 million</a:t>
                      </a:r>
                      <a:endParaRPr lang="en-US"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342205"/>
                  </a:ext>
                </a:extLst>
              </a:tr>
            </a:tbl>
          </a:graphicData>
        </a:graphic>
      </p:graphicFrame>
      <p:sp>
        <p:nvSpPr>
          <p:cNvPr id="6" name="Text Box 6">
            <a:extLst>
              <a:ext uri="{FF2B5EF4-FFF2-40B4-BE49-F238E27FC236}">
                <a16:creationId xmlns:a16="http://schemas.microsoft.com/office/drawing/2014/main" id="{18459FBD-9D92-4860-B3BB-1DB711106A60}"/>
              </a:ext>
            </a:extLst>
          </p:cNvPr>
          <p:cNvSpPr txBox="1">
            <a:spLocks noChangeArrowheads="1"/>
          </p:cNvSpPr>
          <p:nvPr/>
        </p:nvSpPr>
        <p:spPr bwMode="auto">
          <a:xfrm>
            <a:off x="444617" y="4714824"/>
            <a:ext cx="8942664" cy="1698927"/>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sz="1800" dirty="0">
                <a:latin typeface="Calibri" pitchFamily="34" charset="0"/>
              </a:rPr>
              <a:t>IMPLAN calculates direct, indirect, and induced impacts on employment, labor income (wages), Gross State Product, production, and revenue. An ‘impact multiplier’ is the total impact including direct, indirect, and induced components.</a:t>
            </a:r>
          </a:p>
          <a:p>
            <a:pPr marL="285750" indent="-285750">
              <a:buSzPct val="70000"/>
              <a:buFont typeface="Wingdings" panose="05000000000000000000" pitchFamily="2" charset="2"/>
              <a:buChar char="Ø"/>
            </a:pPr>
            <a:r>
              <a:rPr lang="en-US" sz="1400" b="1" dirty="0">
                <a:solidFill>
                  <a:srgbClr val="00326D"/>
                </a:solidFill>
                <a:latin typeface="Calibri" pitchFamily="34" charset="0"/>
              </a:rPr>
              <a:t>Direct</a:t>
            </a:r>
            <a:r>
              <a:rPr lang="en-US" sz="1400" dirty="0">
                <a:solidFill>
                  <a:srgbClr val="00326D"/>
                </a:solidFill>
                <a:latin typeface="Calibri" pitchFamily="34" charset="0"/>
              </a:rPr>
              <a:t> – effect in the same industry as the business/investment</a:t>
            </a:r>
          </a:p>
          <a:p>
            <a:pPr marL="285750" indent="-285750">
              <a:buSzPct val="70000"/>
              <a:buFont typeface="Wingdings" panose="05000000000000000000" pitchFamily="2" charset="2"/>
              <a:buChar char="Ø"/>
            </a:pPr>
            <a:r>
              <a:rPr lang="en-US" sz="1400" b="1" dirty="0">
                <a:solidFill>
                  <a:srgbClr val="00326D"/>
                </a:solidFill>
                <a:latin typeface="Calibri" pitchFamily="34" charset="0"/>
              </a:rPr>
              <a:t>Indirect</a:t>
            </a:r>
            <a:r>
              <a:rPr lang="en-US" sz="1400" dirty="0">
                <a:solidFill>
                  <a:srgbClr val="00326D"/>
                </a:solidFill>
                <a:latin typeface="Calibri" pitchFamily="34" charset="0"/>
              </a:rPr>
              <a:t> – effect in industries related to the direct industry, such as suppliers</a:t>
            </a:r>
          </a:p>
          <a:p>
            <a:pPr marL="285750" indent="-285750">
              <a:buSzPct val="70000"/>
              <a:buFont typeface="Wingdings" panose="05000000000000000000" pitchFamily="2" charset="2"/>
              <a:buChar char="Ø"/>
            </a:pPr>
            <a:r>
              <a:rPr lang="en-US" sz="1400" b="1" dirty="0">
                <a:solidFill>
                  <a:srgbClr val="00326D"/>
                </a:solidFill>
                <a:latin typeface="Calibri" pitchFamily="34" charset="0"/>
              </a:rPr>
              <a:t>Induced</a:t>
            </a:r>
            <a:r>
              <a:rPr lang="en-US" sz="1400" dirty="0">
                <a:solidFill>
                  <a:srgbClr val="00326D"/>
                </a:solidFill>
                <a:latin typeface="Calibri" pitchFamily="34" charset="0"/>
              </a:rPr>
              <a:t> – effect in other industries impacted by spending patterns of </a:t>
            </a:r>
            <a:r>
              <a:rPr lang="en-US" sz="1400" dirty="0">
                <a:solidFill>
                  <a:srgbClr val="00326D"/>
                </a:solidFill>
                <a:effectLst/>
                <a:latin typeface="Calibri" panose="020F0502020204030204" pitchFamily="34" charset="0"/>
                <a:ea typeface="Calibri" panose="020F0502020204030204" pitchFamily="34" charset="0"/>
                <a:cs typeface="Times New Roman" panose="02020603050405020304" pitchFamily="18" charset="0"/>
              </a:rPr>
              <a:t>individuals working in direct and indirect jobs</a:t>
            </a:r>
            <a:endParaRPr lang="en-US" sz="1400" dirty="0">
              <a:solidFill>
                <a:srgbClr val="00326D"/>
              </a:solidFill>
              <a:latin typeface="Calibri" pitchFamily="34" charset="0"/>
            </a:endParaRPr>
          </a:p>
        </p:txBody>
      </p:sp>
    </p:spTree>
    <p:extLst>
      <p:ext uri="{BB962C8B-B14F-4D97-AF65-F5344CB8AC3E}">
        <p14:creationId xmlns:p14="http://schemas.microsoft.com/office/powerpoint/2010/main" val="244503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56327" y="335809"/>
            <a:ext cx="6010917" cy="737982"/>
          </a:xfrm>
        </p:spPr>
        <p:txBody>
          <a:bodyPr anchor="ctr"/>
          <a:lstStyle/>
          <a:p>
            <a:r>
              <a:rPr lang="en-US" sz="3000" dirty="0"/>
              <a:t>New or Evolving Industries</a:t>
            </a:r>
            <a:endParaRPr lang="en-US" sz="2400" dirty="0"/>
          </a:p>
        </p:txBody>
      </p:sp>
      <p:pic>
        <p:nvPicPr>
          <p:cNvPr id="3" name="Picture 2">
            <a:extLst>
              <a:ext uri="{FF2B5EF4-FFF2-40B4-BE49-F238E27FC236}">
                <a16:creationId xmlns:a16="http://schemas.microsoft.com/office/drawing/2014/main" id="{006F0059-2BF0-4D06-BE3A-1E14D1CE3E42}"/>
              </a:ext>
            </a:extLst>
          </p:cNvPr>
          <p:cNvPicPr>
            <a:picLocks noChangeAspect="1"/>
          </p:cNvPicPr>
          <p:nvPr/>
        </p:nvPicPr>
        <p:blipFill>
          <a:blip r:embed="rId3"/>
          <a:stretch>
            <a:fillRect/>
          </a:stretch>
        </p:blipFill>
        <p:spPr>
          <a:xfrm>
            <a:off x="6162038" y="986770"/>
            <a:ext cx="3193710" cy="4164070"/>
          </a:xfrm>
          <a:prstGeom prst="rect">
            <a:avLst/>
          </a:prstGeom>
          <a:ln w="28575">
            <a:solidFill>
              <a:srgbClr val="00326D"/>
            </a:solidFill>
          </a:ln>
        </p:spPr>
      </p:pic>
      <p:sp>
        <p:nvSpPr>
          <p:cNvPr id="8" name="Text Box 6">
            <a:extLst>
              <a:ext uri="{FF2B5EF4-FFF2-40B4-BE49-F238E27FC236}">
                <a16:creationId xmlns:a16="http://schemas.microsoft.com/office/drawing/2014/main" id="{CF181710-68D8-466B-A1B5-3A79D554CCC6}"/>
              </a:ext>
            </a:extLst>
          </p:cNvPr>
          <p:cNvSpPr txBox="1">
            <a:spLocks noChangeArrowheads="1"/>
          </p:cNvSpPr>
          <p:nvPr/>
        </p:nvSpPr>
        <p:spPr bwMode="auto">
          <a:xfrm>
            <a:off x="356327" y="3493670"/>
            <a:ext cx="6296144" cy="3028521"/>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r>
              <a:rPr lang="en-US" sz="1800" dirty="0">
                <a:latin typeface="Calibri" pitchFamily="34" charset="0"/>
              </a:rPr>
              <a:t>CWIA was approached to evaluate the economic and workforce situation regarding a new ethane cracker plant related to byproducts of Marcellus Shale drilling activities.</a:t>
            </a:r>
          </a:p>
          <a:p>
            <a:pPr marL="342900" indent="-342900"/>
            <a:r>
              <a:rPr lang="en-US" sz="1800" dirty="0">
                <a:latin typeface="Calibri" pitchFamily="34" charset="0"/>
              </a:rPr>
              <a:t>Analysis was hindered by a lack of local data or understanding of industry needs in PA – had to look to other states.</a:t>
            </a:r>
          </a:p>
          <a:p>
            <a:pPr marL="342900" indent="-342900"/>
            <a:r>
              <a:rPr lang="en-US" sz="1800" dirty="0">
                <a:latin typeface="Calibri" pitchFamily="34" charset="0"/>
              </a:rPr>
              <a:t>Project analysis was split into two phases – construction and operation.</a:t>
            </a:r>
          </a:p>
          <a:p>
            <a:pPr marL="342900" indent="-342900"/>
            <a:r>
              <a:rPr lang="en-US" sz="1800" dirty="0">
                <a:latin typeface="Calibri" pitchFamily="34" charset="0"/>
              </a:rPr>
              <a:t>Focused on financial investments in each phase to estimate the projected employment needs for, as well as other workforce and economic impacts of, the proposed plant. </a:t>
            </a:r>
          </a:p>
        </p:txBody>
      </p:sp>
    </p:spTree>
    <p:extLst>
      <p:ext uri="{BB962C8B-B14F-4D97-AF65-F5344CB8AC3E}">
        <p14:creationId xmlns:p14="http://schemas.microsoft.com/office/powerpoint/2010/main" val="1605768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25CB080-A902-4975-ADFE-9ACC6BFAF3E3}"/>
              </a:ext>
            </a:extLst>
          </p:cNvPr>
          <p:cNvSpPr txBox="1">
            <a:spLocks/>
          </p:cNvSpPr>
          <p:nvPr/>
        </p:nvSpPr>
        <p:spPr>
          <a:xfrm>
            <a:off x="356327" y="335809"/>
            <a:ext cx="6010917" cy="737982"/>
          </a:xfrm>
          <a:prstGeom prst="rect">
            <a:avLst/>
          </a:prstGeom>
        </p:spPr>
        <p:txBody>
          <a:bodyPr vert="horz" lIns="91440" tIns="45720" rIns="91440" bIns="0" rtlCol="0" anchor="ctr">
            <a:noAutofit/>
          </a:bodyPr>
          <a:lst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a:lstStyle>
          <a:p>
            <a:r>
              <a:rPr lang="en-US" sz="3000" dirty="0"/>
              <a:t>New or Evolving Industries</a:t>
            </a:r>
            <a:endParaRPr lang="en-US" sz="2400" dirty="0"/>
          </a:p>
        </p:txBody>
      </p:sp>
      <p:pic>
        <p:nvPicPr>
          <p:cNvPr id="8" name="Picture 7">
            <a:extLst>
              <a:ext uri="{FF2B5EF4-FFF2-40B4-BE49-F238E27FC236}">
                <a16:creationId xmlns:a16="http://schemas.microsoft.com/office/drawing/2014/main" id="{22E88732-4C92-4162-B0E1-50FD42084087}"/>
              </a:ext>
            </a:extLst>
          </p:cNvPr>
          <p:cNvPicPr>
            <a:picLocks noChangeAspect="1"/>
          </p:cNvPicPr>
          <p:nvPr/>
        </p:nvPicPr>
        <p:blipFill>
          <a:blip r:embed="rId3"/>
          <a:stretch>
            <a:fillRect/>
          </a:stretch>
        </p:blipFill>
        <p:spPr>
          <a:xfrm>
            <a:off x="1589121" y="1073791"/>
            <a:ext cx="6667024" cy="5431870"/>
          </a:xfrm>
          <a:prstGeom prst="rect">
            <a:avLst/>
          </a:prstGeom>
          <a:ln w="28575">
            <a:solidFill>
              <a:srgbClr val="00326D"/>
            </a:solidFill>
          </a:ln>
        </p:spPr>
      </p:pic>
    </p:spTree>
    <p:extLst>
      <p:ext uri="{BB962C8B-B14F-4D97-AF65-F5344CB8AC3E}">
        <p14:creationId xmlns:p14="http://schemas.microsoft.com/office/powerpoint/2010/main" val="416344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25CB080-A902-4975-ADFE-9ACC6BFAF3E3}"/>
              </a:ext>
            </a:extLst>
          </p:cNvPr>
          <p:cNvSpPr txBox="1">
            <a:spLocks/>
          </p:cNvSpPr>
          <p:nvPr/>
        </p:nvSpPr>
        <p:spPr>
          <a:xfrm>
            <a:off x="356327" y="335809"/>
            <a:ext cx="6010917" cy="737982"/>
          </a:xfrm>
          <a:prstGeom prst="rect">
            <a:avLst/>
          </a:prstGeom>
        </p:spPr>
        <p:txBody>
          <a:bodyPr vert="horz" lIns="91440" tIns="45720" rIns="91440" bIns="0" rtlCol="0" anchor="ctr">
            <a:noAutofit/>
          </a:bodyPr>
          <a:lst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a:lstStyle>
          <a:p>
            <a:r>
              <a:rPr lang="en-US" sz="3000" dirty="0"/>
              <a:t>New or Evolving Industries</a:t>
            </a:r>
            <a:endParaRPr lang="en-US" sz="2400" dirty="0"/>
          </a:p>
        </p:txBody>
      </p:sp>
      <p:pic>
        <p:nvPicPr>
          <p:cNvPr id="3" name="Picture 2">
            <a:extLst>
              <a:ext uri="{FF2B5EF4-FFF2-40B4-BE49-F238E27FC236}">
                <a16:creationId xmlns:a16="http://schemas.microsoft.com/office/drawing/2014/main" id="{7E2CCE02-788B-4C75-8A22-A3F079CE513C}"/>
              </a:ext>
            </a:extLst>
          </p:cNvPr>
          <p:cNvPicPr>
            <a:picLocks noChangeAspect="1"/>
          </p:cNvPicPr>
          <p:nvPr/>
        </p:nvPicPr>
        <p:blipFill>
          <a:blip r:embed="rId3"/>
          <a:stretch>
            <a:fillRect/>
          </a:stretch>
        </p:blipFill>
        <p:spPr>
          <a:xfrm>
            <a:off x="893917" y="1317072"/>
            <a:ext cx="8499165" cy="4530055"/>
          </a:xfrm>
          <a:prstGeom prst="rect">
            <a:avLst/>
          </a:prstGeom>
          <a:ln w="19050">
            <a:solidFill>
              <a:srgbClr val="00326D"/>
            </a:solidFill>
          </a:ln>
        </p:spPr>
      </p:pic>
    </p:spTree>
    <p:extLst>
      <p:ext uri="{BB962C8B-B14F-4D97-AF65-F5344CB8AC3E}">
        <p14:creationId xmlns:p14="http://schemas.microsoft.com/office/powerpoint/2010/main" val="163983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25CB080-A902-4975-ADFE-9ACC6BFAF3E3}"/>
              </a:ext>
            </a:extLst>
          </p:cNvPr>
          <p:cNvSpPr txBox="1">
            <a:spLocks/>
          </p:cNvSpPr>
          <p:nvPr/>
        </p:nvSpPr>
        <p:spPr>
          <a:xfrm>
            <a:off x="356327" y="335809"/>
            <a:ext cx="6010917" cy="737982"/>
          </a:xfrm>
          <a:prstGeom prst="rect">
            <a:avLst/>
          </a:prstGeom>
        </p:spPr>
        <p:txBody>
          <a:bodyPr vert="horz" lIns="91440" tIns="45720" rIns="91440" bIns="0" rtlCol="0" anchor="ctr">
            <a:noAutofit/>
          </a:bodyPr>
          <a:lst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a:lstStyle>
          <a:p>
            <a:r>
              <a:rPr lang="en-US" sz="3000" dirty="0"/>
              <a:t>New or Evolving Industries</a:t>
            </a:r>
            <a:endParaRPr lang="en-US" sz="2400" dirty="0"/>
          </a:p>
        </p:txBody>
      </p:sp>
      <p:pic>
        <p:nvPicPr>
          <p:cNvPr id="3" name="Picture 2">
            <a:extLst>
              <a:ext uri="{FF2B5EF4-FFF2-40B4-BE49-F238E27FC236}">
                <a16:creationId xmlns:a16="http://schemas.microsoft.com/office/drawing/2014/main" id="{A35A2D01-AE22-4C94-ADFB-AE058CEFBE01}"/>
              </a:ext>
            </a:extLst>
          </p:cNvPr>
          <p:cNvPicPr>
            <a:picLocks noChangeAspect="1"/>
          </p:cNvPicPr>
          <p:nvPr/>
        </p:nvPicPr>
        <p:blipFill>
          <a:blip r:embed="rId3"/>
          <a:stretch>
            <a:fillRect/>
          </a:stretch>
        </p:blipFill>
        <p:spPr>
          <a:xfrm>
            <a:off x="1031692" y="1206538"/>
            <a:ext cx="7863717" cy="5315653"/>
          </a:xfrm>
          <a:prstGeom prst="rect">
            <a:avLst/>
          </a:prstGeom>
          <a:ln w="28575">
            <a:solidFill>
              <a:srgbClr val="00326D"/>
            </a:solidFill>
          </a:ln>
        </p:spPr>
      </p:pic>
    </p:spTree>
    <p:extLst>
      <p:ext uri="{BB962C8B-B14F-4D97-AF65-F5344CB8AC3E}">
        <p14:creationId xmlns:p14="http://schemas.microsoft.com/office/powerpoint/2010/main" val="135296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descr="Question Mark with solid fill">
            <a:extLst>
              <a:ext uri="{FF2B5EF4-FFF2-40B4-BE49-F238E27FC236}">
                <a16:creationId xmlns:a16="http://schemas.microsoft.com/office/drawing/2014/main" id="{01AAAEB1-EBE5-499D-BCD1-DD37C3B01DB8}"/>
              </a:ext>
            </a:extLst>
          </p:cNvPr>
          <p:cNvPicPr>
            <a:picLocks noChangeAspect="1"/>
          </p:cNvPicPr>
          <p:nvPr/>
        </p:nvPicPr>
        <p:blipFill>
          <a:blip r:embed="rId3">
            <a:extLst>
              <a:ext uri="{96DAC541-7B7A-43D3-8B79-37D633B846F1}">
                <asvg:svgBlip xmlns:asvg="http://schemas.microsoft.com/office/drawing/2016/SVG/main" r:embed="rId4"/>
              </a:ext>
            </a:extLst>
          </a:blip>
          <a:srcRect l="13643" r="13643"/>
          <a:stretch>
            <a:fillRect/>
          </a:stretch>
        </p:blipFill>
        <p:spPr>
          <a:xfrm>
            <a:off x="7452496" y="1593241"/>
            <a:ext cx="2641633" cy="363294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7" name="Title 1">
            <a:extLst>
              <a:ext uri="{FF2B5EF4-FFF2-40B4-BE49-F238E27FC236}">
                <a16:creationId xmlns:a16="http://schemas.microsoft.com/office/drawing/2014/main" id="{5916D1EF-3819-4DA7-9D69-1344F89B0D6C}"/>
              </a:ext>
            </a:extLst>
          </p:cNvPr>
          <p:cNvSpPr txBox="1">
            <a:spLocks/>
          </p:cNvSpPr>
          <p:nvPr/>
        </p:nvSpPr>
        <p:spPr>
          <a:xfrm>
            <a:off x="3489819" y="2572637"/>
            <a:ext cx="4714613" cy="1129024"/>
          </a:xfrm>
          <a:prstGeom prst="rect">
            <a:avLst/>
          </a:prstGeom>
        </p:spPr>
        <p:txBody>
          <a:bodyPr vert="horz" lIns="91440" tIns="45720" rIns="91440" bIns="0" rtlCol="0" anchor="b">
            <a:noAutofit/>
          </a:bodyPr>
          <a:lst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a:lstStyle>
          <a:p>
            <a:pPr algn="ctr"/>
            <a:r>
              <a:rPr lang="en-US" dirty="0"/>
              <a:t>Thank you! Questions?</a:t>
            </a:r>
          </a:p>
        </p:txBody>
      </p:sp>
    </p:spTree>
    <p:extLst>
      <p:ext uri="{BB962C8B-B14F-4D97-AF65-F5344CB8AC3E}">
        <p14:creationId xmlns:p14="http://schemas.microsoft.com/office/powerpoint/2010/main" val="14083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801922" y="3254928"/>
            <a:ext cx="6677817" cy="765630"/>
          </a:xfrm>
        </p:spPr>
        <p:txBody>
          <a:bodyPr anchor="ctr">
            <a:normAutofit/>
          </a:bodyPr>
          <a:lstStyle/>
          <a:p>
            <a:pPr algn="ctr"/>
            <a:r>
              <a:rPr lang="en-US" sz="3200" dirty="0"/>
              <a:t>Potential Real World LMI Uses</a:t>
            </a:r>
          </a:p>
        </p:txBody>
      </p:sp>
    </p:spTree>
    <p:extLst>
      <p:ext uri="{BB962C8B-B14F-4D97-AF65-F5344CB8AC3E}">
        <p14:creationId xmlns:p14="http://schemas.microsoft.com/office/powerpoint/2010/main" val="225401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a:extLst>
              <a:ext uri="{FF2B5EF4-FFF2-40B4-BE49-F238E27FC236}">
                <a16:creationId xmlns:a16="http://schemas.microsoft.com/office/drawing/2014/main" id="{384F7762-CF21-4FCD-8944-AE770DF4705B}"/>
              </a:ext>
            </a:extLst>
          </p:cNvPr>
          <p:cNvSpPr txBox="1">
            <a:spLocks noChangeArrowheads="1"/>
          </p:cNvSpPr>
          <p:nvPr/>
        </p:nvSpPr>
        <p:spPr bwMode="auto">
          <a:xfrm>
            <a:off x="662731" y="1300603"/>
            <a:ext cx="9219500" cy="4105739"/>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endParaRPr lang="en-US" sz="1600" dirty="0">
              <a:latin typeface="Calibri" pitchFamily="34" charset="0"/>
            </a:endParaRPr>
          </a:p>
          <a:p>
            <a:pPr>
              <a:buNone/>
            </a:pPr>
            <a:endParaRPr lang="en-US" sz="1600" dirty="0">
              <a:latin typeface="Calibri" pitchFamily="34" charset="0"/>
            </a:endParaRPr>
          </a:p>
          <a:p>
            <a:pPr>
              <a:buNone/>
            </a:pPr>
            <a:endParaRPr lang="en-US" sz="1000" dirty="0">
              <a:latin typeface="Calibri" pitchFamily="34" charset="0"/>
            </a:endParaRPr>
          </a:p>
          <a:p>
            <a:pPr>
              <a:buNone/>
            </a:pPr>
            <a:endParaRPr lang="en-US" sz="1000" dirty="0">
              <a:latin typeface="Calibri" pitchFamily="34" charset="0"/>
            </a:endParaRPr>
          </a:p>
          <a:p>
            <a:pPr>
              <a:buFont typeface="Arial" charset="0"/>
              <a:buChar char="•"/>
            </a:pPr>
            <a:r>
              <a:rPr lang="en-US" sz="2400" dirty="0">
                <a:latin typeface="Calibri" pitchFamily="34" charset="0"/>
              </a:rPr>
              <a:t> Can I bring LMI together to assess my local area?</a:t>
            </a:r>
          </a:p>
          <a:p>
            <a:pPr>
              <a:buFont typeface="Arial" charset="0"/>
              <a:buChar char="•"/>
            </a:pPr>
            <a:r>
              <a:rPr lang="en-US" sz="2400" dirty="0">
                <a:latin typeface="Calibri" pitchFamily="34" charset="0"/>
              </a:rPr>
              <a:t> What marketing materials can be developed for career awareness?</a:t>
            </a:r>
          </a:p>
          <a:p>
            <a:pPr>
              <a:buFont typeface="Arial" charset="0"/>
              <a:buChar char="•"/>
            </a:pPr>
            <a:r>
              <a:rPr lang="en-US" sz="2400" dirty="0">
                <a:latin typeface="Calibri" pitchFamily="34" charset="0"/>
              </a:rPr>
              <a:t> Where can a new business find info about a potential workforce?</a:t>
            </a:r>
          </a:p>
          <a:p>
            <a:pPr>
              <a:buFont typeface="Arial" charset="0"/>
              <a:buChar char="•"/>
            </a:pPr>
            <a:r>
              <a:rPr lang="en-US" sz="2400" dirty="0">
                <a:latin typeface="Calibri" pitchFamily="34" charset="0"/>
              </a:rPr>
              <a:t> How does a company closure impact my local area?</a:t>
            </a:r>
          </a:p>
          <a:p>
            <a:pPr lvl="1">
              <a:buFont typeface="Arial" charset="0"/>
              <a:buChar char="•"/>
            </a:pPr>
            <a:r>
              <a:rPr lang="en-US" sz="2000" dirty="0">
                <a:latin typeface="Calibri" pitchFamily="34" charset="0"/>
              </a:rPr>
              <a:t>Workforce</a:t>
            </a:r>
          </a:p>
          <a:p>
            <a:pPr lvl="1">
              <a:buFont typeface="Arial" charset="0"/>
              <a:buChar char="•"/>
            </a:pPr>
            <a:r>
              <a:rPr lang="en-US" sz="2000" dirty="0">
                <a:latin typeface="Calibri" pitchFamily="34" charset="0"/>
              </a:rPr>
              <a:t>Economic</a:t>
            </a:r>
            <a:endParaRPr lang="en-US" sz="2000" dirty="0">
              <a:solidFill>
                <a:srgbClr val="FF0000"/>
              </a:solidFill>
              <a:latin typeface="Calibri" pitchFamily="34" charset="0"/>
            </a:endParaRPr>
          </a:p>
          <a:p>
            <a:pPr>
              <a:buFont typeface="Arial" charset="0"/>
              <a:buChar char="•"/>
            </a:pPr>
            <a:r>
              <a:rPr lang="en-US" sz="2400" dirty="0">
                <a:latin typeface="Calibri" pitchFamily="34" charset="0"/>
              </a:rPr>
              <a:t> Is data available to analyze a new or evolving industry?</a:t>
            </a:r>
            <a:endParaRPr lang="en-US" sz="2400" dirty="0">
              <a:solidFill>
                <a:srgbClr val="FF0000"/>
              </a:solidFill>
              <a:latin typeface="Calibri" pitchFamily="34" charset="0"/>
            </a:endParaRPr>
          </a:p>
        </p:txBody>
      </p:sp>
      <p:sp>
        <p:nvSpPr>
          <p:cNvPr id="6" name="TextBox 5">
            <a:extLst>
              <a:ext uri="{FF2B5EF4-FFF2-40B4-BE49-F238E27FC236}">
                <a16:creationId xmlns:a16="http://schemas.microsoft.com/office/drawing/2014/main" id="{11D30638-6A37-45E6-9EF9-C7F89BCD2536}"/>
              </a:ext>
            </a:extLst>
          </p:cNvPr>
          <p:cNvSpPr txBox="1"/>
          <p:nvPr/>
        </p:nvSpPr>
        <p:spPr>
          <a:xfrm>
            <a:off x="990600" y="1575033"/>
            <a:ext cx="8305800" cy="584775"/>
          </a:xfrm>
          <a:prstGeom prst="rect">
            <a:avLst/>
          </a:prstGeom>
          <a:solidFill>
            <a:srgbClr val="00326D">
              <a:alpha val="14902"/>
            </a:srgbClr>
          </a:solidFill>
          <a:ln w="19050">
            <a:solidFill>
              <a:schemeClr val="tx1"/>
            </a:solidFill>
          </a:ln>
        </p:spPr>
        <p:txBody>
          <a:bodyPr wrap="square" rtlCol="0">
            <a:spAutoFit/>
          </a:bodyPr>
          <a:lstStyle/>
          <a:p>
            <a:pPr algn="ctr"/>
            <a:r>
              <a:rPr lang="en-US" sz="3200" b="1" dirty="0">
                <a:latin typeface="Calibri" pitchFamily="34" charset="0"/>
              </a:rPr>
              <a:t>What Kind of Questions can be Answered?</a:t>
            </a:r>
            <a:endParaRPr lang="en-US" sz="3200" b="1" dirty="0"/>
          </a:p>
        </p:txBody>
      </p:sp>
    </p:spTree>
    <p:extLst>
      <p:ext uri="{BB962C8B-B14F-4D97-AF65-F5344CB8AC3E}">
        <p14:creationId xmlns:p14="http://schemas.microsoft.com/office/powerpoint/2010/main" val="300508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4044-FC7A-9B42-BA47-E25A4308DE59}"/>
              </a:ext>
            </a:extLst>
          </p:cNvPr>
          <p:cNvSpPr>
            <a:spLocks noGrp="1"/>
          </p:cNvSpPr>
          <p:nvPr>
            <p:ph type="title"/>
          </p:nvPr>
        </p:nvSpPr>
        <p:spPr>
          <a:xfrm>
            <a:off x="2801922" y="3254928"/>
            <a:ext cx="6677817" cy="765630"/>
          </a:xfrm>
        </p:spPr>
        <p:txBody>
          <a:bodyPr anchor="ctr">
            <a:normAutofit/>
          </a:bodyPr>
          <a:lstStyle/>
          <a:p>
            <a:pPr algn="ctr"/>
            <a:r>
              <a:rPr lang="en-US" sz="3200" dirty="0"/>
              <a:t>Actual Customer Requests</a:t>
            </a:r>
          </a:p>
        </p:txBody>
      </p:sp>
    </p:spTree>
    <p:extLst>
      <p:ext uri="{BB962C8B-B14F-4D97-AF65-F5344CB8AC3E}">
        <p14:creationId xmlns:p14="http://schemas.microsoft.com/office/powerpoint/2010/main" val="347982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64716" y="285475"/>
            <a:ext cx="5406909" cy="621480"/>
          </a:xfrm>
        </p:spPr>
        <p:txBody>
          <a:bodyPr anchor="ctr"/>
          <a:lstStyle/>
          <a:p>
            <a:r>
              <a:rPr lang="en-US" sz="3000" dirty="0"/>
              <a:t>Local Plan Data Package</a:t>
            </a:r>
          </a:p>
        </p:txBody>
      </p:sp>
      <p:sp>
        <p:nvSpPr>
          <p:cNvPr id="6" name="Text Box 6">
            <a:extLst>
              <a:ext uri="{FF2B5EF4-FFF2-40B4-BE49-F238E27FC236}">
                <a16:creationId xmlns:a16="http://schemas.microsoft.com/office/drawing/2014/main" id="{F8FD7C0C-7F28-4734-91C0-1E87AEBFC50A}"/>
              </a:ext>
            </a:extLst>
          </p:cNvPr>
          <p:cNvSpPr txBox="1">
            <a:spLocks noChangeArrowheads="1"/>
          </p:cNvSpPr>
          <p:nvPr/>
        </p:nvSpPr>
        <p:spPr bwMode="auto">
          <a:xfrm>
            <a:off x="662731" y="1300603"/>
            <a:ext cx="9219500" cy="4770537"/>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Industry Employment </a:t>
            </a:r>
            <a:r>
              <a:rPr lang="en-US" sz="1800" dirty="0">
                <a:effectLst/>
                <a:latin typeface="Calibri" panose="020F0502020204030204" pitchFamily="34" charset="0"/>
                <a:ea typeface="Calibri" panose="020F0502020204030204" pitchFamily="34" charset="0"/>
              </a:rPr>
              <a:t>(QCEW)</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 most recent by 2-digit NAICS and year-ago for comparison</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Industry Cluster Statistics </a:t>
            </a:r>
            <a:r>
              <a:rPr lang="en-US" sz="1800" dirty="0">
                <a:effectLst/>
                <a:latin typeface="Calibri" panose="020F0502020204030204" pitchFamily="34" charset="0"/>
                <a:ea typeface="Calibri" panose="020F0502020204030204" pitchFamily="34" charset="0"/>
              </a:rPr>
              <a:t>– recent key statistics by industry cluster, with a look back five years</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Industry Projections</a:t>
            </a:r>
            <a:r>
              <a:rPr lang="en-US" sz="1800" dirty="0">
                <a:effectLst/>
                <a:latin typeface="Calibri" panose="020F0502020204030204" pitchFamily="34" charset="0"/>
                <a:ea typeface="Calibri" panose="020F0502020204030204" pitchFamily="34" charset="0"/>
              </a:rPr>
              <a:t> – employment outlook by industry, including totals by sector and fastest growing (volume and percent)</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Occupations Projections </a:t>
            </a:r>
            <a:r>
              <a:rPr lang="en-US" sz="1800" dirty="0">
                <a:effectLst/>
                <a:latin typeface="Calibri" panose="020F0502020204030204" pitchFamily="34" charset="0"/>
                <a:ea typeface="Calibri" panose="020F0502020204030204" pitchFamily="34" charset="0"/>
              </a:rPr>
              <a:t>– employment outlook by occupation, including totals by major occupational group, “top jobs” (volume change, percent growth, annual demand), and educational attainment (distribution and change)</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Labor Force</a:t>
            </a:r>
            <a:r>
              <a:rPr lang="en-US" sz="1800" dirty="0">
                <a:effectLst/>
                <a:latin typeface="Calibri" panose="020F0502020204030204" pitchFamily="34" charset="0"/>
                <a:ea typeface="Calibri" panose="020F0502020204030204" pitchFamily="34" charset="0"/>
              </a:rPr>
              <a:t> (LAUS) – previous years’ annual average and current year monthly labor force data elements</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Unemployment Claims</a:t>
            </a:r>
            <a:r>
              <a:rPr lang="en-US" sz="1800" dirty="0">
                <a:effectLst/>
                <a:latin typeface="Calibri" panose="020F0502020204030204" pitchFamily="34" charset="0"/>
                <a:ea typeface="Calibri" panose="020F0502020204030204" pitchFamily="34" charset="0"/>
              </a:rPr>
              <a:t> – an industry distribution of continued claims for most recent month</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Commuters</a:t>
            </a:r>
            <a:r>
              <a:rPr lang="en-US" sz="1800" dirty="0">
                <a:effectLst/>
                <a:latin typeface="Calibri" panose="020F0502020204030204" pitchFamily="34" charset="0"/>
                <a:ea typeface="Calibri" panose="020F0502020204030204" pitchFamily="34" charset="0"/>
              </a:rPr>
              <a:t> – most recent worker inflow/outflow numbers</a:t>
            </a:r>
          </a:p>
          <a:p>
            <a:pPr marL="285750" marR="0" indent="-285750">
              <a:spcBef>
                <a:spcPts val="0"/>
              </a:spcBef>
              <a:spcAft>
                <a:spcPts val="1200"/>
              </a:spcAft>
              <a:buSzPct val="60000"/>
              <a:buFont typeface="Wingdings" panose="05000000000000000000" pitchFamily="2" charset="2"/>
              <a:buChar char="v"/>
            </a:pPr>
            <a:r>
              <a:rPr lang="en-US" sz="1800" b="1" dirty="0">
                <a:effectLst/>
                <a:latin typeface="Calibri" panose="020F0502020204030204" pitchFamily="34" charset="0"/>
                <a:ea typeface="Calibri" panose="020F0502020204030204" pitchFamily="34" charset="0"/>
              </a:rPr>
              <a:t>Census Tables</a:t>
            </a:r>
            <a:r>
              <a:rPr lang="en-US" sz="1800" dirty="0">
                <a:effectLst/>
                <a:latin typeface="Calibri" panose="020F0502020204030204" pitchFamily="34" charset="0"/>
                <a:ea typeface="Calibri" panose="020F0502020204030204" pitchFamily="34" charset="0"/>
              </a:rPr>
              <a:t> – residence-based data for educational attainment and by various barriers (language, poverty, disability, and single parent status) relevant to WIOA</a:t>
            </a:r>
          </a:p>
        </p:txBody>
      </p:sp>
    </p:spTree>
    <p:extLst>
      <p:ext uri="{BB962C8B-B14F-4D97-AF65-F5344CB8AC3E}">
        <p14:creationId xmlns:p14="http://schemas.microsoft.com/office/powerpoint/2010/main" val="176702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64716" y="285475"/>
            <a:ext cx="5406909" cy="621480"/>
          </a:xfrm>
        </p:spPr>
        <p:txBody>
          <a:bodyPr anchor="ctr"/>
          <a:lstStyle/>
          <a:p>
            <a:r>
              <a:rPr lang="en-US" sz="3000" dirty="0"/>
              <a:t>Career Awareness</a:t>
            </a:r>
          </a:p>
        </p:txBody>
      </p:sp>
      <p:pic>
        <p:nvPicPr>
          <p:cNvPr id="7" name="Picture 6">
            <a:extLst>
              <a:ext uri="{FF2B5EF4-FFF2-40B4-BE49-F238E27FC236}">
                <a16:creationId xmlns:a16="http://schemas.microsoft.com/office/drawing/2014/main" id="{949F7CD5-8583-46AC-AE1F-835E783FF396}"/>
              </a:ext>
            </a:extLst>
          </p:cNvPr>
          <p:cNvPicPr>
            <a:picLocks noChangeAspect="1"/>
          </p:cNvPicPr>
          <p:nvPr/>
        </p:nvPicPr>
        <p:blipFill>
          <a:blip r:embed="rId3"/>
          <a:stretch>
            <a:fillRect/>
          </a:stretch>
        </p:blipFill>
        <p:spPr>
          <a:xfrm>
            <a:off x="635083" y="1023457"/>
            <a:ext cx="4508417" cy="5675152"/>
          </a:xfrm>
          <a:prstGeom prst="rect">
            <a:avLst/>
          </a:prstGeom>
          <a:ln w="19050">
            <a:solidFill>
              <a:srgbClr val="00326D"/>
            </a:solidFill>
          </a:ln>
        </p:spPr>
      </p:pic>
      <p:sp>
        <p:nvSpPr>
          <p:cNvPr id="8" name="Text Box 6">
            <a:extLst>
              <a:ext uri="{FF2B5EF4-FFF2-40B4-BE49-F238E27FC236}">
                <a16:creationId xmlns:a16="http://schemas.microsoft.com/office/drawing/2014/main" id="{EB01FA98-DCC0-4BA1-837F-AB329DCDF916}"/>
              </a:ext>
            </a:extLst>
          </p:cNvPr>
          <p:cNvSpPr txBox="1">
            <a:spLocks noChangeArrowheads="1"/>
          </p:cNvSpPr>
          <p:nvPr/>
        </p:nvSpPr>
        <p:spPr bwMode="auto">
          <a:xfrm>
            <a:off x="5603847" y="1729939"/>
            <a:ext cx="4061670" cy="3028521"/>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r>
              <a:rPr lang="en-US" sz="1800" dirty="0">
                <a:latin typeface="Calibri" pitchFamily="34" charset="0"/>
              </a:rPr>
              <a:t>Developed in collaboration with the Westmoreland-Fayette WDB</a:t>
            </a:r>
          </a:p>
          <a:p>
            <a:pPr marL="342900" indent="-342900"/>
            <a:r>
              <a:rPr lang="en-US" sz="1800" dirty="0">
                <a:latin typeface="Calibri" pitchFamily="34" charset="0"/>
              </a:rPr>
              <a:t>Funded by grant monies the WDB received to promote oil &amp; gas careers at the start of Marcellus Shale</a:t>
            </a:r>
          </a:p>
          <a:p>
            <a:pPr marL="342900" indent="-342900"/>
            <a:r>
              <a:rPr lang="en-US" sz="1800" dirty="0">
                <a:latin typeface="Calibri" pitchFamily="34" charset="0"/>
              </a:rPr>
              <a:t>Series of one-page handouts on key careers for the industry with data from O*Net and CWIA</a:t>
            </a:r>
          </a:p>
          <a:p>
            <a:pPr marL="342900" indent="-342900"/>
            <a:r>
              <a:rPr lang="en-US" sz="1800" dirty="0">
                <a:latin typeface="Calibri" pitchFamily="34" charset="0"/>
              </a:rPr>
              <a:t>Resources color-coded based on the educational requirements of the jobs</a:t>
            </a:r>
          </a:p>
        </p:txBody>
      </p:sp>
    </p:spTree>
    <p:extLst>
      <p:ext uri="{BB962C8B-B14F-4D97-AF65-F5344CB8AC3E}">
        <p14:creationId xmlns:p14="http://schemas.microsoft.com/office/powerpoint/2010/main" val="127061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64716" y="285475"/>
            <a:ext cx="5406909" cy="621480"/>
          </a:xfrm>
        </p:spPr>
        <p:txBody>
          <a:bodyPr anchor="ctr"/>
          <a:lstStyle/>
          <a:p>
            <a:r>
              <a:rPr lang="en-US" sz="3000" dirty="0"/>
              <a:t>Career Awareness</a:t>
            </a:r>
          </a:p>
        </p:txBody>
      </p:sp>
      <p:pic>
        <p:nvPicPr>
          <p:cNvPr id="3" name="Picture 2">
            <a:extLst>
              <a:ext uri="{FF2B5EF4-FFF2-40B4-BE49-F238E27FC236}">
                <a16:creationId xmlns:a16="http://schemas.microsoft.com/office/drawing/2014/main" id="{008DA702-96BF-40B2-A8DF-A8DF7787D0B4}"/>
              </a:ext>
            </a:extLst>
          </p:cNvPr>
          <p:cNvPicPr>
            <a:picLocks noChangeAspect="1"/>
          </p:cNvPicPr>
          <p:nvPr/>
        </p:nvPicPr>
        <p:blipFill>
          <a:blip r:embed="rId3"/>
          <a:stretch>
            <a:fillRect/>
          </a:stretch>
        </p:blipFill>
        <p:spPr>
          <a:xfrm>
            <a:off x="364716" y="906955"/>
            <a:ext cx="4518242" cy="5715000"/>
          </a:xfrm>
          <a:prstGeom prst="rect">
            <a:avLst/>
          </a:prstGeom>
          <a:ln w="19050">
            <a:solidFill>
              <a:srgbClr val="00326D"/>
            </a:solidFill>
          </a:ln>
        </p:spPr>
      </p:pic>
      <p:pic>
        <p:nvPicPr>
          <p:cNvPr id="6" name="Picture 5">
            <a:extLst>
              <a:ext uri="{FF2B5EF4-FFF2-40B4-BE49-F238E27FC236}">
                <a16:creationId xmlns:a16="http://schemas.microsoft.com/office/drawing/2014/main" id="{B6FA52DE-DD94-4F81-B1E2-E286D2A2D90F}"/>
              </a:ext>
            </a:extLst>
          </p:cNvPr>
          <p:cNvPicPr>
            <a:picLocks noChangeAspect="1"/>
          </p:cNvPicPr>
          <p:nvPr/>
        </p:nvPicPr>
        <p:blipFill>
          <a:blip r:embed="rId4"/>
          <a:stretch>
            <a:fillRect/>
          </a:stretch>
        </p:blipFill>
        <p:spPr>
          <a:xfrm>
            <a:off x="5250353" y="906955"/>
            <a:ext cx="4561691" cy="5715000"/>
          </a:xfrm>
          <a:prstGeom prst="rect">
            <a:avLst/>
          </a:prstGeom>
          <a:ln w="19050">
            <a:solidFill>
              <a:srgbClr val="00326D"/>
            </a:solidFill>
          </a:ln>
        </p:spPr>
      </p:pic>
    </p:spTree>
    <p:extLst>
      <p:ext uri="{BB962C8B-B14F-4D97-AF65-F5344CB8AC3E}">
        <p14:creationId xmlns:p14="http://schemas.microsoft.com/office/powerpoint/2010/main" val="3166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64716" y="285475"/>
            <a:ext cx="5406909" cy="621480"/>
          </a:xfrm>
        </p:spPr>
        <p:txBody>
          <a:bodyPr anchor="ctr"/>
          <a:lstStyle/>
          <a:p>
            <a:r>
              <a:rPr lang="en-US" sz="3000" dirty="0"/>
              <a:t>Employer Assistance</a:t>
            </a:r>
          </a:p>
        </p:txBody>
      </p:sp>
      <p:sp>
        <p:nvSpPr>
          <p:cNvPr id="8" name="Text Box 6">
            <a:extLst>
              <a:ext uri="{FF2B5EF4-FFF2-40B4-BE49-F238E27FC236}">
                <a16:creationId xmlns:a16="http://schemas.microsoft.com/office/drawing/2014/main" id="{EB01FA98-DCC0-4BA1-837F-AB329DCDF916}"/>
              </a:ext>
            </a:extLst>
          </p:cNvPr>
          <p:cNvSpPr txBox="1">
            <a:spLocks noChangeArrowheads="1"/>
          </p:cNvSpPr>
          <p:nvPr/>
        </p:nvSpPr>
        <p:spPr bwMode="auto">
          <a:xfrm>
            <a:off x="364716" y="1043849"/>
            <a:ext cx="8460502" cy="1643527"/>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sz="1800" dirty="0">
                <a:latin typeface="Calibri" pitchFamily="34" charset="0"/>
              </a:rPr>
              <a:t>LMI, in most cases, comes directly from employers, but it can also help employers make informed decisions in numerous ways.</a:t>
            </a:r>
          </a:p>
          <a:p>
            <a:pPr marL="342900" indent="-342900"/>
            <a:r>
              <a:rPr lang="en-US" sz="1800" dirty="0">
                <a:latin typeface="Calibri" pitchFamily="34" charset="0"/>
              </a:rPr>
              <a:t>New company relocating to, or opening a new location in, a particular area</a:t>
            </a:r>
          </a:p>
          <a:p>
            <a:pPr marL="342900" indent="-342900"/>
            <a:r>
              <a:rPr lang="en-US" sz="1800" dirty="0">
                <a:latin typeface="Calibri" pitchFamily="34" charset="0"/>
              </a:rPr>
              <a:t>Existing company have trouble attracting workers</a:t>
            </a:r>
          </a:p>
          <a:p>
            <a:pPr marL="342900" indent="-342900"/>
            <a:r>
              <a:rPr lang="en-US" sz="1800" dirty="0">
                <a:latin typeface="Calibri" pitchFamily="34" charset="0"/>
              </a:rPr>
              <a:t>Troubled company faced with downsizing or closure</a:t>
            </a:r>
          </a:p>
        </p:txBody>
      </p:sp>
      <p:graphicFrame>
        <p:nvGraphicFramePr>
          <p:cNvPr id="9" name="Table 8">
            <a:extLst>
              <a:ext uri="{FF2B5EF4-FFF2-40B4-BE49-F238E27FC236}">
                <a16:creationId xmlns:a16="http://schemas.microsoft.com/office/drawing/2014/main" id="{068B0A53-F32D-4C5C-8782-EFE3F020CDFE}"/>
              </a:ext>
            </a:extLst>
          </p:cNvPr>
          <p:cNvGraphicFramePr>
            <a:graphicFrameLocks noGrp="1"/>
          </p:cNvGraphicFramePr>
          <p:nvPr>
            <p:extLst>
              <p:ext uri="{D42A27DB-BD31-4B8C-83A1-F6EECF244321}">
                <p14:modId xmlns:p14="http://schemas.microsoft.com/office/powerpoint/2010/main" val="3539432582"/>
              </p:ext>
            </p:extLst>
          </p:nvPr>
        </p:nvGraphicFramePr>
        <p:xfrm>
          <a:off x="958901" y="2837434"/>
          <a:ext cx="8872538" cy="3848281"/>
        </p:xfrm>
        <a:graphic>
          <a:graphicData uri="http://schemas.openxmlformats.org/drawingml/2006/table">
            <a:tbl>
              <a:tblPr/>
              <a:tblGrid>
                <a:gridCol w="928622">
                  <a:extLst>
                    <a:ext uri="{9D8B030D-6E8A-4147-A177-3AD203B41FA5}">
                      <a16:colId xmlns:a16="http://schemas.microsoft.com/office/drawing/2014/main" val="1073634111"/>
                    </a:ext>
                  </a:extLst>
                </a:gridCol>
                <a:gridCol w="3401226">
                  <a:extLst>
                    <a:ext uri="{9D8B030D-6E8A-4147-A177-3AD203B41FA5}">
                      <a16:colId xmlns:a16="http://schemas.microsoft.com/office/drawing/2014/main" val="759567828"/>
                    </a:ext>
                  </a:extLst>
                </a:gridCol>
                <a:gridCol w="757115">
                  <a:extLst>
                    <a:ext uri="{9D8B030D-6E8A-4147-A177-3AD203B41FA5}">
                      <a16:colId xmlns:a16="http://schemas.microsoft.com/office/drawing/2014/main" val="2599990213"/>
                    </a:ext>
                  </a:extLst>
                </a:gridCol>
                <a:gridCol w="757115">
                  <a:extLst>
                    <a:ext uri="{9D8B030D-6E8A-4147-A177-3AD203B41FA5}">
                      <a16:colId xmlns:a16="http://schemas.microsoft.com/office/drawing/2014/main" val="3858106994"/>
                    </a:ext>
                  </a:extLst>
                </a:gridCol>
                <a:gridCol w="757115">
                  <a:extLst>
                    <a:ext uri="{9D8B030D-6E8A-4147-A177-3AD203B41FA5}">
                      <a16:colId xmlns:a16="http://schemas.microsoft.com/office/drawing/2014/main" val="2974271828"/>
                    </a:ext>
                  </a:extLst>
                </a:gridCol>
                <a:gridCol w="757115">
                  <a:extLst>
                    <a:ext uri="{9D8B030D-6E8A-4147-A177-3AD203B41FA5}">
                      <a16:colId xmlns:a16="http://schemas.microsoft.com/office/drawing/2014/main" val="1903605505"/>
                    </a:ext>
                  </a:extLst>
                </a:gridCol>
                <a:gridCol w="757115">
                  <a:extLst>
                    <a:ext uri="{9D8B030D-6E8A-4147-A177-3AD203B41FA5}">
                      <a16:colId xmlns:a16="http://schemas.microsoft.com/office/drawing/2014/main" val="1067199802"/>
                    </a:ext>
                  </a:extLst>
                </a:gridCol>
                <a:gridCol w="757115">
                  <a:extLst>
                    <a:ext uri="{9D8B030D-6E8A-4147-A177-3AD203B41FA5}">
                      <a16:colId xmlns:a16="http://schemas.microsoft.com/office/drawing/2014/main" val="4059402758"/>
                    </a:ext>
                  </a:extLst>
                </a:gridCol>
              </a:tblGrid>
              <a:tr h="191954">
                <a:tc gridSpan="8">
                  <a:txBody>
                    <a:bodyPr/>
                    <a:lstStyle/>
                    <a:p>
                      <a:pPr algn="ctr" fontAlgn="ctr"/>
                      <a:r>
                        <a:rPr lang="en-US" sz="1200" b="1" i="0" u="none" strike="noStrike" dirty="0">
                          <a:solidFill>
                            <a:srgbClr val="000000"/>
                          </a:solidFill>
                          <a:effectLst/>
                          <a:latin typeface="Calibri" panose="020F0502020204030204" pitchFamily="34" charset="0"/>
                        </a:rPr>
                        <a:t>Child Day Care Occupations commonly found in Child Day Care Services (NAICS 6244)</a:t>
                      </a:r>
                    </a:p>
                  </a:txBody>
                  <a:tcPr marL="9141" marR="9141" marT="9141" marB="0" anchor="ctr">
                    <a:lnL w="12700" cap="flat" cmpd="sng" algn="ctr">
                      <a:solidFill>
                        <a:srgbClr val="00326D"/>
                      </a:solidFill>
                      <a:prstDash val="solid"/>
                      <a:round/>
                      <a:headEnd type="none" w="med" len="med"/>
                      <a:tailEnd type="none" w="med" len="med"/>
                    </a:lnL>
                    <a:lnR w="12700" cap="flat" cmpd="sng" algn="ctr">
                      <a:solidFill>
                        <a:srgbClr val="00326D"/>
                      </a:solidFill>
                      <a:prstDash val="solid"/>
                      <a:round/>
                      <a:headEnd type="none" w="med" len="med"/>
                      <a:tailEnd type="none" w="med" len="med"/>
                    </a:lnR>
                    <a:lnT w="12700" cap="flat" cmpd="sng" algn="ctr">
                      <a:solidFill>
                        <a:srgbClr val="00326D"/>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0579233"/>
                  </a:ext>
                </a:extLst>
              </a:tr>
              <a:tr h="182813">
                <a:tc rowSpan="3">
                  <a:txBody>
                    <a:bodyPr/>
                    <a:lstStyle/>
                    <a:p>
                      <a:pPr algn="ctr" fontAlgn="ctr"/>
                      <a:r>
                        <a:rPr lang="en-US" sz="1100" b="1" i="0" u="none" strike="noStrike" dirty="0">
                          <a:solidFill>
                            <a:srgbClr val="000000"/>
                          </a:solidFill>
                          <a:effectLst/>
                          <a:latin typeface="Calibri" panose="020F0502020204030204" pitchFamily="34" charset="0"/>
                        </a:rPr>
                        <a:t>Occupational Code</a:t>
                      </a:r>
                    </a:p>
                  </a:txBody>
                  <a:tcPr marL="9141" marR="9141" marT="9141" marB="0" anchor="ctr">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en-US" sz="1100" b="1" i="0" u="none" strike="noStrike" dirty="0">
                          <a:solidFill>
                            <a:srgbClr val="000000"/>
                          </a:solidFill>
                          <a:effectLst/>
                          <a:latin typeface="Calibri" panose="020F0502020204030204" pitchFamily="34" charset="0"/>
                        </a:rPr>
                        <a:t>Occupational Title</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b"/>
                      <a:r>
                        <a:rPr lang="en-US" sz="1100" b="1" i="0" u="none" strike="noStrike" dirty="0">
                          <a:solidFill>
                            <a:srgbClr val="000000"/>
                          </a:solidFill>
                          <a:effectLst/>
                          <a:latin typeface="Calibri" panose="020F0502020204030204" pitchFamily="34" charset="0"/>
                        </a:rPr>
                        <a:t>Harrisburg-Carlisle, PA MSA</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000000"/>
                          </a:solidFill>
                          <a:effectLst/>
                          <a:latin typeface="Calibri" panose="020F0502020204030204" pitchFamily="34" charset="0"/>
                        </a:rPr>
                        <a:t>Pennsylvania</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3339271"/>
                  </a:ext>
                </a:extLst>
              </a:tr>
              <a:tr h="182813">
                <a:tc vMerge="1">
                  <a:txBody>
                    <a:bodyPr/>
                    <a:lstStyle/>
                    <a:p>
                      <a:endParaRPr lang="en-US"/>
                    </a:p>
                  </a:txBody>
                  <a:tcPr/>
                </a:tc>
                <a:tc vMerge="1">
                  <a:txBody>
                    <a:bodyPr/>
                    <a:lstStyle/>
                    <a:p>
                      <a:endParaRPr lang="en-US"/>
                    </a:p>
                  </a:txBody>
                  <a:tcPr/>
                </a:tc>
                <a:tc gridSpan="3">
                  <a:txBody>
                    <a:bodyPr/>
                    <a:lstStyle/>
                    <a:p>
                      <a:pPr algn="ctr" fontAlgn="ctr"/>
                      <a:r>
                        <a:rPr lang="en-US" sz="1100" b="1" i="0" u="none" strike="noStrike" dirty="0">
                          <a:solidFill>
                            <a:srgbClr val="000000"/>
                          </a:solidFill>
                          <a:effectLst/>
                          <a:latin typeface="Calibri" panose="020F0502020204030204" pitchFamily="34" charset="0"/>
                        </a:rPr>
                        <a:t>Average Annual Wages ($) </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dirty="0">
                          <a:solidFill>
                            <a:srgbClr val="000000"/>
                          </a:solidFill>
                          <a:effectLst/>
                          <a:latin typeface="Calibri" panose="020F0502020204030204" pitchFamily="34" charset="0"/>
                        </a:rPr>
                        <a:t>Average Annual Wages ($) </a:t>
                      </a:r>
                    </a:p>
                  </a:txBody>
                  <a:tcPr marL="9141" marR="9141" marT="9141" marB="0" anchor="ctr">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3475925"/>
                  </a:ext>
                </a:extLst>
              </a:tr>
              <a:tr h="182813">
                <a:tc vMerge="1">
                  <a:txBody>
                    <a:bodyPr/>
                    <a:lstStyle/>
                    <a:p>
                      <a:endParaRPr lang="en-US"/>
                    </a:p>
                  </a:txBody>
                  <a:tcPr/>
                </a:tc>
                <a:tc v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Entry </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Average</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Experienced</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Entry </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Average</a:t>
                      </a:r>
                    </a:p>
                  </a:txBody>
                  <a:tcPr marL="9141" marR="9141" marT="9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dirty="0">
                          <a:solidFill>
                            <a:srgbClr val="000000"/>
                          </a:solidFill>
                          <a:effectLst/>
                          <a:latin typeface="Calibri" panose="020F0502020204030204" pitchFamily="34" charset="0"/>
                        </a:rPr>
                        <a:t>Experienced</a:t>
                      </a:r>
                    </a:p>
                  </a:txBody>
                  <a:tcPr marL="9141" marR="9141" marT="9141" marB="0" anchor="ctr">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4069716"/>
                  </a:ext>
                </a:extLst>
              </a:tr>
              <a:tr h="182813">
                <a:tc>
                  <a:txBody>
                    <a:bodyPr/>
                    <a:lstStyle/>
                    <a:p>
                      <a:pPr algn="ctr" fontAlgn="b"/>
                      <a:r>
                        <a:rPr lang="en-US" sz="1050" b="0" i="0" u="none" strike="noStrike" dirty="0">
                          <a:solidFill>
                            <a:srgbClr val="000000"/>
                          </a:solidFill>
                          <a:effectLst/>
                          <a:latin typeface="Calibri" panose="020F0502020204030204" pitchFamily="34" charset="0"/>
                        </a:rPr>
                        <a:t>39-9011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Childcare Workers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21,300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26,100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28,470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21,390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27,330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30,250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515090"/>
                  </a:ext>
                </a:extLst>
              </a:tr>
              <a:tr h="182813">
                <a:tc>
                  <a:txBody>
                    <a:bodyPr/>
                    <a:lstStyle/>
                    <a:p>
                      <a:pPr algn="ctr" fontAlgn="b"/>
                      <a:r>
                        <a:rPr lang="en-US" sz="1050" b="0" i="0" u="none" strike="noStrike" dirty="0">
                          <a:solidFill>
                            <a:srgbClr val="000000"/>
                          </a:solidFill>
                          <a:effectLst/>
                          <a:latin typeface="Calibri" panose="020F0502020204030204" pitchFamily="34" charset="0"/>
                        </a:rPr>
                        <a:t>25-2011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Preschool Teachers, Except Special Education</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26,180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32,220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35,200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26,230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33,120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36,510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934252"/>
                  </a:ext>
                </a:extLst>
              </a:tr>
              <a:tr h="182813">
                <a:tc>
                  <a:txBody>
                    <a:bodyPr/>
                    <a:lstStyle/>
                    <a:p>
                      <a:pPr algn="ctr" fontAlgn="b"/>
                      <a:r>
                        <a:rPr lang="en-US" sz="1050" b="0" i="0" u="none" strike="noStrike" dirty="0">
                          <a:solidFill>
                            <a:srgbClr val="000000"/>
                          </a:solidFill>
                          <a:effectLst/>
                          <a:latin typeface="Calibri" panose="020F0502020204030204" pitchFamily="34" charset="0"/>
                        </a:rPr>
                        <a:t>25-9045</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Teaching Assistants, Non-Postsecondary</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22,450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30,480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34,430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23,010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30,980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34,900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998405"/>
                  </a:ext>
                </a:extLst>
              </a:tr>
              <a:tr h="182813">
                <a:tc>
                  <a:txBody>
                    <a:bodyPr/>
                    <a:lstStyle/>
                    <a:p>
                      <a:pPr algn="ctr" fontAlgn="b"/>
                      <a:r>
                        <a:rPr lang="en-US" sz="1050" b="0" i="0" u="none" strike="noStrike" dirty="0">
                          <a:solidFill>
                            <a:srgbClr val="000000"/>
                          </a:solidFill>
                          <a:effectLst/>
                          <a:latin typeface="Calibri" panose="020F0502020204030204" pitchFamily="34" charset="0"/>
                        </a:rPr>
                        <a:t>11-9031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Education &amp; Childcare Administrators, Preschool</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37,930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54,850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63,190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37,290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51,800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58,950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614384"/>
                  </a:ext>
                </a:extLst>
              </a:tr>
              <a:tr h="182813">
                <a:tc>
                  <a:txBody>
                    <a:bodyPr/>
                    <a:lstStyle/>
                    <a:p>
                      <a:pPr algn="ctr" fontAlgn="b"/>
                      <a:r>
                        <a:rPr lang="en-US" sz="1050" b="0" i="0" u="none" strike="noStrike" dirty="0">
                          <a:solidFill>
                            <a:srgbClr val="000000"/>
                          </a:solidFill>
                          <a:effectLst/>
                          <a:latin typeface="Calibri" panose="020F0502020204030204" pitchFamily="34" charset="0"/>
                        </a:rPr>
                        <a:t>39-1022</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Supervisors - Personal Service Workers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32,320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43,770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49,410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30,740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44,640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51,480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37219"/>
                  </a:ext>
                </a:extLst>
              </a:tr>
              <a:tr h="182813">
                <a:tc>
                  <a:txBody>
                    <a:bodyPr/>
                    <a:lstStyle/>
                    <a:p>
                      <a:pPr algn="ctr" fontAlgn="b"/>
                      <a:r>
                        <a:rPr lang="en-US" sz="1050" b="0" i="0" u="none" strike="noStrike" dirty="0">
                          <a:solidFill>
                            <a:srgbClr val="000000"/>
                          </a:solidFill>
                          <a:effectLst/>
                          <a:latin typeface="Calibri" panose="020F0502020204030204" pitchFamily="34" charset="0"/>
                        </a:rPr>
                        <a:t>35-2012</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Cooks, Institution &amp; Cafeteria</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26,560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33,970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37,610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25,510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33,990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38,170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875634"/>
                  </a:ext>
                </a:extLst>
              </a:tr>
              <a:tr h="182813">
                <a:tc>
                  <a:txBody>
                    <a:bodyPr/>
                    <a:lstStyle/>
                    <a:p>
                      <a:pPr algn="ctr" fontAlgn="b"/>
                      <a:r>
                        <a:rPr lang="en-US" sz="1050" b="0" i="0" u="none" strike="noStrike" dirty="0">
                          <a:solidFill>
                            <a:srgbClr val="000000"/>
                          </a:solidFill>
                          <a:effectLst/>
                          <a:latin typeface="Calibri" panose="020F0502020204030204" pitchFamily="34" charset="0"/>
                        </a:rPr>
                        <a:t>43-9061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Office Clerks, General</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29,750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41,790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47,720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27,620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41,880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48,900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433174"/>
                  </a:ext>
                </a:extLst>
              </a:tr>
              <a:tr h="182813">
                <a:tc>
                  <a:txBody>
                    <a:bodyPr/>
                    <a:lstStyle/>
                    <a:p>
                      <a:pPr algn="ctr" fontAlgn="b"/>
                      <a:r>
                        <a:rPr lang="en-US" sz="1050" b="0" i="0" u="none" strike="noStrike" dirty="0">
                          <a:solidFill>
                            <a:srgbClr val="000000"/>
                          </a:solidFill>
                          <a:effectLst/>
                          <a:latin typeface="Calibri" panose="020F0502020204030204" pitchFamily="34" charset="0"/>
                        </a:rPr>
                        <a:t>21-1021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Child, Family, &amp; School Social Workers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38,580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54,080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61,710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36,170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52,230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60,140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12609"/>
                  </a:ext>
                </a:extLst>
              </a:tr>
              <a:tr h="182813">
                <a:tc>
                  <a:txBody>
                    <a:bodyPr/>
                    <a:lstStyle/>
                    <a:p>
                      <a:pPr algn="ctr" fontAlgn="b"/>
                      <a:r>
                        <a:rPr lang="en-US" sz="1050" b="0" i="0" u="none" strike="noStrike" dirty="0">
                          <a:solidFill>
                            <a:srgbClr val="000000"/>
                          </a:solidFill>
                          <a:effectLst/>
                          <a:latin typeface="Calibri" panose="020F0502020204030204" pitchFamily="34" charset="0"/>
                        </a:rPr>
                        <a:t>37-2011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Janitors &amp; Cleaners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24,230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32,390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36,400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24,660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33,550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37,920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036748"/>
                  </a:ext>
                </a:extLst>
              </a:tr>
              <a:tr h="182813">
                <a:tc>
                  <a:txBody>
                    <a:bodyPr/>
                    <a:lstStyle/>
                    <a:p>
                      <a:pPr algn="ctr" fontAlgn="b"/>
                      <a:r>
                        <a:rPr lang="en-US" sz="1050" b="0" i="0" u="none" strike="noStrike" dirty="0">
                          <a:solidFill>
                            <a:srgbClr val="000000"/>
                          </a:solidFill>
                          <a:effectLst/>
                          <a:latin typeface="Calibri" panose="020F0502020204030204" pitchFamily="34" charset="0"/>
                        </a:rPr>
                        <a:t>13-1131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Fundraisers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31,540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57,030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69,580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40,240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62,460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73,410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122699"/>
                  </a:ext>
                </a:extLst>
              </a:tr>
              <a:tr h="182813">
                <a:tc>
                  <a:txBody>
                    <a:bodyPr/>
                    <a:lstStyle/>
                    <a:p>
                      <a:pPr algn="ctr" fontAlgn="b"/>
                      <a:r>
                        <a:rPr lang="en-US" sz="1050" b="0" i="0" u="none" strike="noStrike" dirty="0">
                          <a:solidFill>
                            <a:srgbClr val="000000"/>
                          </a:solidFill>
                          <a:effectLst/>
                          <a:latin typeface="Calibri" panose="020F0502020204030204" pitchFamily="34" charset="0"/>
                        </a:rPr>
                        <a:t>11-1021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General &amp; Operations Managers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53,150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115,890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146,800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52,860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121,750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155,680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465258"/>
                  </a:ext>
                </a:extLst>
              </a:tr>
              <a:tr h="182813">
                <a:tc>
                  <a:txBody>
                    <a:bodyPr/>
                    <a:lstStyle/>
                    <a:p>
                      <a:pPr algn="ctr" fontAlgn="b"/>
                      <a:r>
                        <a:rPr lang="en-US" sz="1050" b="0" i="0" u="none" strike="noStrike" dirty="0">
                          <a:solidFill>
                            <a:srgbClr val="000000"/>
                          </a:solidFill>
                          <a:effectLst/>
                          <a:latin typeface="Calibri" panose="020F0502020204030204" pitchFamily="34" charset="0"/>
                        </a:rPr>
                        <a:t>53-3051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Bus Drivers, School</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25,020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41,850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50,150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24,360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42,310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51,160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2585476"/>
                  </a:ext>
                </a:extLst>
              </a:tr>
              <a:tr h="182813">
                <a:tc>
                  <a:txBody>
                    <a:bodyPr/>
                    <a:lstStyle/>
                    <a:p>
                      <a:pPr algn="ctr" fontAlgn="b"/>
                      <a:r>
                        <a:rPr lang="en-US" sz="1050" b="0" i="0" u="none" strike="noStrike" dirty="0">
                          <a:solidFill>
                            <a:srgbClr val="000000"/>
                          </a:solidFill>
                          <a:effectLst/>
                          <a:latin typeface="Calibri" panose="020F0502020204030204" pitchFamily="34" charset="0"/>
                        </a:rPr>
                        <a:t>43-6014</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Secretaries &amp; Administrative Assistants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30,990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42,160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47,660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29,380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41,310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47,190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8702"/>
                  </a:ext>
                </a:extLst>
              </a:tr>
              <a:tr h="182813">
                <a:tc>
                  <a:txBody>
                    <a:bodyPr/>
                    <a:lstStyle/>
                    <a:p>
                      <a:pPr algn="ctr" fontAlgn="b"/>
                      <a:r>
                        <a:rPr lang="en-US" sz="1050" b="0" i="0" u="none" strike="noStrike" dirty="0">
                          <a:solidFill>
                            <a:srgbClr val="000000"/>
                          </a:solidFill>
                          <a:effectLst/>
                          <a:latin typeface="Calibri" panose="020F0502020204030204" pitchFamily="34" charset="0"/>
                        </a:rPr>
                        <a:t>43-4171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Receptionists &amp; Information Clerks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23,980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32,220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36,270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23,300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32,570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37,130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736644"/>
                  </a:ext>
                </a:extLst>
              </a:tr>
              <a:tr h="182813">
                <a:tc>
                  <a:txBody>
                    <a:bodyPr/>
                    <a:lstStyle/>
                    <a:p>
                      <a:pPr algn="ctr" fontAlgn="b"/>
                      <a:r>
                        <a:rPr lang="en-US" sz="1050" b="0" i="0" u="none" strike="noStrike" dirty="0">
                          <a:solidFill>
                            <a:srgbClr val="000000"/>
                          </a:solidFill>
                          <a:effectLst/>
                          <a:latin typeface="Calibri" panose="020F0502020204030204" pitchFamily="34" charset="0"/>
                        </a:rPr>
                        <a:t>25-9031</a:t>
                      </a:r>
                    </a:p>
                  </a:txBody>
                  <a:tcPr marL="9141" marR="9141" marT="9141" marB="0" anchor="b">
                    <a:lnL w="12700" cap="flat" cmpd="sng" algn="ctr">
                      <a:solidFill>
                        <a:srgbClr val="00326D"/>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Instructional Coordinators</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53,930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73,860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83,680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45,880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71,150</a:t>
                      </a:r>
                    </a:p>
                  </a:txBody>
                  <a:tcPr marL="9141" marR="9141" marT="91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panose="020F0502020204030204" pitchFamily="34" charset="0"/>
                        </a:rPr>
                        <a:t>83,600</a:t>
                      </a:r>
                    </a:p>
                  </a:txBody>
                  <a:tcPr marL="9141" marR="9141" marT="9141" marB="0" anchor="b">
                    <a:lnL w="6350" cap="flat" cmpd="sng" algn="ctr">
                      <a:solidFill>
                        <a:srgbClr val="000000"/>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030880"/>
                  </a:ext>
                </a:extLst>
              </a:tr>
              <a:tr h="182813">
                <a:tc gridSpan="8">
                  <a:txBody>
                    <a:bodyPr/>
                    <a:lstStyle/>
                    <a:p>
                      <a:pPr algn="l" fontAlgn="b"/>
                      <a:r>
                        <a:rPr lang="en-US" sz="1000" b="0" i="0" u="none" strike="noStrike" dirty="0">
                          <a:solidFill>
                            <a:srgbClr val="000000"/>
                          </a:solidFill>
                          <a:effectLst/>
                          <a:latin typeface="Calibri" panose="020F0502020204030204" pitchFamily="34" charset="0"/>
                        </a:rPr>
                        <a:t>Source:  Long-Term Occupational Employment Projections (2020-2030) and Occupational Employment &amp; Wage Statistics (2022)</a:t>
                      </a:r>
                    </a:p>
                  </a:txBody>
                  <a:tcPr marL="9141" marR="9141" marT="9141" marB="0" anchor="b">
                    <a:lnL w="12700" cap="flat" cmpd="sng" algn="ctr">
                      <a:solidFill>
                        <a:srgbClr val="00326D"/>
                      </a:solidFill>
                      <a:prstDash val="solid"/>
                      <a:round/>
                      <a:headEnd type="none" w="med" len="med"/>
                      <a:tailEnd type="none" w="med" len="med"/>
                    </a:lnL>
                    <a:lnR w="12700" cap="flat" cmpd="sng" algn="ctr">
                      <a:solidFill>
                        <a:srgbClr val="00326D"/>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6746375"/>
                  </a:ext>
                </a:extLst>
              </a:tr>
              <a:tr h="182813">
                <a:tc gridSpan="8">
                  <a:txBody>
                    <a:bodyPr/>
                    <a:lstStyle/>
                    <a:p>
                      <a:pPr algn="l" fontAlgn="b"/>
                      <a:r>
                        <a:rPr lang="en-US" sz="1000" b="0" i="0" u="none" strike="noStrike" dirty="0">
                          <a:solidFill>
                            <a:srgbClr val="000000"/>
                          </a:solidFill>
                          <a:effectLst/>
                          <a:latin typeface="Calibri" panose="020F0502020204030204" pitchFamily="34" charset="0"/>
                        </a:rPr>
                        <a:t>Note:  Harrisburg-Carlisle, PA MSA includes Cumberland, Dauphin and Perry Counties</a:t>
                      </a:r>
                    </a:p>
                  </a:txBody>
                  <a:tcPr marL="9141" marR="9141" marT="9141" marB="0" anchor="b">
                    <a:lnL w="12700" cap="flat" cmpd="sng" algn="ctr">
                      <a:solidFill>
                        <a:srgbClr val="00326D"/>
                      </a:solidFill>
                      <a:prstDash val="solid"/>
                      <a:round/>
                      <a:headEnd type="none" w="med" len="med"/>
                      <a:tailEnd type="none" w="med" len="med"/>
                    </a:lnL>
                    <a:lnR w="12700" cap="flat" cmpd="sng" algn="ctr">
                      <a:solidFill>
                        <a:srgbClr val="00326D"/>
                      </a:solidFill>
                      <a:prstDash val="solid"/>
                      <a:round/>
                      <a:headEnd type="none" w="med" len="med"/>
                      <a:tailEnd type="none" w="med" len="med"/>
                    </a:lnR>
                    <a:lnT>
                      <a:noFill/>
                    </a:lnT>
                    <a:lnB w="12700" cap="flat" cmpd="sng" algn="ctr">
                      <a:solidFill>
                        <a:srgbClr val="00326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8937084"/>
                  </a:ext>
                </a:extLst>
              </a:tr>
            </a:tbl>
          </a:graphicData>
        </a:graphic>
      </p:graphicFrame>
    </p:spTree>
    <p:extLst>
      <p:ext uri="{BB962C8B-B14F-4D97-AF65-F5344CB8AC3E}">
        <p14:creationId xmlns:p14="http://schemas.microsoft.com/office/powerpoint/2010/main" val="267031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a:xfrm>
            <a:off x="356327" y="335809"/>
            <a:ext cx="6010917" cy="737982"/>
          </a:xfrm>
        </p:spPr>
        <p:txBody>
          <a:bodyPr anchor="ctr"/>
          <a:lstStyle/>
          <a:p>
            <a:r>
              <a:rPr lang="en-US" sz="3000" dirty="0"/>
              <a:t>Business Layoffs/Closures:</a:t>
            </a:r>
            <a:br>
              <a:rPr lang="en-US" sz="3000" dirty="0"/>
            </a:br>
            <a:r>
              <a:rPr lang="en-US" sz="2400" dirty="0"/>
              <a:t>Workforce Impact</a:t>
            </a:r>
          </a:p>
        </p:txBody>
      </p:sp>
      <p:sp>
        <p:nvSpPr>
          <p:cNvPr id="8" name="Text Box 6">
            <a:extLst>
              <a:ext uri="{FF2B5EF4-FFF2-40B4-BE49-F238E27FC236}">
                <a16:creationId xmlns:a16="http://schemas.microsoft.com/office/drawing/2014/main" id="{CF181710-68D8-466B-A1B5-3A79D554CCC6}"/>
              </a:ext>
            </a:extLst>
          </p:cNvPr>
          <p:cNvSpPr txBox="1">
            <a:spLocks noChangeArrowheads="1"/>
          </p:cNvSpPr>
          <p:nvPr/>
        </p:nvSpPr>
        <p:spPr bwMode="auto">
          <a:xfrm>
            <a:off x="444617" y="1293712"/>
            <a:ext cx="6996417" cy="2585323"/>
          </a:xfrm>
          <a:prstGeom prst="rect">
            <a:avLst/>
          </a:prstGeom>
          <a:solidFill>
            <a:schemeClr val="accent2">
              <a:lumMod val="20000"/>
              <a:lumOff val="80000"/>
            </a:schemeClr>
          </a:solidFill>
          <a:ln>
            <a:solidFill>
              <a:schemeClr val="accent6">
                <a:lumMod val="50000"/>
              </a:schemeClr>
            </a:solidFill>
          </a:ln>
        </p:spPr>
        <p:txBody>
          <a:bodyPr wrap="square">
            <a:spAutoFit/>
          </a:bodyPr>
          <a:lstStyle>
            <a:lvl1pPr eaLnBrk="0" hangingPunct="0">
              <a:spcBef>
                <a:spcPct val="20000"/>
              </a:spcBef>
              <a:buChar char="•"/>
              <a:defRPr sz="3200">
                <a:solidFill>
                  <a:schemeClr val="tx1"/>
                </a:solidFill>
                <a:latin typeface="Arial" charset="0"/>
              </a:defRPr>
            </a:lvl1pPr>
            <a:lvl2pPr marL="108585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r>
              <a:rPr lang="en-US" sz="1800" dirty="0">
                <a:latin typeface="Calibri" pitchFamily="34" charset="0"/>
              </a:rPr>
              <a:t>Pre-COVID analysis for the PA Turnpike Commission</a:t>
            </a:r>
          </a:p>
          <a:p>
            <a:pPr marL="342900" indent="-342900"/>
            <a:r>
              <a:rPr lang="en-US" sz="1800" dirty="0">
                <a:latin typeface="Calibri" pitchFamily="34" charset="0"/>
              </a:rPr>
              <a:t>Impacting about 800 workers across 27 different occupational titles</a:t>
            </a:r>
          </a:p>
          <a:p>
            <a:pPr marL="342900" indent="-342900"/>
            <a:r>
              <a:rPr lang="en-US" sz="1800" dirty="0">
                <a:latin typeface="Calibri" pitchFamily="34" charset="0"/>
              </a:rPr>
              <a:t>Crosswalk PennDOT job titles to SOC codes to gather data</a:t>
            </a:r>
          </a:p>
          <a:p>
            <a:pPr marL="342900" indent="-342900"/>
            <a:r>
              <a:rPr lang="en-US" sz="1800" dirty="0">
                <a:latin typeface="Calibri" pitchFamily="34" charset="0"/>
              </a:rPr>
              <a:t>Evaluate local and statewide reemployment prospects for workers in all occupations; ID alternative options for ‘difficult’ jobs</a:t>
            </a:r>
          </a:p>
          <a:p>
            <a:pPr marL="342900" indent="-342900"/>
            <a:r>
              <a:rPr lang="en-US" sz="1800" dirty="0">
                <a:latin typeface="Calibri" pitchFamily="34" charset="0"/>
              </a:rPr>
              <a:t>Provide employment and wage data for impacted occupations and possible alternative jobs</a:t>
            </a:r>
          </a:p>
          <a:p>
            <a:pPr marL="342900" indent="-342900"/>
            <a:r>
              <a:rPr lang="en-US" sz="1800" dirty="0">
                <a:latin typeface="Calibri" pitchFamily="34" charset="0"/>
              </a:rPr>
              <a:t>Can include economic impact analysis</a:t>
            </a:r>
          </a:p>
        </p:txBody>
      </p:sp>
    </p:spTree>
    <p:extLst>
      <p:ext uri="{BB962C8B-B14F-4D97-AF65-F5344CB8AC3E}">
        <p14:creationId xmlns:p14="http://schemas.microsoft.com/office/powerpoint/2010/main" val="2954546532"/>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C8094E-75C3-DC45-8F2E-10906A26C4DB}" vid="{318D0C9C-F9EF-8F4B-AE7E-87FC25AF4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955A6965438B489A7AAD2D9FBF0D79" ma:contentTypeVersion="1" ma:contentTypeDescription="Create a new document." ma:contentTypeScope="" ma:versionID="d66bb30224451c9d22769ef83a5648b5">
  <xsd:schema xmlns:xsd="http://www.w3.org/2001/XMLSchema" xmlns:xs="http://www.w3.org/2001/XMLSchema" xmlns:p="http://schemas.microsoft.com/office/2006/metadata/properties" xmlns:ns1="http://schemas.microsoft.com/sharepoint/v3" xmlns:ns2="6ea33ccd-cebb-4f47-8676-1d27cfbcda92" targetNamespace="http://schemas.microsoft.com/office/2006/metadata/properties" ma:root="true" ma:fieldsID="4a374ea46a926fc4655e8482f5ae0143" ns1:_="" ns2:_="">
    <xsd:import namespace="http://schemas.microsoft.com/sharepoint/v3"/>
    <xsd:import namespace="6ea33ccd-cebb-4f47-8676-1d27cfbcda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a33ccd-cebb-4f47-8676-1d27cfbcda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2.xml><?xml version="1.0" encoding="utf-8"?>
<ds:datastoreItem xmlns:ds="http://schemas.openxmlformats.org/officeDocument/2006/customXml" ds:itemID="{C87F4215-C6BB-44A3-9A5E-9446E6835900}">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9cf54e2-0330-4a9d-b348-ad1b29e1abc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DB35495-B723-4C78-9232-270F4202354F}"/>
</file>

<file path=docProps/app.xml><?xml version="1.0" encoding="utf-8"?>
<Properties xmlns="http://schemas.openxmlformats.org/officeDocument/2006/extended-properties" xmlns:vt="http://schemas.openxmlformats.org/officeDocument/2006/docPropsVTypes">
  <Template>L&amp;I PowerPoint Standard 1</Template>
  <TotalTime>2507</TotalTime>
  <Words>1036</Words>
  <Application>Microsoft Office PowerPoint</Application>
  <PresentationFormat>35mm Slides</PresentationFormat>
  <Paragraphs>256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Gill Sans SemiBold</vt:lpstr>
      <vt:lpstr>Montserrat</vt:lpstr>
      <vt:lpstr>Times New Roman</vt:lpstr>
      <vt:lpstr>Wingdings</vt:lpstr>
      <vt:lpstr>Office Theme</vt:lpstr>
      <vt:lpstr>No Seriously…People Use This Stuff</vt:lpstr>
      <vt:lpstr>Potential Real World LMI Uses</vt:lpstr>
      <vt:lpstr>PowerPoint Presentation</vt:lpstr>
      <vt:lpstr>Actual Customer Requests</vt:lpstr>
      <vt:lpstr>Local Plan Data Package</vt:lpstr>
      <vt:lpstr>Career Awareness</vt:lpstr>
      <vt:lpstr>Career Awareness</vt:lpstr>
      <vt:lpstr>Employer Assistance</vt:lpstr>
      <vt:lpstr>Business Layoffs/Closures: Workforce Impact</vt:lpstr>
      <vt:lpstr>Business Layoffs/Closures: Workforce Impact</vt:lpstr>
      <vt:lpstr>Business Layoffs/Closures: Workforce Impact</vt:lpstr>
      <vt:lpstr>Business Layoffs/Closures: Workforce Impact</vt:lpstr>
      <vt:lpstr>Business Layoffs/Closures: Economic Impact</vt:lpstr>
      <vt:lpstr>New or Evolving Industries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CWIA Resources</dc:title>
  <dc:creator>DeLellis, Kimberly</dc:creator>
  <cp:lastModifiedBy>DeLellis, Kimberly</cp:lastModifiedBy>
  <cp:revision>44</cp:revision>
  <cp:lastPrinted>2023-09-08T19:23:34Z</cp:lastPrinted>
  <dcterms:created xsi:type="dcterms:W3CDTF">2023-04-07T11:27:31Z</dcterms:created>
  <dcterms:modified xsi:type="dcterms:W3CDTF">2023-10-06T14:07:41Z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0x01010050955A6965438B489A7AAD2D9FBF0D79</vt:lpwstr>
  </property>
  <property fmtid="{D5CDD505-2E9C-101B-9397-08002B2CF9AE}" pid="3" name="Order">
    <vt:r8>3000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