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0" r:id="rId3"/>
  </p:sldMasterIdLst>
  <p:notesMasterIdLst>
    <p:notesMasterId r:id="rId35"/>
  </p:notesMasterIdLst>
  <p:sldIdLst>
    <p:sldId id="568" r:id="rId4"/>
    <p:sldId id="290" r:id="rId5"/>
    <p:sldId id="569" r:id="rId6"/>
    <p:sldId id="566" r:id="rId7"/>
    <p:sldId id="570" r:id="rId8"/>
    <p:sldId id="571" r:id="rId9"/>
    <p:sldId id="572" r:id="rId10"/>
    <p:sldId id="574" r:id="rId11"/>
    <p:sldId id="573" r:id="rId12"/>
    <p:sldId id="575" r:id="rId13"/>
    <p:sldId id="579" r:id="rId14"/>
    <p:sldId id="577" r:id="rId15"/>
    <p:sldId id="256" r:id="rId16"/>
    <p:sldId id="561" r:id="rId17"/>
    <p:sldId id="580" r:id="rId18"/>
    <p:sldId id="581" r:id="rId19"/>
    <p:sldId id="567" r:id="rId20"/>
    <p:sldId id="582" r:id="rId21"/>
    <p:sldId id="583" r:id="rId22"/>
    <p:sldId id="584" r:id="rId23"/>
    <p:sldId id="585" r:id="rId24"/>
    <p:sldId id="586" r:id="rId25"/>
    <p:sldId id="587" r:id="rId26"/>
    <p:sldId id="588" r:id="rId27"/>
    <p:sldId id="578" r:id="rId28"/>
    <p:sldId id="589" r:id="rId29"/>
    <p:sldId id="590" r:id="rId30"/>
    <p:sldId id="591" r:id="rId31"/>
    <p:sldId id="592" r:id="rId32"/>
    <p:sldId id="576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4C"/>
    <a:srgbClr val="FF2929"/>
    <a:srgbClr val="FF4F4F"/>
    <a:srgbClr val="4472C4"/>
    <a:srgbClr val="E9EBF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84254" autoAdjust="0"/>
  </p:normalViewPr>
  <p:slideViewPr>
    <p:cSldViewPr snapToGrid="0">
      <p:cViewPr varScale="1">
        <p:scale>
          <a:sx n="75" d="100"/>
          <a:sy n="75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1397" dirty="0"/>
              <a:t>In</a:t>
            </a:r>
            <a:r>
              <a:rPr lang="en-US" sz="1397" baseline="0" dirty="0"/>
              <a:t> Billions</a:t>
            </a:r>
            <a:endParaRPr lang="en-US" sz="1400" dirty="0"/>
          </a:p>
        </c:rich>
      </c:tx>
      <c:layout>
        <c:manualLayout>
          <c:xMode val="edge"/>
          <c:yMode val="edge"/>
          <c:x val="1.0322940846267049E-2"/>
          <c:y val="4.938185543708444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585714980071928E-2"/>
          <c:y val="9.1810600287867236E-2"/>
          <c:w val="0.89937724798289087"/>
          <c:h val="0.7830410210820422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UC Trust Fund Balance</c:v>
                </c:pt>
              </c:strCache>
            </c:strRef>
          </c:tx>
          <c:spPr>
            <a:solidFill>
              <a:schemeClr val="tx1"/>
            </a:solidFill>
            <a:ln w="18990">
              <a:solidFill>
                <a:schemeClr val="tx1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Sheet1!$D$2:$D$27</c:f>
              <c:numCache>
                <c:formatCode>0.000</c:formatCode>
                <c:ptCount val="26"/>
                <c:pt idx="0">
                  <c:v>2.8024789999999999</c:v>
                </c:pt>
                <c:pt idx="1">
                  <c:v>2.3143129999999998</c:v>
                </c:pt>
                <c:pt idx="2">
                  <c:v>1.7101280000000001</c:v>
                </c:pt>
                <c:pt idx="3">
                  <c:v>0.76193100000000002</c:v>
                </c:pt>
                <c:pt idx="4">
                  <c:v>0.61398600000000003</c:v>
                </c:pt>
                <c:pt idx="5">
                  <c:v>0.98081300000000005</c:v>
                </c:pt>
                <c:pt idx="6">
                  <c:v>1.383464</c:v>
                </c:pt>
                <c:pt idx="7">
                  <c:v>1.545652</c:v>
                </c:pt>
                <c:pt idx="8">
                  <c:v>0.98116199999999998</c:v>
                </c:pt>
                <c:pt idx="9">
                  <c:v>-1.7546809999999999</c:v>
                </c:pt>
                <c:pt idx="10">
                  <c:v>-2.914533</c:v>
                </c:pt>
                <c:pt idx="11">
                  <c:v>-3.1947380000000001</c:v>
                </c:pt>
                <c:pt idx="12">
                  <c:v>-2.6631300000000002</c:v>
                </c:pt>
                <c:pt idx="13">
                  <c:v>-2.3086190000000002</c:v>
                </c:pt>
                <c:pt idx="14">
                  <c:v>-1.6994100000000001</c:v>
                </c:pt>
                <c:pt idx="15">
                  <c:v>-0.90757500000000002</c:v>
                </c:pt>
                <c:pt idx="16">
                  <c:v>-5.7426999999999999E-2</c:v>
                </c:pt>
                <c:pt idx="17">
                  <c:v>1.0703290000000001</c:v>
                </c:pt>
                <c:pt idx="18">
                  <c:v>2.2671600000000001</c:v>
                </c:pt>
                <c:pt idx="19">
                  <c:v>3.4354239999999998</c:v>
                </c:pt>
                <c:pt idx="20">
                  <c:v>-0.82199999999999995</c:v>
                </c:pt>
                <c:pt idx="21">
                  <c:v>-0.79</c:v>
                </c:pt>
                <c:pt idx="22">
                  <c:v>0.255</c:v>
                </c:pt>
                <c:pt idx="23">
                  <c:v>1.044</c:v>
                </c:pt>
                <c:pt idx="24">
                  <c:v>1.7509999999999999</c:v>
                </c:pt>
                <c:pt idx="25">
                  <c:v>2.0979999999999999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1-4685-BB91-2843915B8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333632"/>
        <c:axId val="1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UC Benefits</c:v>
                </c:pt>
              </c:strCache>
            </c:strRef>
          </c:tx>
          <c:spPr>
            <a:ln w="37980">
              <a:solidFill>
                <a:srgbClr val="0070C0"/>
              </a:solidFill>
            </a:ln>
          </c:spPr>
          <c:marker>
            <c:symbol val="square"/>
            <c:size val="2"/>
            <c:spPr>
              <a:noFill/>
              <a:ln>
                <a:noFill/>
              </a:ln>
            </c:spPr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Sheet1!$B$2:$B$29</c:f>
              <c:numCache>
                <c:formatCode>0.000</c:formatCode>
                <c:ptCount val="28"/>
                <c:pt idx="0">
                  <c:v>1.463846</c:v>
                </c:pt>
                <c:pt idx="1">
                  <c:v>2.128215</c:v>
                </c:pt>
                <c:pt idx="2">
                  <c:v>2.6652739999999997</c:v>
                </c:pt>
                <c:pt idx="3">
                  <c:v>2.7678150000000001</c:v>
                </c:pt>
                <c:pt idx="4">
                  <c:v>2.448788</c:v>
                </c:pt>
                <c:pt idx="5">
                  <c:v>2.1922449999999998</c:v>
                </c:pt>
                <c:pt idx="6">
                  <c:v>1.8916849999999998</c:v>
                </c:pt>
                <c:pt idx="7">
                  <c:v>2.0135580000000002</c:v>
                </c:pt>
                <c:pt idx="8">
                  <c:v>2.5430999999999999</c:v>
                </c:pt>
                <c:pt idx="9">
                  <c:v>4.7351270000000003</c:v>
                </c:pt>
                <c:pt idx="10">
                  <c:v>3.6065210000000003</c:v>
                </c:pt>
                <c:pt idx="11">
                  <c:v>3.0232710000000003</c:v>
                </c:pt>
                <c:pt idx="12">
                  <c:v>2.85961</c:v>
                </c:pt>
                <c:pt idx="13">
                  <c:v>2.5472952857700002</c:v>
                </c:pt>
                <c:pt idx="14">
                  <c:v>2.2847579999999996</c:v>
                </c:pt>
                <c:pt idx="15">
                  <c:v>2.1455419999999998</c:v>
                </c:pt>
                <c:pt idx="16">
                  <c:v>2.1722459999999999</c:v>
                </c:pt>
                <c:pt idx="17">
                  <c:v>1.8736440000000001</c:v>
                </c:pt>
                <c:pt idx="18">
                  <c:v>1.7303269999999999</c:v>
                </c:pt>
                <c:pt idx="19">
                  <c:v>1.764508</c:v>
                </c:pt>
                <c:pt idx="20">
                  <c:v>6.619707</c:v>
                </c:pt>
                <c:pt idx="21">
                  <c:v>2.2759999999999998</c:v>
                </c:pt>
                <c:pt idx="22">
                  <c:v>1.2150000000000001</c:v>
                </c:pt>
                <c:pt idx="23">
                  <c:v>1.62</c:v>
                </c:pt>
                <c:pt idx="24">
                  <c:v>1.782</c:v>
                </c:pt>
                <c:pt idx="25">
                  <c:v>1.9470000000000001</c:v>
                </c:pt>
                <c:pt idx="27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A1-4685-BB91-2843915B83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UC Taxes</c:v>
                </c:pt>
              </c:strCache>
            </c:strRef>
          </c:tx>
          <c:spPr>
            <a:ln w="37980">
              <a:solidFill>
                <a:srgbClr val="FFC000"/>
              </a:solidFill>
              <a:prstDash val="solid"/>
            </a:ln>
          </c:spPr>
          <c:marker>
            <c:symbol val="square"/>
            <c:size val="2"/>
            <c:spPr>
              <a:noFill/>
              <a:ln>
                <a:noFill/>
              </a:ln>
            </c:spPr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Sheet1!$C$2:$C$27</c:f>
              <c:numCache>
                <c:formatCode>0.000</c:formatCode>
                <c:ptCount val="26"/>
                <c:pt idx="0">
                  <c:v>1.490359</c:v>
                </c:pt>
                <c:pt idx="1">
                  <c:v>1.458548</c:v>
                </c:pt>
                <c:pt idx="2">
                  <c:v>1.4653320000000001</c:v>
                </c:pt>
                <c:pt idx="3">
                  <c:v>1.6903950000000001</c:v>
                </c:pt>
                <c:pt idx="4">
                  <c:v>2.4368029999999998</c:v>
                </c:pt>
                <c:pt idx="5">
                  <c:v>2.6744439999999998</c:v>
                </c:pt>
                <c:pt idx="6">
                  <c:v>2.426901</c:v>
                </c:pt>
                <c:pt idx="7">
                  <c:v>2.3484760000000002</c:v>
                </c:pt>
                <c:pt idx="8">
                  <c:v>2.1715439999999999</c:v>
                </c:pt>
                <c:pt idx="9">
                  <c:v>2.0844050000000003</c:v>
                </c:pt>
                <c:pt idx="10">
                  <c:v>2.4765010000000003</c:v>
                </c:pt>
                <c:pt idx="11">
                  <c:v>2.7862420000000001</c:v>
                </c:pt>
                <c:pt idx="12">
                  <c:v>2.9496850000000001</c:v>
                </c:pt>
                <c:pt idx="13">
                  <c:v>2.6451176614100005</c:v>
                </c:pt>
                <c:pt idx="14">
                  <c:v>2.5506180000000001</c:v>
                </c:pt>
                <c:pt idx="15">
                  <c:v>2.5487109999999999</c:v>
                </c:pt>
                <c:pt idx="16">
                  <c:v>2.5913219999999999</c:v>
                </c:pt>
                <c:pt idx="17">
                  <c:v>2.505843</c:v>
                </c:pt>
                <c:pt idx="18">
                  <c:v>2.3683350000000001</c:v>
                </c:pt>
                <c:pt idx="19">
                  <c:v>2.3456930000000003</c:v>
                </c:pt>
                <c:pt idx="20">
                  <c:v>2.4747840000000001</c:v>
                </c:pt>
                <c:pt idx="21">
                  <c:v>2.2549999999999999</c:v>
                </c:pt>
                <c:pt idx="22">
                  <c:v>2.2349999999999999</c:v>
                </c:pt>
                <c:pt idx="23">
                  <c:v>2.4049999999999998</c:v>
                </c:pt>
                <c:pt idx="24">
                  <c:v>2.3109999999999999</c:v>
                </c:pt>
                <c:pt idx="25">
                  <c:v>2.2610000000000001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A1-4685-BB91-2843915B8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333632"/>
        <c:axId val="1"/>
      </c:lineChart>
      <c:catAx>
        <c:axId val="23733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197" b="1" i="0" baseline="0"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\$#,##0.0" sourceLinked="0"/>
        <c:majorTickMark val="out"/>
        <c:minorTickMark val="none"/>
        <c:tickLblPos val="nextTo"/>
        <c:txPr>
          <a:bodyPr/>
          <a:lstStyle/>
          <a:p>
            <a:pPr>
              <a:defRPr sz="1197" b="1" i="0" baseline="0"/>
            </a:pPr>
            <a:endParaRPr lang="en-US"/>
          </a:p>
        </c:txPr>
        <c:crossAx val="237333632"/>
        <c:crosses val="autoZero"/>
        <c:crossBetween val="between"/>
      </c:valAx>
      <c:spPr>
        <a:noFill/>
        <a:ln w="25373">
          <a:noFill/>
        </a:ln>
      </c:spPr>
    </c:plotArea>
    <c:legend>
      <c:legendPos val="l"/>
      <c:layout>
        <c:manualLayout>
          <c:xMode val="edge"/>
          <c:yMode val="edge"/>
          <c:x val="9.2206757392320177E-2"/>
          <c:y val="0.11107696045036623"/>
          <c:w val="0.28514690576972668"/>
          <c:h val="0.17325496284795389"/>
        </c:manualLayout>
      </c:layout>
      <c:overlay val="1"/>
      <c:txPr>
        <a:bodyPr/>
        <a:lstStyle/>
        <a:p>
          <a:pPr>
            <a:defRPr sz="1397" b="1" i="0" baseline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0.80556</cdr:x>
      <cdr:y>0.08065</cdr:y>
    </cdr:from>
    <cdr:to>
      <cdr:x>0.80556</cdr:x>
      <cdr:y>0.8871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D7F2B5A7-3534-44C3-9DFA-08941AA60006}"/>
            </a:ext>
          </a:extLst>
        </cdr:cNvPr>
        <cdr:cNvCxnSpPr/>
      </cdr:nvCxnSpPr>
      <cdr:spPr>
        <a:xfrm xmlns:a="http://schemas.openxmlformats.org/drawingml/2006/main" flipV="1">
          <a:off x="6629400" y="381003"/>
          <a:ext cx="0" cy="3809993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0.68171</cdr:x>
      <cdr:y>0.09677</cdr:y>
    </cdr:from>
    <cdr:to>
      <cdr:x>0.95024</cdr:x>
      <cdr:y>0.15772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5610177" y="457200"/>
          <a:ext cx="2209895" cy="287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200" b="1" dirty="0"/>
            <a:t>Actual                    Forecast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4E99F-E573-4485-B4C8-23A38BDE059D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B9595-7DC1-44D8-AC88-63564C84F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1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3622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year, we produce the UC Actuarial evaluation which has been required by UC law since 1985. Digital copies are available on our website going back to 2007. </a:t>
            </a:r>
          </a:p>
          <a:p>
            <a:r>
              <a:rPr lang="en-US" dirty="0"/>
              <a:t>It provides an in-depth analysis of the factors impacting the UC Trust Fund, including projections of UC tax contributions and benefit costs based on latest economic forecasts. </a:t>
            </a:r>
          </a:p>
          <a:p>
            <a:r>
              <a:rPr lang="en-US" dirty="0"/>
              <a:t>The state comparisons include unemployment rates, total benefits, average weekly benefit, as well as tax wage bases and rates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433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There are 20 years of historic data except for Tables A-4, A-5, A-6, and A-10.</a:t>
            </a:r>
          </a:p>
          <a:p>
            <a:r>
              <a:rPr lang="en-US" dirty="0"/>
              <a:t>The footnote for 2022 is that the number is preliminary given there were only 9 months of data available due to the lag in QCEW.</a:t>
            </a:r>
          </a:p>
          <a:p>
            <a:r>
              <a:rPr lang="en-US" dirty="0"/>
              <a:t>IUR is insured unemployment rate. Earlier you may have seen the LAUS unemployment rate which was 4.4 in 2022 which includes people who are not eligible for UC benefits. </a:t>
            </a:r>
          </a:p>
          <a:p>
            <a:r>
              <a:rPr lang="en-US" dirty="0"/>
              <a:t>New is just a subset of Initial, initial can also include additional and transitional claims.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998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991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468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391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665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968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747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086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1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012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01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857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143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163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786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0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66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584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402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2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080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856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1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96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97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088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592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299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94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-17837" y="1"/>
            <a:ext cx="6658917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859617" y="4708039"/>
            <a:ext cx="2359561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6" y="4733925"/>
            <a:ext cx="1699881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355" y="889777"/>
            <a:ext cx="5096646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144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76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9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2" y="1010091"/>
            <a:ext cx="1785257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219434" y="646422"/>
            <a:ext cx="6733043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/>
        </p:nvSpPr>
        <p:spPr>
          <a:xfrm>
            <a:off x="8098755" y="-6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868063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8"/>
            <a:ext cx="10835123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547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1"/>
            <a:ext cx="6616009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71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400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80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92888" lvl="0" indent="-19288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>
                <a:solidFill>
                  <a:schemeClr val="accent6"/>
                </a:solidFill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80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290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0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7" y="2290716"/>
            <a:ext cx="5803672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25"/>
            </a:lvl1pPr>
            <a:lvl2pPr>
              <a:buClr>
                <a:schemeClr val="accent2"/>
              </a:buClr>
              <a:defRPr sz="1688"/>
            </a:lvl2pPr>
            <a:lvl3pPr>
              <a:buClr>
                <a:schemeClr val="accent2"/>
              </a:buClr>
              <a:defRPr sz="1519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42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8996574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2" y="2271862"/>
            <a:ext cx="5715017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5776" indent="0">
              <a:buNone/>
              <a:defRPr sz="2363"/>
            </a:lvl2pPr>
            <a:lvl3pPr marL="771551" indent="0">
              <a:buNone/>
              <a:defRPr sz="2025"/>
            </a:lvl3pPr>
            <a:lvl4pPr marL="1157327" indent="0">
              <a:buNone/>
              <a:defRPr sz="1688"/>
            </a:lvl4pPr>
            <a:lvl5pPr marL="1543103" indent="0">
              <a:buNone/>
              <a:defRPr sz="1688"/>
            </a:lvl5pPr>
            <a:lvl6pPr marL="1928879" indent="0">
              <a:buNone/>
              <a:defRPr sz="1688"/>
            </a:lvl6pPr>
            <a:lvl7pPr marL="2314654" indent="0">
              <a:buNone/>
              <a:defRPr sz="1688"/>
            </a:lvl7pPr>
            <a:lvl8pPr marL="2700430" indent="0">
              <a:buNone/>
              <a:defRPr sz="1688"/>
            </a:lvl8pPr>
            <a:lvl9pPr marL="3086206" indent="0">
              <a:buNone/>
              <a:defRPr sz="1688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0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/>
        </p:nvGrpSpPr>
        <p:grpSpPr>
          <a:xfrm flipH="1">
            <a:off x="7561329" y="4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/>
        </p:nvSpPr>
        <p:spPr>
          <a:xfrm flipH="1">
            <a:off x="6679909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7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1722346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7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0" y="1181100"/>
            <a:ext cx="1973269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/>
        </p:nvSpPr>
        <p:spPr>
          <a:xfrm>
            <a:off x="8520207" y="1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40796" y="800945"/>
            <a:ext cx="6698234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0808" y="924788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5" t="26985" r="74628" b="20981"/>
          <a:stretch/>
        </p:blipFill>
        <p:spPr>
          <a:xfrm>
            <a:off x="11068857" y="61089"/>
            <a:ext cx="1006997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67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 userDrawn="1"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1"/>
            <a:ext cx="6658917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859617" y="4708039"/>
            <a:ext cx="2359561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6" y="4733925"/>
            <a:ext cx="1699881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355" y="889777"/>
            <a:ext cx="5096646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5024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81100"/>
            <a:ext cx="1973269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8520207" y="1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96" y="800945"/>
            <a:ext cx="6698234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0808" y="924788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5" t="26985" r="74628" b="20981"/>
          <a:stretch/>
        </p:blipFill>
        <p:spPr>
          <a:xfrm>
            <a:off x="11068857" y="61089"/>
            <a:ext cx="1006997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87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1" y="5047077"/>
            <a:ext cx="1524575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82" y="2563480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1" y="2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394106" y="97052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8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9" y="1435101"/>
            <a:ext cx="6021820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5" y="1185453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82" y="2563480"/>
            <a:ext cx="7342620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 userDrawn="1"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271445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9"/>
            <a:ext cx="547529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8"/>
            <a:ext cx="547529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9"/>
            <a:ext cx="547560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8"/>
            <a:ext cx="547560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77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5" y="2005763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76" indent="0">
              <a:buNone/>
              <a:defRPr sz="2025">
                <a:solidFill>
                  <a:schemeClr val="bg1"/>
                </a:solidFill>
              </a:defRPr>
            </a:lvl2pPr>
            <a:lvl3pPr marL="771551" indent="0">
              <a:buNone/>
              <a:defRPr sz="2025">
                <a:solidFill>
                  <a:schemeClr val="bg1"/>
                </a:solidFill>
              </a:defRPr>
            </a:lvl3pPr>
            <a:lvl4pPr marL="1157327" indent="0">
              <a:buNone/>
              <a:defRPr sz="2025">
                <a:solidFill>
                  <a:schemeClr val="bg1"/>
                </a:solidFill>
              </a:defRPr>
            </a:lvl4pPr>
            <a:lvl5pPr marL="1543103" indent="0">
              <a:buNone/>
              <a:defRPr sz="20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7" y="2005764"/>
            <a:ext cx="5719397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688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1024648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80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68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6603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2" y="-4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31" y="326573"/>
            <a:ext cx="11473543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928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7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31" y="558803"/>
            <a:ext cx="8333223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038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27244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1821023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31" y="3461163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31" y="3839451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31" y="4216672"/>
            <a:ext cx="3445783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31" y="4594957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9" y="350524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3" y="3897987"/>
            <a:ext cx="161508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9" y="4327948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9" y="4650084"/>
            <a:ext cx="23331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0"/>
            <a:ext cx="6131674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594957"/>
            <a:ext cx="1941124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4367" y="946597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6693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14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6375401" y="5047077"/>
            <a:ext cx="1524575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2" y="2563480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1" y="2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394106" y="97052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9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2" y="1010091"/>
            <a:ext cx="1785257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219434" y="646422"/>
            <a:ext cx="6733043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 userDrawn="1"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 userDrawn="1"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 userDrawn="1"/>
        </p:nvSpPr>
        <p:spPr>
          <a:xfrm>
            <a:off x="8098755" y="-6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111293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8"/>
            <a:ext cx="10835123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74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1"/>
            <a:ext cx="6616009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71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493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80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92888" lvl="0" indent="-19288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>
                <a:solidFill>
                  <a:schemeClr val="accent6"/>
                </a:solidFill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80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966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7" y="2290716"/>
            <a:ext cx="5803672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25"/>
            </a:lvl1pPr>
            <a:lvl2pPr>
              <a:buClr>
                <a:schemeClr val="accent2"/>
              </a:buClr>
              <a:defRPr sz="1688"/>
            </a:lvl2pPr>
            <a:lvl3pPr>
              <a:buClr>
                <a:schemeClr val="accent2"/>
              </a:buClr>
              <a:defRPr sz="1519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65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8996574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2" y="2271862"/>
            <a:ext cx="5715017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5776" indent="0">
              <a:buNone/>
              <a:defRPr sz="2363"/>
            </a:lvl2pPr>
            <a:lvl3pPr marL="771551" indent="0">
              <a:buNone/>
              <a:defRPr sz="2025"/>
            </a:lvl3pPr>
            <a:lvl4pPr marL="1157327" indent="0">
              <a:buNone/>
              <a:defRPr sz="1688"/>
            </a:lvl4pPr>
            <a:lvl5pPr marL="1543103" indent="0">
              <a:buNone/>
              <a:defRPr sz="1688"/>
            </a:lvl5pPr>
            <a:lvl6pPr marL="1928879" indent="0">
              <a:buNone/>
              <a:defRPr sz="1688"/>
            </a:lvl6pPr>
            <a:lvl7pPr marL="2314654" indent="0">
              <a:buNone/>
              <a:defRPr sz="1688"/>
            </a:lvl7pPr>
            <a:lvl8pPr marL="2700430" indent="0">
              <a:buNone/>
              <a:defRPr sz="1688"/>
            </a:lvl8pPr>
            <a:lvl9pPr marL="3086206" indent="0">
              <a:buNone/>
              <a:defRPr sz="1688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25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9" y="4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9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63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2090851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55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 userDrawn="1"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1"/>
            <a:ext cx="6658917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859617" y="4708039"/>
            <a:ext cx="2359561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6" y="4733925"/>
            <a:ext cx="1699881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355" y="889777"/>
            <a:ext cx="5096646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4740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9" y="1435101"/>
            <a:ext cx="6021820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10352315" y="1185453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2" y="2563480"/>
            <a:ext cx="7342620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2666702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81100"/>
            <a:ext cx="1973269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8520207" y="1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96" y="800945"/>
            <a:ext cx="6698234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0808" y="924788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5" t="26985" r="74628" b="20981"/>
          <a:stretch/>
        </p:blipFill>
        <p:spPr>
          <a:xfrm>
            <a:off x="11068857" y="61089"/>
            <a:ext cx="1006997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90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1" y="5047077"/>
            <a:ext cx="1524575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82" y="2563480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1" y="2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394106" y="97052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0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9" y="1435101"/>
            <a:ext cx="6021820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5" y="1185453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82" y="2563480"/>
            <a:ext cx="7342620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 userDrawn="1"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21641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9"/>
            <a:ext cx="547529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8"/>
            <a:ext cx="547529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9"/>
            <a:ext cx="547560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8"/>
            <a:ext cx="547560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0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5" y="2005763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76" indent="0">
              <a:buNone/>
              <a:defRPr sz="2025">
                <a:solidFill>
                  <a:schemeClr val="bg1"/>
                </a:solidFill>
              </a:defRPr>
            </a:lvl2pPr>
            <a:lvl3pPr marL="771551" indent="0">
              <a:buNone/>
              <a:defRPr sz="2025">
                <a:solidFill>
                  <a:schemeClr val="bg1"/>
                </a:solidFill>
              </a:defRPr>
            </a:lvl3pPr>
            <a:lvl4pPr marL="1157327" indent="0">
              <a:buNone/>
              <a:defRPr sz="2025">
                <a:solidFill>
                  <a:schemeClr val="bg1"/>
                </a:solidFill>
              </a:defRPr>
            </a:lvl4pPr>
            <a:lvl5pPr marL="1543103" indent="0">
              <a:buNone/>
              <a:defRPr sz="20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7" y="2005764"/>
            <a:ext cx="5719397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688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103400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80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68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125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2" y="-4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31" y="326573"/>
            <a:ext cx="11473543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928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7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31" y="558803"/>
            <a:ext cx="8333223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038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3661629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1821023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31" y="3461163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31" y="3839451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31" y="4216672"/>
            <a:ext cx="3445783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31" y="4594957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9" y="350524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3" y="3897987"/>
            <a:ext cx="161508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9" y="4327948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9" y="4650084"/>
            <a:ext cx="23331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0"/>
            <a:ext cx="6131674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594957"/>
            <a:ext cx="1941124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4367" y="946597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66515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13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9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2" y="1010091"/>
            <a:ext cx="1785257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219434" y="646422"/>
            <a:ext cx="6733043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 userDrawn="1"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 userDrawn="1"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 userDrawn="1"/>
        </p:nvSpPr>
        <p:spPr>
          <a:xfrm>
            <a:off x="8098755" y="-6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668366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698" y="2104889"/>
            <a:ext cx="547529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8" y="2886078"/>
            <a:ext cx="547529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713" y="2104889"/>
            <a:ext cx="547560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6713" y="2886078"/>
            <a:ext cx="547560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57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8"/>
            <a:ext cx="10835123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239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1"/>
            <a:ext cx="6616009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71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592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80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92888" lvl="0" indent="-19288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>
                <a:solidFill>
                  <a:schemeClr val="accent6"/>
                </a:solidFill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80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169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0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7" y="2290716"/>
            <a:ext cx="5803672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25"/>
            </a:lvl1pPr>
            <a:lvl2pPr>
              <a:buClr>
                <a:schemeClr val="accent2"/>
              </a:buClr>
              <a:defRPr sz="1688"/>
            </a:lvl2pPr>
            <a:lvl3pPr>
              <a:buClr>
                <a:schemeClr val="accent2"/>
              </a:buClr>
              <a:defRPr sz="1519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65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8996574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2" y="2271862"/>
            <a:ext cx="5715017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5776" indent="0">
              <a:buNone/>
              <a:defRPr sz="2363"/>
            </a:lvl2pPr>
            <a:lvl3pPr marL="771551" indent="0">
              <a:buNone/>
              <a:defRPr sz="2025"/>
            </a:lvl3pPr>
            <a:lvl4pPr marL="1157327" indent="0">
              <a:buNone/>
              <a:defRPr sz="1688"/>
            </a:lvl4pPr>
            <a:lvl5pPr marL="1543103" indent="0">
              <a:buNone/>
              <a:defRPr sz="1688"/>
            </a:lvl5pPr>
            <a:lvl6pPr marL="1928879" indent="0">
              <a:buNone/>
              <a:defRPr sz="1688"/>
            </a:lvl6pPr>
            <a:lvl7pPr marL="2314654" indent="0">
              <a:buNone/>
              <a:defRPr sz="1688"/>
            </a:lvl7pPr>
            <a:lvl8pPr marL="2700430" indent="0">
              <a:buNone/>
              <a:defRPr sz="1688"/>
            </a:lvl8pPr>
            <a:lvl9pPr marL="3086206" indent="0">
              <a:buNone/>
              <a:defRPr sz="1688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7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9" y="4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9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09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 userDrawn="1"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 userDrawn="1"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809930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9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5" y="2005763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76" indent="0">
              <a:buNone/>
              <a:defRPr sz="2025">
                <a:solidFill>
                  <a:schemeClr val="bg1"/>
                </a:solidFill>
              </a:defRPr>
            </a:lvl2pPr>
            <a:lvl3pPr marL="771551" indent="0">
              <a:buNone/>
              <a:defRPr sz="2025">
                <a:solidFill>
                  <a:schemeClr val="bg1"/>
                </a:solidFill>
              </a:defRPr>
            </a:lvl3pPr>
            <a:lvl4pPr marL="1157327" indent="0">
              <a:buNone/>
              <a:defRPr sz="2025">
                <a:solidFill>
                  <a:schemeClr val="bg1"/>
                </a:solidFill>
              </a:defRPr>
            </a:lvl4pPr>
            <a:lvl5pPr marL="1543103" indent="0">
              <a:buNone/>
              <a:defRPr sz="20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7" y="2005764"/>
            <a:ext cx="5719397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688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4015951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80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68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46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/>
        </p:nvSpPr>
        <p:spPr>
          <a:xfrm flipV="1">
            <a:off x="2" y="-4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31" y="326573"/>
            <a:ext cx="11473543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928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/>
        </p:nvCxnSpPr>
        <p:spPr>
          <a:xfrm flipV="1">
            <a:off x="0" y="5344887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31" y="558803"/>
            <a:ext cx="8333223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038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828350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1821023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31" y="3461163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31" y="3839451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31" y="4216672"/>
            <a:ext cx="3445783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31" y="4594957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/>
        </p:nvSpPr>
        <p:spPr>
          <a:xfrm>
            <a:off x="6458939" y="350524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/>
        </p:nvSpPr>
        <p:spPr>
          <a:xfrm>
            <a:off x="6507623" y="3897987"/>
            <a:ext cx="161508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/>
        </p:nvSpPr>
        <p:spPr>
          <a:xfrm>
            <a:off x="6458939" y="4327948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/>
        </p:nvSpPr>
        <p:spPr>
          <a:xfrm>
            <a:off x="6471719" y="4650084"/>
            <a:ext cx="23331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/>
        </p:nvCxnSpPr>
        <p:spPr>
          <a:xfrm flipV="1">
            <a:off x="-17837" y="0"/>
            <a:ext cx="6131674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/>
        </p:nvCxnSpPr>
        <p:spPr>
          <a:xfrm flipV="1">
            <a:off x="-17837" y="4594957"/>
            <a:ext cx="1941124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4367" y="946597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6559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1" y="6356353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3" y="6356353"/>
            <a:ext cx="740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bg2"/>
                </a:solidFill>
              </a:defRPr>
            </a:lvl1pPr>
          </a:lstStyle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3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8969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771551" rtl="0" eaLnBrk="1" latinLnBrk="0" hangingPunct="1">
        <a:lnSpc>
          <a:spcPct val="90000"/>
        </a:lnSpc>
        <a:spcBef>
          <a:spcPct val="0"/>
        </a:spcBef>
        <a:buNone/>
        <a:defRPr lang="en-IN" sz="3375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92888" indent="-192888" algn="l" defTabSz="771551" rtl="0" eaLnBrk="1" latinLnBrk="0" hangingPunct="1">
        <a:lnSpc>
          <a:spcPct val="90000"/>
        </a:lnSpc>
        <a:spcBef>
          <a:spcPts val="844"/>
        </a:spcBef>
        <a:buClr>
          <a:srgbClr val="2E7A40"/>
        </a:buClr>
        <a:buFont typeface="Arial" panose="020B0604020202020204" pitchFamily="34" charset="0"/>
        <a:buChar char="•"/>
        <a:defRPr lang="en-US" sz="2025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8664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68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64439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519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50215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35991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IN" sz="13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21766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542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18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094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7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51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27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3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79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654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3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0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1" y="6356353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3" y="6356353"/>
            <a:ext cx="740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3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163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ftr="0" dt="0"/>
  <p:txStyles>
    <p:titleStyle>
      <a:lvl1pPr algn="l" defTabSz="771551" rtl="0" eaLnBrk="1" latinLnBrk="0" hangingPunct="1">
        <a:lnSpc>
          <a:spcPct val="90000"/>
        </a:lnSpc>
        <a:spcBef>
          <a:spcPct val="0"/>
        </a:spcBef>
        <a:buNone/>
        <a:defRPr lang="en-IN" sz="3375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92888" indent="-192888" algn="l" defTabSz="771551" rtl="0" eaLnBrk="1" latinLnBrk="0" hangingPunct="1">
        <a:lnSpc>
          <a:spcPct val="90000"/>
        </a:lnSpc>
        <a:spcBef>
          <a:spcPts val="844"/>
        </a:spcBef>
        <a:buClr>
          <a:srgbClr val="2E7A40"/>
        </a:buClr>
        <a:buFont typeface="Arial" panose="020B0604020202020204" pitchFamily="34" charset="0"/>
        <a:buChar char="•"/>
        <a:defRPr lang="en-US" sz="2025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8664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68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64439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519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50215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35991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IN" sz="13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21766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542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18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094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7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51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27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3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79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654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3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0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1" y="6356353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3" y="6356353"/>
            <a:ext cx="740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3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840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hf sldNum="0" hdr="0" ftr="0" dt="0"/>
  <p:txStyles>
    <p:titleStyle>
      <a:lvl1pPr algn="l" defTabSz="771551" rtl="0" eaLnBrk="1" latinLnBrk="0" hangingPunct="1">
        <a:lnSpc>
          <a:spcPct val="90000"/>
        </a:lnSpc>
        <a:spcBef>
          <a:spcPct val="0"/>
        </a:spcBef>
        <a:buNone/>
        <a:defRPr lang="en-IN" sz="3375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92888" indent="-192888" algn="l" defTabSz="771551" rtl="0" eaLnBrk="1" latinLnBrk="0" hangingPunct="1">
        <a:lnSpc>
          <a:spcPct val="90000"/>
        </a:lnSpc>
        <a:spcBef>
          <a:spcPts val="844"/>
        </a:spcBef>
        <a:buClr>
          <a:srgbClr val="2E7A40"/>
        </a:buClr>
        <a:buFont typeface="Arial" panose="020B0604020202020204" pitchFamily="34" charset="0"/>
        <a:buChar char="•"/>
        <a:defRPr lang="en-US" sz="2025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8664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68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64439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519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50215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35991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IN" sz="13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21766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542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18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094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7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51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27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3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79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654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3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0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788" y="1779075"/>
            <a:ext cx="5306141" cy="2418456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/>
              <a:t>The Benefits of Being Unlucky</a:t>
            </a:r>
            <a:endParaRPr lang="en-US" sz="3000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3EB7A7-4F71-4EB7-B84F-7459C0CEC6A0}"/>
              </a:ext>
            </a:extLst>
          </p:cNvPr>
          <p:cNvSpPr txBox="1">
            <a:spLocks/>
          </p:cNvSpPr>
          <p:nvPr/>
        </p:nvSpPr>
        <p:spPr>
          <a:xfrm>
            <a:off x="3685458" y="3217818"/>
            <a:ext cx="7452803" cy="2418456"/>
          </a:xfrm>
          <a:prstGeom prst="rect">
            <a:avLst/>
          </a:prstGeom>
        </p:spPr>
        <p:txBody>
          <a:bodyPr vert="horz" lIns="91440" tIns="45720" rIns="91440" bIns="0" rtlCol="0" anchor="ctr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Calibri Light" panose="020F030202020403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i="1" dirty="0"/>
              <a:t>A look at the Unemployment Compensation and Survey of Occupational Injuries and Illnesses Programs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7549F2-A750-40D0-B093-F22F42316DDB}"/>
              </a:ext>
            </a:extLst>
          </p:cNvPr>
          <p:cNvSpPr txBox="1">
            <a:spLocks/>
          </p:cNvSpPr>
          <p:nvPr/>
        </p:nvSpPr>
        <p:spPr>
          <a:xfrm>
            <a:off x="1777282" y="5636274"/>
            <a:ext cx="8637436" cy="5755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194C"/>
                </a:solidFill>
                <a:latin typeface="Calibri" pitchFamily="34" charset="0"/>
              </a:rPr>
              <a:t>2023 Workforce Information Forum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194C"/>
                </a:solidFill>
                <a:latin typeface="Calibri" pitchFamily="34" charset="0"/>
              </a:rPr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186190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4F95D7-3AD2-4C93-AE6C-9AD0EFE64B5C}"/>
              </a:ext>
            </a:extLst>
          </p:cNvPr>
          <p:cNvSpPr txBox="1">
            <a:spLocks/>
          </p:cNvSpPr>
          <p:nvPr/>
        </p:nvSpPr>
        <p:spPr>
          <a:xfrm>
            <a:off x="628962" y="-9939"/>
            <a:ext cx="4966768" cy="1256361"/>
          </a:xfrm>
          <a:prstGeom prst="rect">
            <a:avLst/>
          </a:prstGeom>
        </p:spPr>
        <p:txBody>
          <a:bodyPr vert="horz" lIns="91440" tIns="45720" rIns="91440" bIns="0" rtlCol="0" anchor="ctr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/>
              <a:t>Actuarial Evaluation</a:t>
            </a:r>
          </a:p>
          <a:p>
            <a:pPr algn="ctr">
              <a:lnSpc>
                <a:spcPct val="100000"/>
              </a:lnSpc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F2821-A722-42B0-8ADA-6C3B0A3F3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04" y="802540"/>
            <a:ext cx="4808126" cy="57697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76AFEA-2F17-44F6-BEE5-0A7D2FA43F01}"/>
              </a:ext>
            </a:extLst>
          </p:cNvPr>
          <p:cNvSpPr txBox="1"/>
          <p:nvPr/>
        </p:nvSpPr>
        <p:spPr>
          <a:xfrm>
            <a:off x="5511596" y="2102367"/>
            <a:ext cx="589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 report required by PA UC law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 trust fund analysis and forecasts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Historical UC data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Comparisons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0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505569-1940-4B31-BF4C-D183AE94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949" y="112796"/>
            <a:ext cx="6310190" cy="831421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Actuarial Evaluation:</a:t>
            </a:r>
            <a:br>
              <a:rPr lang="en-US" sz="3200" dirty="0"/>
            </a:br>
            <a:r>
              <a:rPr lang="en-US" sz="3200" dirty="0"/>
              <a:t>Historical Claims</a:t>
            </a:r>
            <a:endParaRPr lang="en-US" sz="32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57B9D4-349B-4A9C-9429-D494726D0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94" y="2038144"/>
            <a:ext cx="5536807" cy="36172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327F6F-FB3F-4EB3-9E06-1C5F71B6B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565620"/>
            <a:ext cx="5701748" cy="42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8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505569-1940-4B31-BF4C-D183AE94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66" y="147499"/>
            <a:ext cx="2742043" cy="662456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RESEA</a:t>
            </a:r>
            <a:endParaRPr lang="en-US" sz="32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CD76F-2CBB-4280-B601-99F55434D1EC}"/>
              </a:ext>
            </a:extLst>
          </p:cNvPr>
          <p:cNvSpPr txBox="1"/>
          <p:nvPr/>
        </p:nvSpPr>
        <p:spPr>
          <a:xfrm>
            <a:off x="192704" y="1385966"/>
            <a:ext cx="8474218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Re-Employment Services and Eligibility Assessment (RESEA)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Seminars for assisting claimants in searching for re-employment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Failure to comply with RESEA results in loss or delay of unemployment benefits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Penalty for failing to comply varies from state to state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Reported on the federal ETA-9128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Profiling model selects claimants who are most likely to exhaust benefits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program was momentarily paused from March 2020 through January 2021 due to pandemic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101AB2-90DA-477E-9403-CF0248064D28}"/>
              </a:ext>
            </a:extLst>
          </p:cNvPr>
          <p:cNvGrpSpPr/>
          <p:nvPr/>
        </p:nvGrpSpPr>
        <p:grpSpPr>
          <a:xfrm>
            <a:off x="8911009" y="2305879"/>
            <a:ext cx="2846895" cy="2997440"/>
            <a:chOff x="9295846" y="1238250"/>
            <a:chExt cx="2681288" cy="27574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8CCDFB-3CEC-4527-A765-E32EE6029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5846" y="1238250"/>
              <a:ext cx="2681288" cy="1908061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356EE8-C001-4D69-B139-877629A33EBF}"/>
                </a:ext>
              </a:extLst>
            </p:cNvPr>
            <p:cNvSpPr txBox="1"/>
            <p:nvPr/>
          </p:nvSpPr>
          <p:spPr>
            <a:xfrm>
              <a:off x="9295846" y="3146311"/>
              <a:ext cx="2681288" cy="84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Even an aspiring latex salesman needs to show proof of job seeking.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48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nnsylvania Department of Labor and Industry Logo">
            <a:extLst>
              <a:ext uri="{FF2B5EF4-FFF2-40B4-BE49-F238E27FC236}">
                <a16:creationId xmlns:a16="http://schemas.microsoft.com/office/drawing/2014/main" id="{8CBC9D37-093C-413B-9C6A-A68CFB5559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746" y="1185111"/>
            <a:ext cx="4067293" cy="2033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876" y="2984384"/>
            <a:ext cx="4932728" cy="292775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urvey of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ccupational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njuries and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llnesses</a:t>
            </a: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22" y="695395"/>
            <a:ext cx="3994670" cy="621480"/>
          </a:xfrm>
        </p:spPr>
        <p:txBody>
          <a:bodyPr anchor="ctr"/>
          <a:lstStyle/>
          <a:p>
            <a:pPr algn="ctr"/>
            <a:r>
              <a:rPr lang="en-US" sz="2400" dirty="0"/>
              <a:t>What is SOII?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F9F03A-A68D-4849-84C3-83CE11C30F7D}"/>
              </a:ext>
            </a:extLst>
          </p:cNvPr>
          <p:cNvSpPr txBox="1">
            <a:spLocks/>
          </p:cNvSpPr>
          <p:nvPr/>
        </p:nvSpPr>
        <p:spPr>
          <a:xfrm>
            <a:off x="1045265" y="1316875"/>
            <a:ext cx="10071652" cy="5541126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342900" indent="-342900"/>
            <a:r>
              <a:rPr lang="en-US" sz="2800" dirty="0">
                <a:solidFill>
                  <a:srgbClr val="00194C"/>
                </a:solidFill>
                <a:latin typeface="Calibri" pitchFamily="34" charset="0"/>
              </a:rPr>
              <a:t>	An annual, </a:t>
            </a:r>
            <a:r>
              <a:rPr lang="en-US" sz="2800" i="1" dirty="0">
                <a:solidFill>
                  <a:srgbClr val="FF0000"/>
                </a:solidFill>
                <a:latin typeface="Calibri" pitchFamily="34" charset="0"/>
              </a:rPr>
              <a:t>mandatory</a:t>
            </a:r>
            <a:r>
              <a:rPr lang="en-US" sz="2800" dirty="0">
                <a:solidFill>
                  <a:srgbClr val="00194C"/>
                </a:solidFill>
                <a:latin typeface="Calibri" pitchFamily="34" charset="0"/>
              </a:rPr>
              <a:t>, sample-based survey conducted by the BLS and cooperating states</a:t>
            </a:r>
            <a:br>
              <a:rPr lang="en-US" sz="2800" dirty="0">
                <a:solidFill>
                  <a:srgbClr val="00194C"/>
                </a:solidFill>
                <a:latin typeface="Calibri" pitchFamily="34" charset="0"/>
              </a:rPr>
            </a:br>
            <a:br>
              <a:rPr lang="en-US" sz="2800" dirty="0">
                <a:solidFill>
                  <a:srgbClr val="00194C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00194C"/>
                </a:solidFill>
                <a:latin typeface="Calibri" pitchFamily="34" charset="0"/>
              </a:rPr>
              <a:t>Measures occupational injuries and illnesses in business establishments</a:t>
            </a:r>
            <a:br>
              <a:rPr lang="en-US" sz="2800" dirty="0">
                <a:solidFill>
                  <a:srgbClr val="00194C"/>
                </a:solidFill>
                <a:latin typeface="Calibri" pitchFamily="34" charset="0"/>
              </a:rPr>
            </a:br>
            <a:br>
              <a:rPr lang="en-US" sz="2800" dirty="0">
                <a:solidFill>
                  <a:srgbClr val="00194C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00194C"/>
                </a:solidFill>
                <a:latin typeface="Calibri" pitchFamily="34" charset="0"/>
              </a:rPr>
              <a:t>Used to produce estimates of the number of injuries and illnesses and injury/illness rates</a:t>
            </a:r>
            <a:br>
              <a:rPr lang="en-US" sz="2800" dirty="0">
                <a:solidFill>
                  <a:srgbClr val="00194C"/>
                </a:solidFill>
                <a:latin typeface="Calibri" pitchFamily="34" charset="0"/>
              </a:rPr>
            </a:br>
            <a:br>
              <a:rPr lang="en-US" sz="2800" dirty="0">
                <a:solidFill>
                  <a:srgbClr val="00194C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00194C"/>
                </a:solidFill>
                <a:latin typeface="Calibri" pitchFamily="34" charset="0"/>
              </a:rPr>
              <a:t>Respondents are asked to keep safety records using OSHA recordkeeping guidelines</a:t>
            </a:r>
            <a:br>
              <a:rPr lang="en-US" sz="3600" dirty="0">
                <a:solidFill>
                  <a:srgbClr val="00194C"/>
                </a:solidFill>
                <a:latin typeface="Calibri" pitchFamily="34" charset="0"/>
              </a:rPr>
            </a:br>
            <a:endParaRPr lang="en-US" dirty="0">
              <a:solidFill>
                <a:srgbClr val="0019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48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4B002B-FC89-4D6A-941F-7519B0EC0062}"/>
              </a:ext>
            </a:extLst>
          </p:cNvPr>
          <p:cNvSpPr txBox="1"/>
          <p:nvPr/>
        </p:nvSpPr>
        <p:spPr>
          <a:xfrm>
            <a:off x="1133061" y="2351098"/>
            <a:ext cx="9925878" cy="358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Each establishment in the survey is asked to report: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914400" lvl="1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Average annual employment and total hours worked</a:t>
            </a:r>
          </a:p>
          <a:p>
            <a:pPr marL="914400" lvl="1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914400" lvl="1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A summary of reportable work-related injuries/illnesses (if any)</a:t>
            </a:r>
          </a:p>
          <a:p>
            <a:pPr marL="914400" lvl="1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914400" lvl="1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Detailed reporting of cases with Days Away From Work (DAFW) or Days of Job Transfer or Restriction (DJTR)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323FC-93CC-4E78-8478-CC6A0330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153" y="520489"/>
            <a:ext cx="3994670" cy="621480"/>
          </a:xfrm>
        </p:spPr>
        <p:txBody>
          <a:bodyPr anchor="ctr"/>
          <a:lstStyle/>
          <a:p>
            <a:pPr algn="ctr"/>
            <a:r>
              <a:rPr lang="en-US" sz="2400" dirty="0"/>
              <a:t>What data is collected?</a:t>
            </a:r>
          </a:p>
        </p:txBody>
      </p:sp>
    </p:spTree>
    <p:extLst>
      <p:ext uri="{BB962C8B-B14F-4D97-AF65-F5344CB8AC3E}">
        <p14:creationId xmlns:p14="http://schemas.microsoft.com/office/powerpoint/2010/main" val="92820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274" y="367656"/>
            <a:ext cx="3994670" cy="621480"/>
          </a:xfrm>
        </p:spPr>
        <p:txBody>
          <a:bodyPr anchor="ctr"/>
          <a:lstStyle/>
          <a:p>
            <a:pPr algn="ctr"/>
            <a:r>
              <a:rPr lang="en-US" sz="2400" dirty="0"/>
              <a:t>Uses of SOII Data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2E29397-F030-4536-9F00-31842710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275" y="1113183"/>
            <a:ext cx="8315739" cy="435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/>
              </a:rPr>
              <a:t>Used as an indicator of occupational safety and health issues and trends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sz="2800" kern="0" dirty="0">
              <a:solidFill>
                <a:srgbClr val="000000"/>
              </a:solidFill>
              <a:latin typeface="Calibri" panose="020F0502020204030204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/>
              </a:rPr>
              <a:t>Helps measure the effectiveness of programs designed to reduce work-related injuries and illnesses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sz="2800" kern="0" dirty="0">
              <a:solidFill>
                <a:srgbClr val="000000"/>
              </a:solidFill>
              <a:latin typeface="Calibri" panose="020F0502020204030204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/>
              </a:rPr>
              <a:t> Evaluation and implementation of safety programs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sz="2800" kern="0" dirty="0">
              <a:solidFill>
                <a:srgbClr val="000000"/>
              </a:solidFill>
              <a:latin typeface="Calibri" panose="020F0502020204030204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/>
              </a:rPr>
              <a:t> Designing safety equipment</a:t>
            </a: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sz="2800" kern="0" dirty="0">
              <a:solidFill>
                <a:srgbClr val="000000"/>
              </a:solidFill>
              <a:latin typeface="Calibri" panose="020F0502020204030204"/>
            </a:endParaRPr>
          </a:p>
          <a:p>
            <a:pPr marL="342900" indent="-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/>
              </a:rPr>
              <a:t> Reality television……..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D8E2A2-57EC-408C-8733-FBE61B388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506" y="3850548"/>
            <a:ext cx="5156221" cy="30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2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22" y="695395"/>
            <a:ext cx="4723539" cy="621480"/>
          </a:xfrm>
        </p:spPr>
        <p:txBody>
          <a:bodyPr anchor="ctr"/>
          <a:lstStyle/>
          <a:p>
            <a:pPr algn="ctr"/>
            <a:r>
              <a:rPr lang="en-US" sz="2400" dirty="0"/>
              <a:t>SOII Case Rates – PA vs. 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11273-35E8-43BE-8BDF-C52FC66B6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739" y="1981201"/>
            <a:ext cx="7705643" cy="2895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303375-E4A0-4A50-829A-A24F9CF30D99}"/>
              </a:ext>
            </a:extLst>
          </p:cNvPr>
          <p:cNvSpPr txBox="1"/>
          <p:nvPr/>
        </p:nvSpPr>
        <p:spPr>
          <a:xfrm>
            <a:off x="3318012" y="5541123"/>
            <a:ext cx="5864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3F3F3F"/>
                </a:solidFill>
                <a:latin typeface="Arial" charset="0"/>
              </a:rPr>
              <a:t>* Rates = per 100 Full-Time Equivalent Workers</a:t>
            </a:r>
          </a:p>
        </p:txBody>
      </p:sp>
    </p:spTree>
    <p:extLst>
      <p:ext uri="{BB962C8B-B14F-4D97-AF65-F5344CB8AC3E}">
        <p14:creationId xmlns:p14="http://schemas.microsoft.com/office/powerpoint/2010/main" val="3520480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22" y="695395"/>
            <a:ext cx="4352478" cy="621480"/>
          </a:xfrm>
        </p:spPr>
        <p:txBody>
          <a:bodyPr anchor="ctr"/>
          <a:lstStyle/>
          <a:p>
            <a:pPr algn="ctr"/>
            <a:r>
              <a:rPr lang="en-US" sz="2400" dirty="0"/>
              <a:t>2021 Case Rates by State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DB54AB5-6F8C-400A-A6B9-FF33E1E042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0490" y="1907001"/>
          <a:ext cx="3216827" cy="341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1228873" imgH="1304986" progId="Excel.Sheet.12">
                  <p:embed/>
                </p:oleObj>
              </mc:Choice>
              <mc:Fallback>
                <p:oleObj name="Worksheet" r:id="rId4" imgW="1228873" imgH="1304986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DB54AB5-6F8C-400A-A6B9-FF33E1E04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0490" y="1907001"/>
                        <a:ext cx="3216827" cy="3416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44BE363-A0FE-4542-8CC4-02A1A887EAC6}"/>
              </a:ext>
            </a:extLst>
          </p:cNvPr>
          <p:cNvSpPr txBox="1"/>
          <p:nvPr/>
        </p:nvSpPr>
        <p:spPr>
          <a:xfrm>
            <a:off x="5178147" y="1809226"/>
            <a:ext cx="49078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PA 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Higher than US rate of 2.7/100 FTE workers in 2021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Highest injury/illness rate among neighboring states in 2021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Ranked tied for 24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out of the 41 participating states</a:t>
            </a:r>
          </a:p>
        </p:txBody>
      </p:sp>
    </p:spTree>
    <p:extLst>
      <p:ext uri="{BB962C8B-B14F-4D97-AF65-F5344CB8AC3E}">
        <p14:creationId xmlns:p14="http://schemas.microsoft.com/office/powerpoint/2010/main" val="568372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22" y="695395"/>
            <a:ext cx="5375935" cy="621480"/>
          </a:xfrm>
        </p:spPr>
        <p:txBody>
          <a:bodyPr anchor="ctr"/>
          <a:lstStyle/>
          <a:p>
            <a:pPr algn="ctr"/>
            <a:r>
              <a:rPr lang="en-US" sz="2400" dirty="0"/>
              <a:t>2021 PA Case Rates by Industry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CA2AB-A848-4CB1-A933-A12E44B0B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361" y="1556159"/>
            <a:ext cx="7492276" cy="2209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9A51A5-F277-42A6-88C7-31035BADBAC3}"/>
              </a:ext>
            </a:extLst>
          </p:cNvPr>
          <p:cNvSpPr txBox="1"/>
          <p:nvPr/>
        </p:nvSpPr>
        <p:spPr>
          <a:xfrm>
            <a:off x="2421067" y="4005242"/>
            <a:ext cx="6015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Other industries with traditionally high rates include: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Warehousing and storage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General merchandise stores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Furniture and related product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mfg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Food manufacturing</a:t>
            </a:r>
          </a:p>
        </p:txBody>
      </p:sp>
    </p:spTree>
    <p:extLst>
      <p:ext uri="{BB962C8B-B14F-4D97-AF65-F5344CB8AC3E}">
        <p14:creationId xmlns:p14="http://schemas.microsoft.com/office/powerpoint/2010/main" val="96265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E6CB5A-E2F2-4C22-9672-669A1CEA6BE5}"/>
              </a:ext>
            </a:extLst>
          </p:cNvPr>
          <p:cNvSpPr txBox="1">
            <a:spLocks/>
          </p:cNvSpPr>
          <p:nvPr/>
        </p:nvSpPr>
        <p:spPr>
          <a:xfrm>
            <a:off x="1031630" y="1506415"/>
            <a:ext cx="7490933" cy="48768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192888" indent="-192888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866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88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439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51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215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5991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766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7542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3318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909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en-US" sz="2000" u="sng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0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History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Social Security Act of 1935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U.S. Department of Labor oversees the system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Each state administers its own program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Employment and Training Administration (ETA) provides oversight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2000" u="sng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2000" u="sng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0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Objectives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Provide temporary and partial wage replacement to involuntarily unemployed workers  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Help stabilize the economy during recessions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1600" b="1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505569-1940-4B31-BF4C-D183AE94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080" y="474785"/>
            <a:ext cx="7333920" cy="1256361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Unemployment Compensation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2800" dirty="0"/>
              <a:t>Inception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159521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189" y="486241"/>
            <a:ext cx="3994670" cy="621480"/>
          </a:xfrm>
        </p:spPr>
        <p:txBody>
          <a:bodyPr anchor="ctr"/>
          <a:lstStyle/>
          <a:p>
            <a:pPr algn="ctr"/>
            <a:r>
              <a:rPr lang="en-US" sz="2400" dirty="0"/>
              <a:t>Injuries by Gender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E7D88-C92E-4479-A4E4-D5043142E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535" y="1107721"/>
            <a:ext cx="8375467" cy="4744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8D540-3823-42B9-98CE-BB8E16AC8549}"/>
              </a:ext>
            </a:extLst>
          </p:cNvPr>
          <p:cNvSpPr txBox="1"/>
          <p:nvPr/>
        </p:nvSpPr>
        <p:spPr>
          <a:xfrm>
            <a:off x="3373476" y="6002427"/>
            <a:ext cx="558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F3F3F"/>
                </a:solidFill>
                <a:latin typeface="Arial" charset="0"/>
              </a:rPr>
              <a:t>* Expressed as percentage of all injuries/illnesses</a:t>
            </a:r>
          </a:p>
        </p:txBody>
      </p:sp>
    </p:spTree>
    <p:extLst>
      <p:ext uri="{BB962C8B-B14F-4D97-AF65-F5344CB8AC3E}">
        <p14:creationId xmlns:p14="http://schemas.microsoft.com/office/powerpoint/2010/main" val="296053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189" y="486241"/>
            <a:ext cx="3994670" cy="621480"/>
          </a:xfrm>
        </p:spPr>
        <p:txBody>
          <a:bodyPr anchor="ctr"/>
          <a:lstStyle/>
          <a:p>
            <a:pPr algn="ctr"/>
            <a:r>
              <a:rPr lang="en-US" sz="2400" dirty="0"/>
              <a:t>Injuries by Gender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8D540-3823-42B9-98CE-BB8E16AC8549}"/>
              </a:ext>
            </a:extLst>
          </p:cNvPr>
          <p:cNvSpPr txBox="1"/>
          <p:nvPr/>
        </p:nvSpPr>
        <p:spPr>
          <a:xfrm>
            <a:off x="3373476" y="6002427"/>
            <a:ext cx="558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F3F3F"/>
                </a:solidFill>
                <a:latin typeface="Arial" charset="0"/>
              </a:rPr>
              <a:t>* Expressed as percentage of all injuries/illnesses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2803B-A447-4B5B-8E9A-65DE88C79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51" y="1168866"/>
            <a:ext cx="8110025" cy="46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85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99" y="485670"/>
            <a:ext cx="6105777" cy="621480"/>
          </a:xfrm>
        </p:spPr>
        <p:txBody>
          <a:bodyPr anchor="ctr"/>
          <a:lstStyle/>
          <a:p>
            <a:pPr algn="ctr"/>
            <a:r>
              <a:rPr lang="en-US" sz="2400" dirty="0"/>
              <a:t>On what day of the week do most workplace injuries/illnesses occur?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C53CA-1757-4CE4-9B12-1396F21E7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27" y="1194033"/>
            <a:ext cx="8110025" cy="4645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EADF5-D69A-4C6C-9DB5-BBB939F913B4}"/>
              </a:ext>
            </a:extLst>
          </p:cNvPr>
          <p:cNvSpPr txBox="1"/>
          <p:nvPr/>
        </p:nvSpPr>
        <p:spPr>
          <a:xfrm>
            <a:off x="3518483" y="5926138"/>
            <a:ext cx="5155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dirty="0">
                <a:solidFill>
                  <a:srgbClr val="3F3F3F"/>
                </a:solidFill>
                <a:latin typeface="Calibri" panose="020F0502020204030204"/>
              </a:rPr>
              <a:t>* Expressed as percentage of all injuries/illnesses</a:t>
            </a:r>
          </a:p>
        </p:txBody>
      </p:sp>
    </p:spTree>
    <p:extLst>
      <p:ext uri="{BB962C8B-B14F-4D97-AF65-F5344CB8AC3E}">
        <p14:creationId xmlns:p14="http://schemas.microsoft.com/office/powerpoint/2010/main" val="1185490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22" y="259168"/>
            <a:ext cx="5426269" cy="621480"/>
          </a:xfrm>
        </p:spPr>
        <p:txBody>
          <a:bodyPr anchor="ctr"/>
          <a:lstStyle/>
          <a:p>
            <a:pPr algn="ctr"/>
            <a:r>
              <a:rPr lang="en-US" sz="2400" dirty="0"/>
              <a:t>Most Common </a:t>
            </a:r>
            <a:r>
              <a:rPr lang="en-US" sz="2400" dirty="0">
                <a:solidFill>
                  <a:srgbClr val="FF0000"/>
                </a:solidFill>
              </a:rPr>
              <a:t>Nature</a:t>
            </a:r>
            <a:r>
              <a:rPr lang="en-US" sz="2400" dirty="0"/>
              <a:t> of Injury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6A821-DE2A-4B85-A101-01955DCEC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54" y="3724516"/>
            <a:ext cx="8827673" cy="2748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8110B6-4890-436E-AD15-1D66B4268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690" y="965039"/>
            <a:ext cx="7162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29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22" y="259168"/>
            <a:ext cx="5426269" cy="621480"/>
          </a:xfrm>
        </p:spPr>
        <p:txBody>
          <a:bodyPr anchor="ctr"/>
          <a:lstStyle/>
          <a:p>
            <a:pPr algn="ctr"/>
            <a:r>
              <a:rPr lang="en-US" sz="2400"/>
              <a:t>Most Common </a:t>
            </a:r>
            <a:r>
              <a:rPr lang="en-US" sz="2400">
                <a:solidFill>
                  <a:srgbClr val="FF0000"/>
                </a:solidFill>
              </a:rPr>
              <a:t>Nature</a:t>
            </a:r>
            <a:r>
              <a:rPr lang="en-US" sz="2400"/>
              <a:t> of Injury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2D0A4-154A-47D0-A63F-1C7B5C83A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990" y="1681787"/>
            <a:ext cx="8559021" cy="33372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E26AF6-AA54-4014-AB70-93B20D420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397" y="5254171"/>
            <a:ext cx="521253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18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1" y="796063"/>
            <a:ext cx="6349058" cy="621480"/>
          </a:xfrm>
        </p:spPr>
        <p:txBody>
          <a:bodyPr anchor="ctr"/>
          <a:lstStyle/>
          <a:p>
            <a:pPr algn="ctr"/>
            <a:r>
              <a:rPr lang="en-US" sz="2400" dirty="0"/>
              <a:t>Most Common </a:t>
            </a:r>
            <a:r>
              <a:rPr lang="en-US" sz="2400" dirty="0">
                <a:solidFill>
                  <a:srgbClr val="FF0000"/>
                </a:solidFill>
              </a:rPr>
              <a:t>Part</a:t>
            </a:r>
            <a:r>
              <a:rPr lang="en-US" sz="2400" dirty="0"/>
              <a:t> of Body Affected?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F3A10-3950-4573-A938-BD87E1F4B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781" y="856298"/>
            <a:ext cx="2521188" cy="4470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37D1CA-207C-4A7C-BBD9-4B7A99E16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31" y="2354198"/>
            <a:ext cx="7438172" cy="427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79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1" y="359836"/>
            <a:ext cx="6349058" cy="621480"/>
          </a:xfrm>
        </p:spPr>
        <p:txBody>
          <a:bodyPr anchor="ctr"/>
          <a:lstStyle/>
          <a:p>
            <a:pPr algn="ctr"/>
            <a:r>
              <a:rPr lang="en-US" sz="2400" dirty="0"/>
              <a:t>Most Common </a:t>
            </a:r>
            <a:r>
              <a:rPr lang="en-US" sz="2400" dirty="0">
                <a:solidFill>
                  <a:srgbClr val="FF0000"/>
                </a:solidFill>
              </a:rPr>
              <a:t>Part</a:t>
            </a:r>
            <a:r>
              <a:rPr lang="en-US" sz="2400" dirty="0"/>
              <a:t> of Body Affected?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F3A10-3950-4573-A938-BD87E1F4B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853" y="856298"/>
            <a:ext cx="2639117" cy="467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257CE6-BEF1-4382-8F65-5C426BCD3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308" y="1502153"/>
            <a:ext cx="7165119" cy="42023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DF601D-A940-46FA-95EE-0F6558C3F1DC}"/>
              </a:ext>
            </a:extLst>
          </p:cNvPr>
          <p:cNvSpPr txBox="1"/>
          <p:nvPr/>
        </p:nvSpPr>
        <p:spPr>
          <a:xfrm>
            <a:off x="2250055" y="5856017"/>
            <a:ext cx="5155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dirty="0">
                <a:solidFill>
                  <a:srgbClr val="3F3F3F"/>
                </a:solidFill>
                <a:latin typeface="Calibri" panose="020F0502020204030204"/>
              </a:rPr>
              <a:t>* Expressed as percentage of all injuries/illnesses</a:t>
            </a:r>
          </a:p>
        </p:txBody>
      </p:sp>
    </p:spTree>
    <p:extLst>
      <p:ext uri="{BB962C8B-B14F-4D97-AF65-F5344CB8AC3E}">
        <p14:creationId xmlns:p14="http://schemas.microsoft.com/office/powerpoint/2010/main" val="4217989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1" y="359836"/>
            <a:ext cx="6349058" cy="621480"/>
          </a:xfrm>
        </p:spPr>
        <p:txBody>
          <a:bodyPr anchor="ctr"/>
          <a:lstStyle/>
          <a:p>
            <a:pPr algn="ctr"/>
            <a:r>
              <a:rPr lang="en-US" sz="2400" dirty="0"/>
              <a:t>Most Common </a:t>
            </a:r>
            <a:r>
              <a:rPr lang="en-US" sz="2400" dirty="0">
                <a:solidFill>
                  <a:srgbClr val="FF0000"/>
                </a:solidFill>
              </a:rPr>
              <a:t>Part</a:t>
            </a:r>
            <a:r>
              <a:rPr lang="en-US" sz="2400" dirty="0"/>
              <a:t> of Body Affected?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F3A10-3950-4573-A938-BD87E1F4B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853" y="856298"/>
            <a:ext cx="2639117" cy="467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F92460-7B18-4907-BFAF-714174550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802" y="1219201"/>
            <a:ext cx="7063182" cy="422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76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31" y="359836"/>
            <a:ext cx="6349058" cy="621480"/>
          </a:xfrm>
        </p:spPr>
        <p:txBody>
          <a:bodyPr anchor="ctr"/>
          <a:lstStyle/>
          <a:p>
            <a:pPr algn="ctr"/>
            <a:r>
              <a:rPr lang="en-US" sz="2400" dirty="0"/>
              <a:t>Most Common </a:t>
            </a:r>
            <a:r>
              <a:rPr lang="en-US" sz="2400" dirty="0">
                <a:solidFill>
                  <a:srgbClr val="FF0000"/>
                </a:solidFill>
              </a:rPr>
              <a:t>Part</a:t>
            </a:r>
            <a:r>
              <a:rPr lang="en-US" sz="2400" dirty="0"/>
              <a:t> of Body Affected?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F3A10-3950-4573-A938-BD87E1F4B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853" y="856298"/>
            <a:ext cx="2639117" cy="467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8C277-718B-4E24-A1D6-483E0102F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197" y="1286312"/>
            <a:ext cx="7277744" cy="41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187" y="447526"/>
            <a:ext cx="6072221" cy="621480"/>
          </a:xfrm>
        </p:spPr>
        <p:txBody>
          <a:bodyPr anchor="ctr"/>
          <a:lstStyle/>
          <a:p>
            <a:pPr algn="ctr"/>
            <a:r>
              <a:rPr lang="en-US" sz="2400" dirty="0"/>
              <a:t>What </a:t>
            </a:r>
            <a:r>
              <a:rPr lang="en-US" sz="2400" dirty="0">
                <a:solidFill>
                  <a:srgbClr val="FF0000"/>
                </a:solidFill>
              </a:rPr>
              <a:t>Event</a:t>
            </a:r>
            <a:r>
              <a:rPr lang="en-US" sz="2400" dirty="0"/>
              <a:t> was Attributed to most Injuries/Illnesses?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A6E00-B9A7-429A-8585-98A658072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807" y="1743952"/>
            <a:ext cx="8291431" cy="47491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AF5A7A-29F8-45FA-9202-4E23849A9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169" y="5034955"/>
            <a:ext cx="1447800" cy="1555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5CB9B2-8478-41AA-AE1D-4DDD804FD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169" y="1106389"/>
            <a:ext cx="1600200" cy="1772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317FE2-A4C5-41AB-8160-D047A22EE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170" y="3226634"/>
            <a:ext cx="1556657" cy="15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1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6B84-745F-4F8D-94E2-F54F2DA30CE0}"/>
              </a:ext>
            </a:extLst>
          </p:cNvPr>
          <p:cNvSpPr txBox="1">
            <a:spLocks/>
          </p:cNvSpPr>
          <p:nvPr/>
        </p:nvSpPr>
        <p:spPr>
          <a:xfrm>
            <a:off x="511126" y="1596683"/>
            <a:ext cx="7310511" cy="4572000"/>
          </a:xfrm>
          <a:prstGeom prst="rect">
            <a:avLst/>
          </a:prstGeom>
        </p:spPr>
        <p:txBody>
          <a:bodyPr numCol="1">
            <a:normAutofit/>
          </a:bodyPr>
          <a:lstStyle>
            <a:lvl1pPr marL="192888" indent="-192888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866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88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439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51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215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5991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766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7542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3318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909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Employer and employee taxes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sz="2000" u="sng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Contributory and reimbursing employers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$10,000 taxable wage base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en-US" sz="2000" u="sng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 Trust fund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$3.4 billion at the end of CY2019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$6.6 billion total benefits paid in 2020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$2.5 billion of federal loans borrowed in total since 2020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Current balance as of September 2023 is $1 billion with no federal loans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US" sz="200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60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1600" b="1" i="1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909E38-DA8B-4BFD-AA56-D9E190CF4946}"/>
              </a:ext>
            </a:extLst>
          </p:cNvPr>
          <p:cNvSpPr txBox="1">
            <a:spLocks/>
          </p:cNvSpPr>
          <p:nvPr/>
        </p:nvSpPr>
        <p:spPr>
          <a:xfrm>
            <a:off x="4858080" y="542622"/>
            <a:ext cx="7333920" cy="1256361"/>
          </a:xfrm>
          <a:prstGeom prst="rect">
            <a:avLst/>
          </a:prstGeom>
        </p:spPr>
        <p:txBody>
          <a:bodyPr vert="horz" lIns="91440" tIns="45720" rIns="91440" bIns="0" rtlCol="0" anchor="ctr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/>
              <a:t>Unemployment Compensation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2800" dirty="0"/>
              <a:t>Financing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03613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9A040-E663-DF40-B0FC-6D44B4B5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929" y="644713"/>
            <a:ext cx="5330140" cy="621480"/>
          </a:xfrm>
        </p:spPr>
        <p:txBody>
          <a:bodyPr anchor="ctr"/>
          <a:lstStyle/>
          <a:p>
            <a:pPr algn="ctr"/>
            <a:r>
              <a:rPr lang="en-US" sz="2400" dirty="0"/>
              <a:t>Top 5 </a:t>
            </a:r>
            <a:r>
              <a:rPr lang="en-US" sz="2400" dirty="0">
                <a:solidFill>
                  <a:srgbClr val="FF0000"/>
                </a:solidFill>
              </a:rPr>
              <a:t>Sources</a:t>
            </a:r>
            <a:r>
              <a:rPr lang="en-US" sz="2400" dirty="0"/>
              <a:t> of Workplace Injuries and Illnesses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730A5-48A9-496B-A4C4-DB05244EF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930" y="2042213"/>
            <a:ext cx="9492191" cy="386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13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0" descr="Question Mark with solid fill">
            <a:extLst>
              <a:ext uri="{FF2B5EF4-FFF2-40B4-BE49-F238E27FC236}">
                <a16:creationId xmlns:a16="http://schemas.microsoft.com/office/drawing/2014/main" id="{01AAAEB1-EBE5-499D-BCD1-DD37C3B01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43" r="13643"/>
          <a:stretch>
            <a:fillRect/>
          </a:stretch>
        </p:blipFill>
        <p:spPr>
          <a:xfrm>
            <a:off x="8404997" y="1593241"/>
            <a:ext cx="2641633" cy="363294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916D1EF-3819-4DA7-9D69-1344F89B0D6C}"/>
              </a:ext>
            </a:extLst>
          </p:cNvPr>
          <p:cNvSpPr txBox="1">
            <a:spLocks/>
          </p:cNvSpPr>
          <p:nvPr/>
        </p:nvSpPr>
        <p:spPr>
          <a:xfrm>
            <a:off x="4442320" y="2572637"/>
            <a:ext cx="4714613" cy="112902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194C"/>
                </a:solidFill>
              </a:rPr>
              <a:t>Thank you! Questions?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57841F1-E676-4888-9E7E-DCA18089E477}"/>
              </a:ext>
            </a:extLst>
          </p:cNvPr>
          <p:cNvSpPr txBox="1">
            <a:spLocks/>
          </p:cNvSpPr>
          <p:nvPr/>
        </p:nvSpPr>
        <p:spPr>
          <a:xfrm>
            <a:off x="2706753" y="4648091"/>
            <a:ext cx="5218047" cy="1265029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en-US" sz="2000" b="1" dirty="0">
              <a:solidFill>
                <a:srgbClr val="00326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3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C235F0BC-96E2-4EF4-BF92-370BC04EF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151400"/>
              </p:ext>
            </p:extLst>
          </p:nvPr>
        </p:nvGraphicFramePr>
        <p:xfrm>
          <a:off x="1483640" y="926709"/>
          <a:ext cx="8836856" cy="500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50BF73B3-98BA-4CA6-81D6-E6ED9371A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853" y="5916303"/>
            <a:ext cx="49619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Sources:  Pennsylvania Department of Labor &amp; Industry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                IHS Markit September 2023 Baseline Forecast for Pennsylvania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dirty="0">
                <a:solidFill>
                  <a:srgbClr val="000000"/>
                </a:solidFill>
              </a:rPr>
              <a:t>                U.S. Bureau of Public Debt</a:t>
            </a:r>
          </a:p>
        </p:txBody>
      </p:sp>
    </p:spTree>
    <p:extLst>
      <p:ext uri="{BB962C8B-B14F-4D97-AF65-F5344CB8AC3E}">
        <p14:creationId xmlns:p14="http://schemas.microsoft.com/office/powerpoint/2010/main" val="132613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4F95D7-3AD2-4C93-AE6C-9AD0EFE64B5C}"/>
              </a:ext>
            </a:extLst>
          </p:cNvPr>
          <p:cNvSpPr txBox="1">
            <a:spLocks/>
          </p:cNvSpPr>
          <p:nvPr/>
        </p:nvSpPr>
        <p:spPr>
          <a:xfrm>
            <a:off x="807868" y="861134"/>
            <a:ext cx="3595456" cy="1256361"/>
          </a:xfrm>
          <a:prstGeom prst="rect">
            <a:avLst/>
          </a:prstGeom>
        </p:spPr>
        <p:txBody>
          <a:bodyPr vert="horz" lIns="91440" tIns="45720" rIns="91440" bIns="0" rtlCol="0" anchor="ctr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/>
              <a:t>Pennsylvania’s Benefits Overview</a:t>
            </a:r>
            <a:endParaRPr lang="en-US" sz="3200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E7DDCF-7961-4E1D-AB40-FF0F95DD7649}"/>
              </a:ext>
            </a:extLst>
          </p:cNvPr>
          <p:cNvSpPr txBox="1">
            <a:spLocks/>
          </p:cNvSpPr>
          <p:nvPr/>
        </p:nvSpPr>
        <p:spPr>
          <a:xfrm>
            <a:off x="6795115" y="1482657"/>
            <a:ext cx="5585535" cy="1495887"/>
          </a:xfrm>
          <a:prstGeom prst="rect">
            <a:avLst/>
          </a:prstGeom>
        </p:spPr>
        <p:txBody>
          <a:bodyPr numCol="1">
            <a:normAutofit/>
          </a:bodyPr>
          <a:lstStyle>
            <a:lvl1pPr marL="192888" indent="-192888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866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88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439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51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215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5991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766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7542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3318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909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Covers most nonfarm employment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Does not include all unemployed workers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Average covered employment for 2022 was 5,764,247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1600" b="1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F5B310-8E31-41F2-9ACF-BF83AEF830A7}"/>
              </a:ext>
            </a:extLst>
          </p:cNvPr>
          <p:cNvSpPr txBox="1">
            <a:spLocks/>
          </p:cNvSpPr>
          <p:nvPr/>
        </p:nvSpPr>
        <p:spPr>
          <a:xfrm>
            <a:off x="719092" y="5375343"/>
            <a:ext cx="7082902" cy="1322773"/>
          </a:xfrm>
          <a:prstGeom prst="rect">
            <a:avLst/>
          </a:prstGeom>
        </p:spPr>
        <p:txBody>
          <a:bodyPr numCol="1">
            <a:normAutofit/>
          </a:bodyPr>
          <a:lstStyle>
            <a:lvl1pPr marL="192888" indent="-192888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866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88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439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51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215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5991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766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7542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3318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909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18-26 weeks duration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Average duration 14.4 weeks in 2022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1600" b="1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699EB62-5391-49F1-AB81-B3DB2528297A}"/>
              </a:ext>
            </a:extLst>
          </p:cNvPr>
          <p:cNvSpPr txBox="1">
            <a:spLocks/>
          </p:cNvSpPr>
          <p:nvPr/>
        </p:nvSpPr>
        <p:spPr>
          <a:xfrm>
            <a:off x="4739199" y="2845293"/>
            <a:ext cx="5968754" cy="1167414"/>
          </a:xfrm>
          <a:prstGeom prst="rect">
            <a:avLst/>
          </a:prstGeom>
        </p:spPr>
        <p:txBody>
          <a:bodyPr numCol="1">
            <a:normAutofit/>
          </a:bodyPr>
          <a:lstStyle>
            <a:lvl1pPr marL="192888" indent="-192888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866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88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439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51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215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5991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766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7542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3318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909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260,000 claimants received UC in 2022</a:t>
            </a:r>
          </a:p>
          <a:p>
            <a:pPr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Peaked at 1.4 million in 2020</a:t>
            </a:r>
          </a:p>
          <a:p>
            <a:pPr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Previous peak was 926,000 in 2009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E591A1-5AC2-4458-96CA-B40E88B10EA2}"/>
              </a:ext>
            </a:extLst>
          </p:cNvPr>
          <p:cNvSpPr txBox="1">
            <a:spLocks/>
          </p:cNvSpPr>
          <p:nvPr/>
        </p:nvSpPr>
        <p:spPr>
          <a:xfrm>
            <a:off x="2605596" y="4085606"/>
            <a:ext cx="6253579" cy="1167414"/>
          </a:xfrm>
          <a:prstGeom prst="rect">
            <a:avLst/>
          </a:prstGeom>
        </p:spPr>
        <p:txBody>
          <a:bodyPr numCol="1">
            <a:normAutofit/>
          </a:bodyPr>
          <a:lstStyle>
            <a:lvl1pPr marL="192888" indent="-192888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2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866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88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439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51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215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5991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766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7542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3318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909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Weekly payments of $68-$594 in 2022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Average payment in 2022 was $432.67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Maximum payment increased to $605 for 2023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1600" b="1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505569-1940-4B31-BF4C-D183AE94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940" y="166649"/>
            <a:ext cx="3719744" cy="906777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/>
              <a:t>UC – Key Terms</a:t>
            </a:r>
            <a:endParaRPr lang="en-US" sz="3200" i="1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8294A26-366C-4441-A058-8D08F312FD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1573" y="1349652"/>
            <a:ext cx="10663068" cy="52908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 Claims: Any notice of unemployment filed to request determination of UC eligibility.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Includes New, Additional, and Transitional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Continued Claims: Subsequent weeks of unemployment for which benefits are paid if claimant meets requirements.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Includes waiting weeks and any disqualification periods being served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Final Payments: Last regular benefit payment a claimant receives because they have exhausted the full amount of benefits to which they are entitled.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Does not include those that draw a final payment due to their benefit year expiring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6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505569-1940-4B31-BF4C-D183AE94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914" y="301640"/>
            <a:ext cx="6310190" cy="831421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/>
              <a:t>2020 Claims &amp; Final Payments</a:t>
            </a:r>
            <a:endParaRPr lang="en-US" sz="2800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C1682B-FBDF-497C-AA6F-2C05C369A277}"/>
              </a:ext>
            </a:extLst>
          </p:cNvPr>
          <p:cNvGrpSpPr/>
          <p:nvPr/>
        </p:nvGrpSpPr>
        <p:grpSpPr>
          <a:xfrm>
            <a:off x="1228048" y="1347411"/>
            <a:ext cx="9521072" cy="5029203"/>
            <a:chOff x="0" y="0"/>
            <a:chExt cx="8500186" cy="5625541"/>
          </a:xfrm>
        </p:grpSpPr>
        <p:pic>
          <p:nvPicPr>
            <p:cNvPr id="8" name="Picture 7" descr="Chart, bar chart, histogram&#10;&#10;Description automatically generated">
              <a:extLst>
                <a:ext uri="{FF2B5EF4-FFF2-40B4-BE49-F238E27FC236}">
                  <a16:creationId xmlns:a16="http://schemas.microsoft.com/office/drawing/2014/main" id="{48D5230F-E33F-4641-BB79-8A4516110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1" y="0"/>
              <a:ext cx="8456295" cy="1490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hart, bar chart&#10;&#10;Description automatically generated">
              <a:extLst>
                <a:ext uri="{FF2B5EF4-FFF2-40B4-BE49-F238E27FC236}">
                  <a16:creationId xmlns:a16="http://schemas.microsoft.com/office/drawing/2014/main" id="{BE7E179D-4E5C-4A99-A9A0-441E5F51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99616"/>
              <a:ext cx="8500110" cy="1479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5780CEE0-700B-478A-B7A5-D26C2507A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737" y="460858"/>
              <a:ext cx="1518714" cy="270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 Claims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3DB33EDB-C195-4106-9DED-DB6DBBB6D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737" y="1982419"/>
              <a:ext cx="1623975" cy="2926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Continued Claims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18305AF7-8747-4945-AAFC-D59D8F3B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10" y="2977286"/>
              <a:ext cx="8301990" cy="2169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96E3FF0-2B9A-4B47-ACFD-17C2E447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37" y="4433011"/>
              <a:ext cx="7855585" cy="11925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CDCB80-E6BC-4A48-8EE5-523F916B32B2}"/>
                </a:ext>
              </a:extLst>
            </p:cNvPr>
            <p:cNvSpPr/>
            <p:nvPr/>
          </p:nvSpPr>
          <p:spPr>
            <a:xfrm>
              <a:off x="490118" y="4433011"/>
              <a:ext cx="153619" cy="621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1B76BF7B-CD91-4261-8C0A-F431ACFED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350" y="3730752"/>
              <a:ext cx="1746504" cy="2651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Final Payments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43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4F95D7-3AD2-4C93-AE6C-9AD0EFE64B5C}"/>
              </a:ext>
            </a:extLst>
          </p:cNvPr>
          <p:cNvSpPr txBox="1">
            <a:spLocks/>
          </p:cNvSpPr>
          <p:nvPr/>
        </p:nvSpPr>
        <p:spPr>
          <a:xfrm>
            <a:off x="519632" y="-13210"/>
            <a:ext cx="4479749" cy="1256361"/>
          </a:xfrm>
          <a:prstGeom prst="rect">
            <a:avLst/>
          </a:prstGeom>
        </p:spPr>
        <p:txBody>
          <a:bodyPr vert="horz" lIns="91440" tIns="45720" rIns="91440" bIns="0" rtlCol="0" anchor="ctr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/>
              <a:t>Historical Claims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3D2FC-67F9-4590-AA7A-9E1AFA479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55" y="1064004"/>
            <a:ext cx="6003701" cy="4545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DA258-35A0-4456-8EBF-EB0F0BD75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227" y="1064004"/>
            <a:ext cx="5947304" cy="45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505569-1940-4B31-BF4C-D183AE94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914" y="122736"/>
            <a:ext cx="6310190" cy="831421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/>
              <a:t>Weekly and Monthly reports available on CWIA’s website</a:t>
            </a:r>
            <a:endParaRPr lang="en-US" sz="2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1199A-BE3B-416A-8C9A-A1976447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89" y="1437416"/>
            <a:ext cx="5718167" cy="1645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515488-B3B8-4630-8BD3-0EC005381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89" y="3363548"/>
            <a:ext cx="5677195" cy="17900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E2B84A-6969-4D7E-8638-A5A17F319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156" y="1437416"/>
            <a:ext cx="6188622" cy="37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096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2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3.xml><?xml version="1.0" encoding="utf-8"?>
<a:theme xmlns:a="http://schemas.openxmlformats.org/drawingml/2006/main" name="2_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Calibri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1" ma:contentTypeDescription="Create a new document." ma:contentTypeScope="" ma:versionID="d66bb30224451c9d22769ef83a5648b5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4a374ea46a926fc4655e8482f5ae0143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386FC9E-A7F6-4A8F-B159-4FD782804C8C}"/>
</file>

<file path=customXml/itemProps2.xml><?xml version="1.0" encoding="utf-8"?>
<ds:datastoreItem xmlns:ds="http://schemas.openxmlformats.org/officeDocument/2006/customXml" ds:itemID="{28900C1F-8FC6-47DC-89D2-BA3C416D1AFE}"/>
</file>

<file path=customXml/itemProps3.xml><?xml version="1.0" encoding="utf-8"?>
<ds:datastoreItem xmlns:ds="http://schemas.openxmlformats.org/officeDocument/2006/customXml" ds:itemID="{491A6278-3EB9-4F31-9F58-6EA7528106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1038</Words>
  <Application>Microsoft Office PowerPoint</Application>
  <PresentationFormat>Widescreen</PresentationFormat>
  <Paragraphs>179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Courier New</vt:lpstr>
      <vt:lpstr>Gill Sans SemiBold</vt:lpstr>
      <vt:lpstr>Montserrat</vt:lpstr>
      <vt:lpstr>Times New Roman</vt:lpstr>
      <vt:lpstr>Verdana</vt:lpstr>
      <vt:lpstr>Wingdings</vt:lpstr>
      <vt:lpstr>1_Office Theme</vt:lpstr>
      <vt:lpstr>Office Theme</vt:lpstr>
      <vt:lpstr>2_Office Theme</vt:lpstr>
      <vt:lpstr>Worksheet</vt:lpstr>
      <vt:lpstr>The Benefits of Being Unlucky</vt:lpstr>
      <vt:lpstr>Unemployment Compensation   Inception</vt:lpstr>
      <vt:lpstr>PowerPoint Presentation</vt:lpstr>
      <vt:lpstr>PowerPoint Presentation</vt:lpstr>
      <vt:lpstr>PowerPoint Presentation</vt:lpstr>
      <vt:lpstr>UC – Key Terms</vt:lpstr>
      <vt:lpstr>2020 Claims &amp; Final Payments</vt:lpstr>
      <vt:lpstr>PowerPoint Presentation</vt:lpstr>
      <vt:lpstr>Weekly and Monthly reports available on CWIA’s website</vt:lpstr>
      <vt:lpstr>PowerPoint Presentation</vt:lpstr>
      <vt:lpstr>Actuarial Evaluation: Historical Claims</vt:lpstr>
      <vt:lpstr>RESEA</vt:lpstr>
      <vt:lpstr>Survey of Occupational Injuries and Illnesses</vt:lpstr>
      <vt:lpstr>What is SOII?</vt:lpstr>
      <vt:lpstr>What data is collected?</vt:lpstr>
      <vt:lpstr>Uses of SOII Data</vt:lpstr>
      <vt:lpstr>SOII Case Rates – PA vs. US</vt:lpstr>
      <vt:lpstr>2021 Case Rates by State</vt:lpstr>
      <vt:lpstr>2021 PA Case Rates by Industry</vt:lpstr>
      <vt:lpstr>Injuries by Gender</vt:lpstr>
      <vt:lpstr>Injuries by Gender</vt:lpstr>
      <vt:lpstr>On what day of the week do most workplace injuries/illnesses occur?</vt:lpstr>
      <vt:lpstr>Most Common Nature of Injury</vt:lpstr>
      <vt:lpstr>Most Common Nature of Injury</vt:lpstr>
      <vt:lpstr>Most Common Part of Body Affected?</vt:lpstr>
      <vt:lpstr>Most Common Part of Body Affected?</vt:lpstr>
      <vt:lpstr>Most Common Part of Body Affected?</vt:lpstr>
      <vt:lpstr>Most Common Part of Body Affected?</vt:lpstr>
      <vt:lpstr>What Event was Attributed to most Injuries/Illnesses?</vt:lpstr>
      <vt:lpstr>Top 5 Sources of Workplace Injuries and Illnesses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Gilfillan, Sean</dc:creator>
  <cp:lastModifiedBy>Long, Shelli</cp:lastModifiedBy>
  <cp:revision>94</cp:revision>
  <dcterms:created xsi:type="dcterms:W3CDTF">2023-09-07T13:36:22Z</dcterms:created>
  <dcterms:modified xsi:type="dcterms:W3CDTF">2023-10-31T12:23:33Z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3100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