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623" r:id="rId6"/>
    <p:sldId id="281" r:id="rId7"/>
    <p:sldId id="283" r:id="rId8"/>
    <p:sldId id="285" r:id="rId9"/>
    <p:sldId id="290" r:id="rId10"/>
    <p:sldId id="617" r:id="rId11"/>
    <p:sldId id="292" r:id="rId12"/>
    <p:sldId id="618" r:id="rId13"/>
    <p:sldId id="616" r:id="rId14"/>
    <p:sldId id="615" r:id="rId15"/>
    <p:sldId id="622" r:id="rId16"/>
    <p:sldId id="619" r:id="rId17"/>
    <p:sldId id="293" r:id="rId18"/>
    <p:sldId id="620" r:id="rId19"/>
    <p:sldId id="612" r:id="rId20"/>
    <p:sldId id="613" r:id="rId21"/>
    <p:sldId id="439" r:id="rId22"/>
    <p:sldId id="614" r:id="rId23"/>
    <p:sldId id="444" r:id="rId24"/>
    <p:sldId id="605" r:id="rId25"/>
    <p:sldId id="291" r:id="rId26"/>
  </p:sldIdLst>
  <p:sldSz cx="10287000" cy="6858000" type="35mm"/>
  <p:notesSz cx="7010400" cy="92964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2E7"/>
    <a:srgbClr val="FFF2C8"/>
    <a:srgbClr val="FFF6D9"/>
    <a:srgbClr val="E2B33D"/>
    <a:srgbClr val="FFE89F"/>
    <a:srgbClr val="00326D"/>
    <a:srgbClr val="013657"/>
    <a:srgbClr val="01456F"/>
    <a:srgbClr val="014067"/>
    <a:srgbClr val="014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 autoAdjust="0"/>
  </p:normalViewPr>
  <p:slideViewPr>
    <p:cSldViewPr snapToGrid="0" showGuides="1">
      <p:cViewPr varScale="1">
        <p:scale>
          <a:sx n="114" d="100"/>
          <a:sy n="114" d="100"/>
        </p:scale>
        <p:origin x="1098" y="102"/>
      </p:cViewPr>
      <p:guideLst>
        <p:guide pos="3240"/>
        <p:guide pos="50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10/12/2023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162050"/>
            <a:ext cx="47053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946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861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5946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6822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369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1831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0925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8705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6212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0538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990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0137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6190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1762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71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201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223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3916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801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305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708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256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0" y="-6"/>
            <a:ext cx="8209747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0"/>
            <a:ext cx="5618461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9052" y="4708039"/>
            <a:ext cx="1990880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516" y="2006085"/>
            <a:ext cx="4095202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088" y="3640999"/>
            <a:ext cx="4095849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33925"/>
            <a:ext cx="1434275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205" y="889776"/>
            <a:ext cx="4300295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5088392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80" y="3924299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516" y="2006085"/>
            <a:ext cx="4095202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088" y="3640999"/>
            <a:ext cx="4095849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00018"/>
            <a:ext cx="161982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8965121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1010090"/>
            <a:ext cx="1506311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1994" y="1987423"/>
            <a:ext cx="4144190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1994" y="3792047"/>
            <a:ext cx="4144190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80" y="3924299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185147" y="646422"/>
            <a:ext cx="5681005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583764" y="3532950"/>
            <a:ext cx="325701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664946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17309" y="3407046"/>
            <a:ext cx="121364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6833324" y="-6"/>
            <a:ext cx="1753267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121" userDrawn="1">
          <p15:clr>
            <a:srgbClr val="FBAE40"/>
          </p15:clr>
        </p15:guide>
        <p15:guide id="4" orient="horz" pos="4171" userDrawn="1">
          <p15:clr>
            <a:srgbClr val="FBAE40"/>
          </p15:clr>
        </p15:guide>
        <p15:guide id="5" pos="6359" userDrawn="1">
          <p15:clr>
            <a:srgbClr val="FBAE40"/>
          </p15:clr>
        </p15:guide>
        <p15:guide id="6" orient="horz" pos="14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34" y="1671927"/>
            <a:ext cx="9142135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6" y="209030"/>
            <a:ext cx="5582258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923" y="1651047"/>
            <a:ext cx="4371975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794" y="1651047"/>
            <a:ext cx="4371975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636" y="1681163"/>
            <a:ext cx="4541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7795" y="1681163"/>
            <a:ext cx="437331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7795" y="2505075"/>
            <a:ext cx="4373315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636" y="2505075"/>
            <a:ext cx="45492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5088392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78" y="4943476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800" y="4374039"/>
            <a:ext cx="4481592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00018"/>
            <a:ext cx="161982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800" y="5701071"/>
            <a:ext cx="4481592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611" y="2290715"/>
            <a:ext cx="4896848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5088392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0859" y="4943476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800" y="4374039"/>
            <a:ext cx="4481592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700018"/>
            <a:ext cx="161982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800" y="5701071"/>
            <a:ext cx="4481592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73414" y="2271861"/>
            <a:ext cx="4822046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6379871" y="3"/>
            <a:ext cx="4076865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5636173" y="1"/>
            <a:ext cx="1221581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8965121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583764" y="3532950"/>
            <a:ext cx="325701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664946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1994" y="1987423"/>
            <a:ext cx="4144190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1994" y="3792047"/>
            <a:ext cx="4144190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188924" y="1"/>
            <a:ext cx="1753267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34421" y="800944"/>
            <a:ext cx="5651635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431" y="924788"/>
            <a:ext cx="4144191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664946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17309" y="3407046"/>
            <a:ext cx="121364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9339348" y="61088"/>
            <a:ext cx="849654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121" userDrawn="1">
          <p15:clr>
            <a:srgbClr val="FBAE40"/>
          </p15:clr>
        </p15:guide>
        <p15:guide id="4" orient="horz" pos="4171" userDrawn="1">
          <p15:clr>
            <a:srgbClr val="FBAE40"/>
          </p15:clr>
        </p15:guide>
        <p15:guide id="5" pos="6359" userDrawn="1">
          <p15:clr>
            <a:srgbClr val="FBAE40"/>
          </p15:clr>
        </p15:guide>
        <p15:guide id="6" orient="horz" pos="14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51" y="3196917"/>
            <a:ext cx="417051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552235" y="-6"/>
            <a:ext cx="873476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286063" y="-6"/>
            <a:ext cx="2874051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5379245" y="5047077"/>
            <a:ext cx="1286360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8353" y="2563479"/>
            <a:ext cx="6195345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48351" y="1308485"/>
            <a:ext cx="6195338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25" y="2"/>
            <a:ext cx="4714875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332527" y="97052"/>
            <a:ext cx="84965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5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552235" y="-6"/>
            <a:ext cx="873476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06088" y="1435101"/>
            <a:ext cx="508091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51" y="3196917"/>
            <a:ext cx="417051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8734766" y="1185453"/>
            <a:ext cx="1552234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8353" y="2563479"/>
            <a:ext cx="619533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351" y="1308485"/>
            <a:ext cx="6195338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286063" y="-6"/>
            <a:ext cx="2874051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5214" y="4994268"/>
            <a:ext cx="121462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39338" y="2104889"/>
            <a:ext cx="4619777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439338" y="2886077"/>
            <a:ext cx="4619777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20039" y="2104889"/>
            <a:ext cx="4620038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5220039" y="2886077"/>
            <a:ext cx="4620038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39167" y="1376935"/>
            <a:ext cx="621725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332" userDrawn="1">
          <p15:clr>
            <a:srgbClr val="FBAE40"/>
          </p15:clr>
        </p15:guide>
        <p15:guide id="4" pos="6263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167" y="1376935"/>
            <a:ext cx="621725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8719" y="2005763"/>
            <a:ext cx="4409238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90473" y="2005763"/>
            <a:ext cx="4825741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48352" y="2664803"/>
            <a:ext cx="9275660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6379871" y="-754"/>
            <a:ext cx="412973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5807358" y="-754"/>
            <a:ext cx="1050397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405258" y="79319"/>
            <a:ext cx="753378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35" y="209030"/>
            <a:ext cx="703115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167" y="1376935"/>
            <a:ext cx="621725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 userDrawn="1">
          <p15:clr>
            <a:srgbClr val="FBAE40"/>
          </p15:clr>
        </p15:guide>
        <p15:guide id="2" pos="3240" userDrawn="1">
          <p15:clr>
            <a:srgbClr val="FBAE40"/>
          </p15:clr>
        </p15:guide>
        <p15:guide id="3" pos="65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1" y="-4"/>
            <a:ext cx="9911953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101" y="326572"/>
            <a:ext cx="968080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1993106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101" y="558803"/>
            <a:ext cx="7031157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8209747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516" y="1821023"/>
            <a:ext cx="4095202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6848" y="3461163"/>
            <a:ext cx="290737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6848" y="3839451"/>
            <a:ext cx="290737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6848" y="4216671"/>
            <a:ext cx="2907379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848" y="4594957"/>
            <a:ext cx="2907379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5449730" y="3505249"/>
            <a:ext cx="218426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5490807" y="3897987"/>
            <a:ext cx="136272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5449730" y="4327947"/>
            <a:ext cx="218426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5460512" y="4650083"/>
            <a:ext cx="196863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0"/>
            <a:ext cx="5173600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7597380" y="3924299"/>
            <a:ext cx="2689622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050" y="4594957"/>
            <a:ext cx="1637823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9339347" y="96205"/>
            <a:ext cx="849654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09" y="946597"/>
            <a:ext cx="4144191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59" userDrawn="1">
          <p15:clr>
            <a:srgbClr val="FBAE40"/>
          </p15:clr>
        </p15:guide>
        <p15:guide id="3" pos="117" userDrawn="1">
          <p15:clr>
            <a:srgbClr val="FBAE40"/>
          </p15:clr>
        </p15:guide>
        <p15:guide id="4" orient="horz" pos="4179" userDrawn="1">
          <p15:clr>
            <a:srgbClr val="FBAE40"/>
          </p15:clr>
        </p15:guide>
        <p15:guide id="5" orient="horz" pos="143" userDrawn="1">
          <p15:clr>
            <a:srgbClr val="FBAE40"/>
          </p15:clr>
        </p15:guide>
        <p15:guide id="6" pos="2073" userDrawn="1">
          <p15:clr>
            <a:srgbClr val="FBAE40"/>
          </p15:clr>
        </p15:guide>
        <p15:guide id="7" pos="37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635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5258" y="6356352"/>
            <a:ext cx="62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34" y="209029"/>
            <a:ext cx="9142135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sldNum="0" hdr="0" ftr="0" dt="0"/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tats.dli.pa.gov/MediaCenter/Pages/ReleaseSchedule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orkforceinfo@pa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workforceinfo@pa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workstats.dli.pa.gov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stats.dli.p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tats.dli.pa.gov/Products/Pages/Products%20By%20Geography.aspx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nnsylvania Department of Labor and Industry Logo">
            <a:extLst>
              <a:ext uri="{FF2B5EF4-FFF2-40B4-BE49-F238E27FC236}">
                <a16:creationId xmlns:a16="http://schemas.microsoft.com/office/drawing/2014/main" id="{8CBC9D37-093C-413B-9C6A-A68CFB5559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673" y="1236395"/>
            <a:ext cx="4067293" cy="2033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0" y="3929008"/>
            <a:ext cx="6052458" cy="564160"/>
          </a:xfrm>
        </p:spPr>
        <p:txBody>
          <a:bodyPr>
            <a:normAutofit/>
          </a:bodyPr>
          <a:lstStyle/>
          <a:p>
            <a:r>
              <a:rPr lang="en-US" sz="3038" dirty="0"/>
              <a:t>Welcome to Our Ballpark!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3900" y="3429001"/>
            <a:ext cx="6211038" cy="564160"/>
          </a:xfrm>
        </p:spPr>
        <p:txBody>
          <a:bodyPr/>
          <a:lstStyle/>
          <a:p>
            <a:r>
              <a:rPr lang="en-US" dirty="0"/>
              <a:t>Labor Market Information Forum: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94351-0FB6-4694-9FDF-D51A98300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42" y="456287"/>
            <a:ext cx="3005458" cy="2524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8F5A31-FBDA-4682-9A60-A267FE00AB50}"/>
              </a:ext>
            </a:extLst>
          </p:cNvPr>
          <p:cNvSpPr txBox="1"/>
          <p:nvPr/>
        </p:nvSpPr>
        <p:spPr>
          <a:xfrm>
            <a:off x="843128" y="2365549"/>
            <a:ext cx="2004575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Labor Market Legends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7549F2-A750-40D0-B093-F22F42316DDB}"/>
              </a:ext>
            </a:extLst>
          </p:cNvPr>
          <p:cNvSpPr txBox="1">
            <a:spLocks/>
          </p:cNvSpPr>
          <p:nvPr/>
        </p:nvSpPr>
        <p:spPr>
          <a:xfrm>
            <a:off x="843128" y="5980447"/>
            <a:ext cx="8637436" cy="575509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2023 Workforce Information Forum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October 2023</a:t>
            </a:r>
            <a:endParaRPr lang="en-US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88A41C-1D0B-4D67-9065-9D06385648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216241" y="77549"/>
            <a:ext cx="3472455" cy="2036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760A75-7A41-49C7-8180-8BBA37707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55" y="2114026"/>
            <a:ext cx="7256937" cy="4483129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1D52B2-497B-4860-B6B3-A3F3A9B44F31}"/>
              </a:ext>
            </a:extLst>
          </p:cNvPr>
          <p:cNvSpPr txBox="1"/>
          <p:nvPr/>
        </p:nvSpPr>
        <p:spPr>
          <a:xfrm>
            <a:off x="1752854" y="337633"/>
            <a:ext cx="305408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Products by Geography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AD4CF-4B0E-49FD-A590-AFAA788AA71F}"/>
              </a:ext>
            </a:extLst>
          </p:cNvPr>
          <p:cNvSpPr txBox="1"/>
          <p:nvPr/>
        </p:nvSpPr>
        <p:spPr>
          <a:xfrm>
            <a:off x="1802986" y="1203042"/>
            <a:ext cx="305408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Maps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96F4458-F23A-4CFE-BE5C-BBE1C2E91436}"/>
              </a:ext>
            </a:extLst>
          </p:cNvPr>
          <p:cNvSpPr/>
          <p:nvPr/>
        </p:nvSpPr>
        <p:spPr>
          <a:xfrm>
            <a:off x="3268641" y="794986"/>
            <a:ext cx="122777" cy="36933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8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577B8E-3F0A-4A20-9982-B7638FC7D880}"/>
              </a:ext>
            </a:extLst>
          </p:cNvPr>
          <p:cNvSpPr txBox="1"/>
          <p:nvPr/>
        </p:nvSpPr>
        <p:spPr>
          <a:xfrm>
            <a:off x="2066925" y="320069"/>
            <a:ext cx="6153150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Products by Category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8D392-0B74-49A4-A489-5719437C1946}"/>
              </a:ext>
            </a:extLst>
          </p:cNvPr>
          <p:cNvSpPr txBox="1"/>
          <p:nvPr/>
        </p:nvSpPr>
        <p:spPr>
          <a:xfrm>
            <a:off x="3619850" y="5178697"/>
            <a:ext cx="4836253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https://www.workstats.dli.pa.gov/Products/ByCategory/Pages/default.aspx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CE4B91-62E8-4465-80F6-99ABEAAAC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4" b="6010"/>
          <a:stretch/>
        </p:blipFill>
        <p:spPr>
          <a:xfrm>
            <a:off x="1566862" y="1453392"/>
            <a:ext cx="7153275" cy="395121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853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577B8E-3F0A-4A20-9982-B7638FC7D880}"/>
              </a:ext>
            </a:extLst>
          </p:cNvPr>
          <p:cNvSpPr txBox="1"/>
          <p:nvPr/>
        </p:nvSpPr>
        <p:spPr>
          <a:xfrm>
            <a:off x="2066925" y="320069"/>
            <a:ext cx="6153150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Products by Category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BC38F-11D7-4F21-9FD0-27343596B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08" y="1233667"/>
            <a:ext cx="7575346" cy="494181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48D392-0B74-49A4-A489-5719437C1946}"/>
              </a:ext>
            </a:extLst>
          </p:cNvPr>
          <p:cNvSpPr txBox="1"/>
          <p:nvPr/>
        </p:nvSpPr>
        <p:spPr>
          <a:xfrm>
            <a:off x="3619850" y="5178697"/>
            <a:ext cx="4836253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https://www.workstats.dli.pa.gov/Products/ByCategory/Pages/default.aspx</a:t>
            </a:r>
          </a:p>
        </p:txBody>
      </p:sp>
    </p:spTree>
    <p:extLst>
      <p:ext uri="{BB962C8B-B14F-4D97-AF65-F5344CB8AC3E}">
        <p14:creationId xmlns:p14="http://schemas.microsoft.com/office/powerpoint/2010/main" val="307485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069A8C-AB3F-433F-8A33-9CDA97269BB8}"/>
              </a:ext>
            </a:extLst>
          </p:cNvPr>
          <p:cNvSpPr txBox="1"/>
          <p:nvPr/>
        </p:nvSpPr>
        <p:spPr>
          <a:xfrm>
            <a:off x="1710909" y="198945"/>
            <a:ext cx="305408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Products by Category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A1584-DD55-487F-BC9E-EB13AC0F026E}"/>
              </a:ext>
            </a:extLst>
          </p:cNvPr>
          <p:cNvSpPr txBox="1"/>
          <p:nvPr/>
        </p:nvSpPr>
        <p:spPr>
          <a:xfrm>
            <a:off x="1717028" y="1195271"/>
            <a:ext cx="305408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Occupations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E39618A-1822-45FB-985F-8217AB0CB3ED}"/>
              </a:ext>
            </a:extLst>
          </p:cNvPr>
          <p:cNvSpPr/>
          <p:nvPr/>
        </p:nvSpPr>
        <p:spPr>
          <a:xfrm>
            <a:off x="3136502" y="681193"/>
            <a:ext cx="122777" cy="36933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D57825-C481-44C6-B345-F05861C01B4A}"/>
              </a:ext>
            </a:extLst>
          </p:cNvPr>
          <p:cNvSpPr txBox="1"/>
          <p:nvPr/>
        </p:nvSpPr>
        <p:spPr>
          <a:xfrm rot="19810891">
            <a:off x="7273185" y="4602972"/>
            <a:ext cx="231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2B33D"/>
                </a:solidFill>
              </a:rPr>
              <a:t>OEWS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A1CAA0-963B-4BCA-8E49-408789272A7A}"/>
              </a:ext>
            </a:extLst>
          </p:cNvPr>
          <p:cNvSpPr txBox="1"/>
          <p:nvPr/>
        </p:nvSpPr>
        <p:spPr>
          <a:xfrm>
            <a:off x="1732236" y="2179362"/>
            <a:ext cx="305408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Occupational Wages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EA921C3-A890-4B46-99CA-07D110C0D8A1}"/>
              </a:ext>
            </a:extLst>
          </p:cNvPr>
          <p:cNvSpPr/>
          <p:nvPr/>
        </p:nvSpPr>
        <p:spPr>
          <a:xfrm>
            <a:off x="3136502" y="1687760"/>
            <a:ext cx="122777" cy="36933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6FD51-45B6-455A-947E-F26780D8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723" y="185416"/>
            <a:ext cx="2809918" cy="3243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DD0385-4069-4571-A911-4BF991490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73" y="2801923"/>
            <a:ext cx="7003558" cy="3680407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728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577B8E-3F0A-4A20-9982-B7638FC7D880}"/>
              </a:ext>
            </a:extLst>
          </p:cNvPr>
          <p:cNvSpPr txBox="1"/>
          <p:nvPr/>
        </p:nvSpPr>
        <p:spPr>
          <a:xfrm>
            <a:off x="2066925" y="320069"/>
            <a:ext cx="6153150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Products by Customer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3CBC1-D825-49D0-A6C3-762C29D6B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46" y="1778466"/>
            <a:ext cx="8746705" cy="4173786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F576BD-9712-4D87-8B15-82F84D61DDBA}"/>
              </a:ext>
            </a:extLst>
          </p:cNvPr>
          <p:cNvSpPr txBox="1"/>
          <p:nvPr/>
        </p:nvSpPr>
        <p:spPr>
          <a:xfrm>
            <a:off x="2572273" y="6246899"/>
            <a:ext cx="514245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https://www.workstats.dli.pa.gov/Products/ByCustomer/Pages/default.aspx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91D2C-615A-498B-B27F-A5B652DFEFE3}"/>
              </a:ext>
            </a:extLst>
          </p:cNvPr>
          <p:cNvSpPr txBox="1"/>
          <p:nvPr/>
        </p:nvSpPr>
        <p:spPr>
          <a:xfrm>
            <a:off x="1232370" y="1080045"/>
            <a:ext cx="8471297" cy="307777"/>
          </a:xfrm>
          <a:prstGeom prst="rect">
            <a:avLst/>
          </a:prstGeom>
          <a:solidFill>
            <a:srgbClr val="FFF2C8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An attempt to align products with customer groups – products overlap customer groups and are included in each</a:t>
            </a:r>
          </a:p>
        </p:txBody>
      </p:sp>
    </p:spTree>
    <p:extLst>
      <p:ext uri="{BB962C8B-B14F-4D97-AF65-F5344CB8AC3E}">
        <p14:creationId xmlns:p14="http://schemas.microsoft.com/office/powerpoint/2010/main" val="2361037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069A8C-AB3F-433F-8A33-9CDA97269BB8}"/>
              </a:ext>
            </a:extLst>
          </p:cNvPr>
          <p:cNvSpPr txBox="1"/>
          <p:nvPr/>
        </p:nvSpPr>
        <p:spPr>
          <a:xfrm>
            <a:off x="1670847" y="71024"/>
            <a:ext cx="305408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Products by Customer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A1584-DD55-487F-BC9E-EB13AC0F026E}"/>
              </a:ext>
            </a:extLst>
          </p:cNvPr>
          <p:cNvSpPr txBox="1"/>
          <p:nvPr/>
        </p:nvSpPr>
        <p:spPr>
          <a:xfrm>
            <a:off x="1670847" y="1025757"/>
            <a:ext cx="305408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Media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E39618A-1822-45FB-985F-8217AB0CB3ED}"/>
              </a:ext>
            </a:extLst>
          </p:cNvPr>
          <p:cNvSpPr/>
          <p:nvPr/>
        </p:nvSpPr>
        <p:spPr>
          <a:xfrm>
            <a:off x="3136502" y="554759"/>
            <a:ext cx="122777" cy="36933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D57825-C481-44C6-B345-F05861C01B4A}"/>
              </a:ext>
            </a:extLst>
          </p:cNvPr>
          <p:cNvSpPr txBox="1"/>
          <p:nvPr/>
        </p:nvSpPr>
        <p:spPr>
          <a:xfrm rot="19810891">
            <a:off x="8100370" y="5419228"/>
            <a:ext cx="231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2B33D"/>
                </a:solidFill>
              </a:rPr>
              <a:t>CES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EA921C3-A890-4B46-99CA-07D110C0D8A1}"/>
              </a:ext>
            </a:extLst>
          </p:cNvPr>
          <p:cNvSpPr/>
          <p:nvPr/>
        </p:nvSpPr>
        <p:spPr>
          <a:xfrm>
            <a:off x="3136502" y="1523602"/>
            <a:ext cx="122777" cy="36933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C9466-EDE9-47A5-ACAE-F50BA4A5B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747" y="198945"/>
            <a:ext cx="2921935" cy="225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39ED6-BAE8-4FD2-9CC9-857F34A44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80" y="2191551"/>
            <a:ext cx="5623459" cy="46357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3DE687-62C4-4D6B-B57B-BBD1488B73B5}"/>
              </a:ext>
            </a:extLst>
          </p:cNvPr>
          <p:cNvSpPr/>
          <p:nvPr/>
        </p:nvSpPr>
        <p:spPr>
          <a:xfrm>
            <a:off x="6578176" y="3470973"/>
            <a:ext cx="3204595" cy="1669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News Releases available by:</a:t>
            </a:r>
          </a:p>
          <a:p>
            <a:pPr algn="ctr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Metropolitan Statistical Area (MSA)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Micropolitan Statistical Area (</a:t>
            </a:r>
            <a:r>
              <a:rPr lang="en-US" sz="1400" dirty="0" err="1"/>
              <a:t>mSA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Labor Market Area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A1CAA0-963B-4BCA-8E49-408789272A7A}"/>
              </a:ext>
            </a:extLst>
          </p:cNvPr>
          <p:cNvSpPr txBox="1"/>
          <p:nvPr/>
        </p:nvSpPr>
        <p:spPr>
          <a:xfrm>
            <a:off x="1670847" y="2006885"/>
            <a:ext cx="305408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Monthly News Release</a:t>
            </a:r>
          </a:p>
        </p:txBody>
      </p:sp>
    </p:spTree>
    <p:extLst>
      <p:ext uri="{BB962C8B-B14F-4D97-AF65-F5344CB8AC3E}">
        <p14:creationId xmlns:p14="http://schemas.microsoft.com/office/powerpoint/2010/main" val="154779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577B8E-3F0A-4A20-9982-B7638FC7D880}"/>
              </a:ext>
            </a:extLst>
          </p:cNvPr>
          <p:cNvSpPr txBox="1"/>
          <p:nvPr/>
        </p:nvSpPr>
        <p:spPr>
          <a:xfrm>
            <a:off x="2066925" y="320069"/>
            <a:ext cx="6153150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Media Center – Employment &amp; Jobs Data Release Schedule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FA3DB-5FEE-441C-AFE0-FECA49252DF3}"/>
              </a:ext>
            </a:extLst>
          </p:cNvPr>
          <p:cNvSpPr txBox="1"/>
          <p:nvPr/>
        </p:nvSpPr>
        <p:spPr>
          <a:xfrm>
            <a:off x="106742" y="6399431"/>
            <a:ext cx="5176008" cy="276999"/>
          </a:xfrm>
          <a:prstGeom prst="rect">
            <a:avLst/>
          </a:prstGeom>
          <a:solidFill>
            <a:srgbClr val="FFF2C8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https://www.workstats.dli.pa.gov/MediaCenter/Pages/ReleaseSchedule.aspx</a:t>
            </a:r>
            <a:r>
              <a:rPr lang="en-US" sz="1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4070D-D1A7-4D8B-A8ED-4974DA6F3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1044604"/>
            <a:ext cx="984885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E29DEB-CF24-4B69-A3EA-F018D833B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42" y="2508308"/>
            <a:ext cx="4410103" cy="2770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125F2-C15F-4706-99A5-57D8F5170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277" y="838899"/>
            <a:ext cx="4617251" cy="5388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D31D337-9930-4546-8D88-7508919DDC3F}"/>
              </a:ext>
            </a:extLst>
          </p:cNvPr>
          <p:cNvSpPr/>
          <p:nvPr/>
        </p:nvSpPr>
        <p:spPr>
          <a:xfrm>
            <a:off x="1610686" y="3667068"/>
            <a:ext cx="3204595" cy="226503"/>
          </a:xfrm>
          <a:prstGeom prst="rightArrow">
            <a:avLst/>
          </a:prstGeom>
          <a:solidFill>
            <a:srgbClr val="FFF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B85EBE-71A2-4E03-80BB-6BFF2EFDF9F5}"/>
              </a:ext>
            </a:extLst>
          </p:cNvPr>
          <p:cNvSpPr/>
          <p:nvPr/>
        </p:nvSpPr>
        <p:spPr>
          <a:xfrm>
            <a:off x="660472" y="989655"/>
            <a:ext cx="950214" cy="876300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3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577B8E-3F0A-4A20-9982-B7638FC7D880}"/>
              </a:ext>
            </a:extLst>
          </p:cNvPr>
          <p:cNvSpPr txBox="1"/>
          <p:nvPr/>
        </p:nvSpPr>
        <p:spPr>
          <a:xfrm>
            <a:off x="2066925" y="345236"/>
            <a:ext cx="6153150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LMI Forum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B890D-6513-4C93-A114-1AA715D50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952325"/>
            <a:ext cx="9848850" cy="87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84DF56-AB4D-4DC5-A835-C377CB6BD373}"/>
              </a:ext>
            </a:extLst>
          </p:cNvPr>
          <p:cNvSpPr txBox="1"/>
          <p:nvPr/>
        </p:nvSpPr>
        <p:spPr>
          <a:xfrm>
            <a:off x="1975607" y="5905675"/>
            <a:ext cx="6631497" cy="276999"/>
          </a:xfrm>
          <a:prstGeom prst="rect">
            <a:avLst/>
          </a:prstGeom>
          <a:solidFill>
            <a:srgbClr val="FFF2C8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https://www.workstats.dli.pa.gov/Products/Presentations/Pages/LMI-Forum-Presentations.aspx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6D0CCF-BFF7-4F67-B4ED-10B2633BC608}"/>
              </a:ext>
            </a:extLst>
          </p:cNvPr>
          <p:cNvSpPr/>
          <p:nvPr/>
        </p:nvSpPr>
        <p:spPr>
          <a:xfrm>
            <a:off x="8380602" y="864066"/>
            <a:ext cx="956345" cy="964559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Classroom with solid fill">
            <a:extLst>
              <a:ext uri="{FF2B5EF4-FFF2-40B4-BE49-F238E27FC236}">
                <a16:creationId xmlns:a16="http://schemas.microsoft.com/office/drawing/2014/main" id="{A01FB08C-354A-41B9-9CD4-F9AA52CC2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825" y="5187119"/>
            <a:ext cx="1533546" cy="1533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55AB2E-B3C8-40FA-B62F-155DC01267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67" t="6372" r="4724" b="10201"/>
          <a:stretch/>
        </p:blipFill>
        <p:spPr>
          <a:xfrm>
            <a:off x="839947" y="2066382"/>
            <a:ext cx="8607105" cy="3464654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576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436C7-C842-4C4C-A8F8-9BB936A48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8" t="3424" r="4903" b="6178"/>
          <a:stretch/>
        </p:blipFill>
        <p:spPr>
          <a:xfrm>
            <a:off x="1150341" y="402671"/>
            <a:ext cx="7986317" cy="6199464"/>
          </a:xfrm>
          <a:prstGeom prst="roundRect">
            <a:avLst>
              <a:gd name="adj" fmla="val 16667"/>
            </a:avLst>
          </a:prstGeom>
          <a:ln w="57150">
            <a:solidFill>
              <a:srgbClr val="4B92E7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0541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577B8E-3F0A-4A20-9982-B7638FC7D880}"/>
              </a:ext>
            </a:extLst>
          </p:cNvPr>
          <p:cNvSpPr txBox="1"/>
          <p:nvPr/>
        </p:nvSpPr>
        <p:spPr>
          <a:xfrm>
            <a:off x="2066925" y="345236"/>
            <a:ext cx="6153150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Learning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4F0C6-F97B-471D-A235-020311BC3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1" r="2141" b="10179"/>
          <a:stretch/>
        </p:blipFill>
        <p:spPr>
          <a:xfrm>
            <a:off x="251670" y="1098957"/>
            <a:ext cx="5507375" cy="2617366"/>
          </a:xfrm>
          <a:prstGeom prst="roundRect">
            <a:avLst>
              <a:gd name="adj" fmla="val 16667"/>
            </a:avLst>
          </a:prstGeom>
          <a:ln w="76200">
            <a:solidFill>
              <a:srgbClr val="FFF2C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8A16C4-FED8-4D3A-A24C-4E87E2BEA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309" y="1000056"/>
            <a:ext cx="3986232" cy="2095482"/>
          </a:xfrm>
          <a:prstGeom prst="rect">
            <a:avLst/>
          </a:prstGeom>
        </p:spPr>
      </p:pic>
      <p:pic>
        <p:nvPicPr>
          <p:cNvPr id="10" name="Graphic 9" descr="Lights On outline">
            <a:extLst>
              <a:ext uri="{FF2B5EF4-FFF2-40B4-BE49-F238E27FC236}">
                <a16:creationId xmlns:a16="http://schemas.microsoft.com/office/drawing/2014/main" id="{98646FE2-4285-43D2-8F01-91846CCCB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2897" y="4453505"/>
            <a:ext cx="1748056" cy="1748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017D3-86B1-4C30-B82F-A5437B8259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44" t="4899" r="3238" b="6658"/>
          <a:stretch/>
        </p:blipFill>
        <p:spPr>
          <a:xfrm>
            <a:off x="4999837" y="3832109"/>
            <a:ext cx="5105908" cy="2834640"/>
          </a:xfrm>
          <a:prstGeom prst="roundRect">
            <a:avLst>
              <a:gd name="adj" fmla="val 16667"/>
            </a:avLst>
          </a:prstGeom>
          <a:ln w="76200">
            <a:solidFill>
              <a:srgbClr val="FFF2C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786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85" y="0"/>
            <a:ext cx="1028442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C422B-FE1C-45F9-81E5-E53D165E3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30" r="-2" b="15718"/>
          <a:stretch/>
        </p:blipFill>
        <p:spPr>
          <a:xfrm>
            <a:off x="20" y="1282"/>
            <a:ext cx="10286980" cy="6856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03A9C9-23AE-4866-8756-042B7F4AA790}"/>
              </a:ext>
            </a:extLst>
          </p:cNvPr>
          <p:cNvSpPr txBox="1"/>
          <p:nvPr/>
        </p:nvSpPr>
        <p:spPr>
          <a:xfrm>
            <a:off x="3229338" y="2279704"/>
            <a:ext cx="3828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2023 Website Stats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6A5E95-1F73-43AC-8DE1-7345A203165A}"/>
              </a:ext>
            </a:extLst>
          </p:cNvPr>
          <p:cNvSpPr txBox="1"/>
          <p:nvPr/>
        </p:nvSpPr>
        <p:spPr>
          <a:xfrm>
            <a:off x="2403326" y="757363"/>
            <a:ext cx="5480341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Welcome to</a:t>
            </a:r>
          </a:p>
          <a:p>
            <a:pPr algn="ctr"/>
            <a:endParaRPr lang="en-US" sz="1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CWIA Ballpark</a:t>
            </a:r>
          </a:p>
          <a:p>
            <a:pPr algn="ctr"/>
            <a:endParaRPr lang="en-US" sz="1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Home of the Labor Market Legends</a:t>
            </a:r>
          </a:p>
        </p:txBody>
      </p:sp>
      <p:pic>
        <p:nvPicPr>
          <p:cNvPr id="4" name="Picture 3" descr="A picture containing text, sign, street&#10;&#10;Description automatically generated">
            <a:extLst>
              <a:ext uri="{FF2B5EF4-FFF2-40B4-BE49-F238E27FC236}">
                <a16:creationId xmlns:a16="http://schemas.microsoft.com/office/drawing/2014/main" id="{FC9159F8-4A9C-42B8-91BD-3884C84B5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985" y="2959951"/>
            <a:ext cx="343879" cy="295307"/>
          </a:xfrm>
          <a:prstGeom prst="rect">
            <a:avLst/>
          </a:prstGeom>
        </p:spPr>
      </p:pic>
      <p:pic>
        <p:nvPicPr>
          <p:cNvPr id="6" name="Picture 5" descr="A picture containing text, sign, white, vector graphics&#10;&#10;Description automatically generated">
            <a:extLst>
              <a:ext uri="{FF2B5EF4-FFF2-40B4-BE49-F238E27FC236}">
                <a16:creationId xmlns:a16="http://schemas.microsoft.com/office/drawing/2014/main" id="{955EA84A-2DB6-462A-973F-A68E4969D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966" y="3467868"/>
            <a:ext cx="327912" cy="32791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9C8EC4-99FE-4CBA-96F5-71F6E4549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7470" y="4040864"/>
            <a:ext cx="312908" cy="29530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6FCE164-FFFE-4FE0-A4CA-0F8008BE4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902" y="4635079"/>
            <a:ext cx="358039" cy="3159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F59EA2-8D4A-407D-82C8-C1391949FC20}"/>
              </a:ext>
            </a:extLst>
          </p:cNvPr>
          <p:cNvSpPr txBox="1"/>
          <p:nvPr/>
        </p:nvSpPr>
        <p:spPr>
          <a:xfrm>
            <a:off x="4239707" y="2907549"/>
            <a:ext cx="147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1,097 PDFs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F75BF-34F4-4CE5-9072-33717C1CA940}"/>
              </a:ext>
            </a:extLst>
          </p:cNvPr>
          <p:cNvSpPr txBox="1"/>
          <p:nvPr/>
        </p:nvSpPr>
        <p:spPr>
          <a:xfrm>
            <a:off x="4248808" y="3438108"/>
            <a:ext cx="178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532 Excel Files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D0E18D-09CB-4CC8-B051-317706E72D23}"/>
              </a:ext>
            </a:extLst>
          </p:cNvPr>
          <p:cNvSpPr txBox="1"/>
          <p:nvPr/>
        </p:nvSpPr>
        <p:spPr>
          <a:xfrm>
            <a:off x="4248808" y="3988463"/>
            <a:ext cx="32591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 PowerPoint presentations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3942E1-A92B-4435-8174-63BAC8CC0084}"/>
              </a:ext>
            </a:extLst>
          </p:cNvPr>
          <p:cNvSpPr txBox="1"/>
          <p:nvPr/>
        </p:nvSpPr>
        <p:spPr>
          <a:xfrm>
            <a:off x="4239706" y="4593009"/>
            <a:ext cx="3041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interactive </a:t>
            </a: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dashboards</a:t>
            </a:r>
          </a:p>
        </p:txBody>
      </p:sp>
    </p:spTree>
    <p:extLst>
      <p:ext uri="{BB962C8B-B14F-4D97-AF65-F5344CB8AC3E}">
        <p14:creationId xmlns:p14="http://schemas.microsoft.com/office/powerpoint/2010/main" val="183333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45247C7-BE89-42CD-8425-C94AAE8EB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961" y="612396"/>
            <a:ext cx="8183199" cy="5360565"/>
          </a:xfrm>
          <a:prstGeom prst="rect">
            <a:avLst/>
          </a:prstGeom>
          <a:solidFill>
            <a:srgbClr val="FFF2C8"/>
          </a:solidFill>
          <a:ln>
            <a:noFill/>
          </a:ln>
          <a:effectLst>
            <a:softEdge rad="31750"/>
          </a:effec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endParaRPr lang="en-US" alt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Sign up for our E-mail Distribution List!</a:t>
            </a:r>
          </a:p>
          <a:p>
            <a:pPr>
              <a:buNone/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We maintain an </a:t>
            </a:r>
            <a:r>
              <a:rPr lang="en-US" altLang="en-US" sz="2000" b="1" dirty="0">
                <a:solidFill>
                  <a:srgbClr val="000000"/>
                </a:solidFill>
                <a:latin typeface="Calibri" pitchFamily="34" charset="0"/>
              </a:rPr>
              <a:t>e-mail distribution list 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that we use to announce the</a:t>
            </a: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release of statewide and local area data, new products, upcoming</a:t>
            </a: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LMI Forums, etc.</a:t>
            </a:r>
          </a:p>
          <a:p>
            <a:pPr algn="ctr">
              <a:buNone/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Please contact us at </a:t>
            </a:r>
            <a:r>
              <a:rPr lang="en-US" altLang="en-US" sz="2000" b="1" dirty="0">
                <a:solidFill>
                  <a:srgbClr val="000000"/>
                </a:solid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workforceinfo@pa.gov</a:t>
            </a:r>
            <a:r>
              <a:rPr lang="en-US" altLang="en-US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or</a:t>
            </a:r>
            <a:r>
              <a:rPr lang="en-US" altLang="en-US" sz="2000" b="1" dirty="0">
                <a:solidFill>
                  <a:srgbClr val="000000"/>
                </a:solidFill>
                <a:latin typeface="Calibri" pitchFamily="34" charset="0"/>
              </a:rPr>
              <a:t> 877-493-3282 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to be added to the list.</a:t>
            </a:r>
          </a:p>
          <a:p>
            <a:pPr algn="ctr">
              <a:buNone/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If you remember receiving e-mails from us but haven’t received any recently, please reach out so we can figure out if we need to update your e-mail address or if there may be another issue.</a:t>
            </a:r>
          </a:p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76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AD3F2412-66F8-4E13-8A2E-96F2E119E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43" y="637563"/>
            <a:ext cx="8787206" cy="57800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alt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Customer Response: 877-493-3282 (877-4WF-Data)</a:t>
            </a:r>
          </a:p>
          <a:p>
            <a:pPr algn="ctr">
              <a:buFontTx/>
              <a:buNone/>
            </a:pPr>
            <a:endParaRPr lang="en-US" altLang="en-US" sz="16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Hours: 8:00 am – 4:00 pm</a:t>
            </a:r>
          </a:p>
          <a:p>
            <a:pPr algn="ctr">
              <a:buFontTx/>
              <a:buNone/>
            </a:pPr>
            <a:endParaRPr lang="en-US" altLang="en-US" sz="16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Email: </a:t>
            </a: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hlinkClick r:id="rId3"/>
              </a:rPr>
              <a:t>workforceinfo@pa.gov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altLang="en-US" sz="16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Online: </a:t>
            </a: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hlinkClick r:id="rId4"/>
              </a:rPr>
              <a:t>www.workstats.dli.pa.gov</a:t>
            </a:r>
            <a:endParaRPr lang="en-US" alt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A “</a:t>
            </a:r>
            <a:r>
              <a:rPr lang="en-US" altLang="en-US" sz="2000" b="1" dirty="0">
                <a:solidFill>
                  <a:srgbClr val="0070C0"/>
                </a:solidFill>
                <a:latin typeface="Calibri" pitchFamily="34" charset="0"/>
              </a:rPr>
              <a:t>Contact Us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” button appears in the gray footer of every page on the website. The Contact Us page lists our phone number and e-mail address and includes a form that you can fill out and send to us with your questions.</a:t>
            </a:r>
          </a:p>
        </p:txBody>
      </p:sp>
    </p:spTree>
    <p:extLst>
      <p:ext uri="{BB962C8B-B14F-4D97-AF65-F5344CB8AC3E}">
        <p14:creationId xmlns:p14="http://schemas.microsoft.com/office/powerpoint/2010/main" val="2954546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Question Mark with solid fill">
            <a:extLst>
              <a:ext uri="{FF2B5EF4-FFF2-40B4-BE49-F238E27FC236}">
                <a16:creationId xmlns:a16="http://schemas.microsoft.com/office/drawing/2014/main" id="{01AAAEB1-EBE5-499D-BCD1-DD37C3B01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43" r="13643"/>
          <a:stretch>
            <a:fillRect/>
          </a:stretch>
        </p:blipFill>
        <p:spPr>
          <a:xfrm>
            <a:off x="6017120" y="2304451"/>
            <a:ext cx="2641633" cy="363294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916D1EF-3819-4DA7-9D69-1344F89B0D6C}"/>
              </a:ext>
            </a:extLst>
          </p:cNvPr>
          <p:cNvSpPr txBox="1">
            <a:spLocks/>
          </p:cNvSpPr>
          <p:nvPr/>
        </p:nvSpPr>
        <p:spPr>
          <a:xfrm>
            <a:off x="1727899" y="2601402"/>
            <a:ext cx="4714613" cy="151952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Questions?</a:t>
            </a:r>
          </a:p>
        </p:txBody>
      </p:sp>
    </p:spTree>
    <p:extLst>
      <p:ext uri="{BB962C8B-B14F-4D97-AF65-F5344CB8AC3E}">
        <p14:creationId xmlns:p14="http://schemas.microsoft.com/office/powerpoint/2010/main" val="140833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descr="Image Placeholder">
            <a:extLst>
              <a:ext uri="{FF2B5EF4-FFF2-40B4-BE49-F238E27FC236}">
                <a16:creationId xmlns:a16="http://schemas.microsoft.com/office/drawing/2014/main" id="{0FAB94A8-4138-B047-8AC8-331C218067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25" y="0"/>
            <a:ext cx="4714875" cy="6872249"/>
          </a:xfrm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AC0626-E2D6-42C9-AB27-54A4E1B08BF4}"/>
              </a:ext>
            </a:extLst>
          </p:cNvPr>
          <p:cNvSpPr txBox="1"/>
          <p:nvPr/>
        </p:nvSpPr>
        <p:spPr>
          <a:xfrm>
            <a:off x="219162" y="5975050"/>
            <a:ext cx="9848675" cy="523220"/>
          </a:xfrm>
          <a:prstGeom prst="rect">
            <a:avLst/>
          </a:prstGeom>
          <a:solidFill>
            <a:srgbClr val="E5F2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www.workstats.dli.pa.gov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4E340-0F29-4D95-AB0E-4E43D3B7E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62" y="1185386"/>
            <a:ext cx="9642873" cy="4297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09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57C665-FBF6-4C55-BB78-664B34F62F54}"/>
              </a:ext>
            </a:extLst>
          </p:cNvPr>
          <p:cNvSpPr txBox="1"/>
          <p:nvPr/>
        </p:nvSpPr>
        <p:spPr>
          <a:xfrm>
            <a:off x="1679271" y="4876978"/>
            <a:ext cx="7658101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The menu located in the top right-hand corner of our website contains three main areas:</a:t>
            </a:r>
          </a:p>
          <a:p>
            <a:endParaRPr lang="en-US" sz="1600" dirty="0"/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Research &amp; Historical Data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Learning Center</a:t>
            </a:r>
          </a:p>
          <a:p>
            <a:endParaRPr lang="en-US" sz="1600" dirty="0"/>
          </a:p>
          <a:p>
            <a:r>
              <a:rPr lang="en-US" sz="1600" dirty="0"/>
              <a:t>These three areas will provide access to the contents of our entire website.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2B62E-23E0-4828-A246-14044F0B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746" y="906358"/>
            <a:ext cx="6153150" cy="638175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2C0B55-B9EB-4DD1-8D02-2BC2DEDA13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98" t="9340" r="55920" b="59885"/>
          <a:stretch/>
        </p:blipFill>
        <p:spPr>
          <a:xfrm>
            <a:off x="2146298" y="1920879"/>
            <a:ext cx="2997201" cy="2841581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8E1125-331F-4892-B233-2FBDF409DD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09" t="9243" r="51764" b="63358"/>
          <a:stretch/>
        </p:blipFill>
        <p:spPr>
          <a:xfrm>
            <a:off x="6105476" y="1906615"/>
            <a:ext cx="2997201" cy="2841581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0B7EBC-A00D-47AB-972C-A0A7DF32AA9A}"/>
              </a:ext>
            </a:extLst>
          </p:cNvPr>
          <p:cNvSpPr txBox="1"/>
          <p:nvPr/>
        </p:nvSpPr>
        <p:spPr>
          <a:xfrm>
            <a:off x="342900" y="152400"/>
            <a:ext cx="6153150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Home Page – Top Navigation</a:t>
            </a:r>
          </a:p>
        </p:txBody>
      </p:sp>
    </p:spTree>
    <p:extLst>
      <p:ext uri="{BB962C8B-B14F-4D97-AF65-F5344CB8AC3E}">
        <p14:creationId xmlns:p14="http://schemas.microsoft.com/office/powerpoint/2010/main" val="302518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74B76C-4CAD-4601-A732-94636029B885}"/>
              </a:ext>
            </a:extLst>
          </p:cNvPr>
          <p:cNvSpPr txBox="1"/>
          <p:nvPr/>
        </p:nvSpPr>
        <p:spPr>
          <a:xfrm>
            <a:off x="342900" y="152400"/>
            <a:ext cx="6153150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Home Page – Top Categories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38330-E65B-40BE-8579-489D48245F50}"/>
              </a:ext>
            </a:extLst>
          </p:cNvPr>
          <p:cNvSpPr txBox="1"/>
          <p:nvPr/>
        </p:nvSpPr>
        <p:spPr>
          <a:xfrm>
            <a:off x="907851" y="952333"/>
            <a:ext cx="8471297" cy="646331"/>
          </a:xfrm>
          <a:prstGeom prst="rect">
            <a:avLst/>
          </a:prstGeom>
          <a:solidFill>
            <a:srgbClr val="FFF2C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 the homepage you will find content boxes that highlight featured, new, and recently updated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94CEA-C121-401D-B1CD-67B967A33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4" t="6893" r="2380" b="11083"/>
          <a:stretch/>
        </p:blipFill>
        <p:spPr>
          <a:xfrm>
            <a:off x="429118" y="2155031"/>
            <a:ext cx="9428761" cy="3171909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01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1E00CE-93D0-4044-B1A2-826C48391CEC}"/>
              </a:ext>
            </a:extLst>
          </p:cNvPr>
          <p:cNvSpPr txBox="1"/>
          <p:nvPr/>
        </p:nvSpPr>
        <p:spPr>
          <a:xfrm>
            <a:off x="2029621" y="1015882"/>
            <a:ext cx="6227757" cy="369332"/>
          </a:xfrm>
          <a:prstGeom prst="rect">
            <a:avLst/>
          </a:prstGeom>
          <a:solidFill>
            <a:srgbClr val="FFF2C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 alphabetical listing of all products located on the website: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1E822-5C26-4427-8416-3A0FBB550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7" r="5877"/>
          <a:stretch/>
        </p:blipFill>
        <p:spPr>
          <a:xfrm>
            <a:off x="2159793" y="1597292"/>
            <a:ext cx="5967412" cy="4958495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069A8C-AB3F-433F-8A33-9CDA97269BB8}"/>
              </a:ext>
            </a:extLst>
          </p:cNvPr>
          <p:cNvSpPr txBox="1"/>
          <p:nvPr/>
        </p:nvSpPr>
        <p:spPr>
          <a:xfrm>
            <a:off x="2066924" y="193365"/>
            <a:ext cx="6153150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Products A to Z</a:t>
            </a:r>
          </a:p>
        </p:txBody>
      </p:sp>
    </p:spTree>
    <p:extLst>
      <p:ext uri="{BB962C8B-B14F-4D97-AF65-F5344CB8AC3E}">
        <p14:creationId xmlns:p14="http://schemas.microsoft.com/office/powerpoint/2010/main" val="315952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069A8C-AB3F-433F-8A33-9CDA97269BB8}"/>
              </a:ext>
            </a:extLst>
          </p:cNvPr>
          <p:cNvSpPr txBox="1"/>
          <p:nvPr/>
        </p:nvSpPr>
        <p:spPr>
          <a:xfrm>
            <a:off x="1710909" y="198945"/>
            <a:ext cx="305408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Products A to 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A1584-DD55-487F-BC9E-EB13AC0F026E}"/>
              </a:ext>
            </a:extLst>
          </p:cNvPr>
          <p:cNvSpPr txBox="1"/>
          <p:nvPr/>
        </p:nvSpPr>
        <p:spPr>
          <a:xfrm>
            <a:off x="1717028" y="1195271"/>
            <a:ext cx="305408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County Profile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E39618A-1822-45FB-985F-8217AB0CB3ED}"/>
              </a:ext>
            </a:extLst>
          </p:cNvPr>
          <p:cNvSpPr/>
          <p:nvPr/>
        </p:nvSpPr>
        <p:spPr>
          <a:xfrm>
            <a:off x="3136502" y="681193"/>
            <a:ext cx="122777" cy="36933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C321C5-8199-487E-B283-EB63B097E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9" y="2054425"/>
            <a:ext cx="6475904" cy="4250963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9DE53A-EAE1-4B67-B406-ABDABBD35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230" y="135163"/>
            <a:ext cx="2844986" cy="1610764"/>
          </a:xfrm>
          <a:prstGeom prst="roundRect">
            <a:avLst>
              <a:gd name="adj" fmla="val 16667"/>
            </a:avLst>
          </a:prstGeom>
          <a:ln w="76200">
            <a:solidFill>
              <a:schemeClr val="accent1">
                <a:lumMod val="90000"/>
                <a:lumOff val="1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B7CA17-1D9D-43B6-BC58-BF4250D4C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524" y="2218970"/>
            <a:ext cx="3629025" cy="2400300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D57825-C481-44C6-B345-F05861C01B4A}"/>
              </a:ext>
            </a:extLst>
          </p:cNvPr>
          <p:cNvSpPr txBox="1"/>
          <p:nvPr/>
        </p:nvSpPr>
        <p:spPr>
          <a:xfrm rot="19810891">
            <a:off x="6996573" y="5194530"/>
            <a:ext cx="231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2B33D"/>
                </a:solidFill>
              </a:rPr>
              <a:t>QCEW</a:t>
            </a:r>
          </a:p>
        </p:txBody>
      </p:sp>
    </p:spTree>
    <p:extLst>
      <p:ext uri="{BB962C8B-B14F-4D97-AF65-F5344CB8AC3E}">
        <p14:creationId xmlns:p14="http://schemas.microsoft.com/office/powerpoint/2010/main" val="53050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E594A2-105D-42FA-99B6-937E81A4D9FA}"/>
              </a:ext>
            </a:extLst>
          </p:cNvPr>
          <p:cNvSpPr txBox="1"/>
          <p:nvPr/>
        </p:nvSpPr>
        <p:spPr>
          <a:xfrm>
            <a:off x="2349500" y="176378"/>
            <a:ext cx="6153150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Products by Geography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5A532-8543-4525-91B8-645C4B2EB4E7}"/>
              </a:ext>
            </a:extLst>
          </p:cNvPr>
          <p:cNvSpPr txBox="1"/>
          <p:nvPr/>
        </p:nvSpPr>
        <p:spPr>
          <a:xfrm>
            <a:off x="1190426" y="716194"/>
            <a:ext cx="8471297" cy="523220"/>
          </a:xfrm>
          <a:prstGeom prst="rect">
            <a:avLst/>
          </a:prstGeom>
          <a:solidFill>
            <a:srgbClr val="FFF2C8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 customized listing of all products containing data for your county, workforce development area (WDA), and metropolitan statistical area (MSA)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54A6C-972C-4A7A-B220-C631324283EB}"/>
              </a:ext>
            </a:extLst>
          </p:cNvPr>
          <p:cNvSpPr txBox="1"/>
          <p:nvPr/>
        </p:nvSpPr>
        <p:spPr>
          <a:xfrm>
            <a:off x="2095498" y="6378896"/>
            <a:ext cx="6096000" cy="276999"/>
          </a:xfrm>
          <a:prstGeom prst="rect">
            <a:avLst/>
          </a:prstGeom>
          <a:solidFill>
            <a:srgbClr val="FFF2C8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>
                <a:hlinkClick r:id="rId3"/>
              </a:rPr>
              <a:t>https://www.workstats.dli.pa.gov/Products/Pages/Products%20By%20Geography.aspx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A361B-6EAC-493D-B226-2FDB8A7ED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668" y="1312466"/>
            <a:ext cx="2931659" cy="1682552"/>
          </a:xfrm>
          <a:prstGeom prst="roundRect">
            <a:avLst>
              <a:gd name="adj" fmla="val 16667"/>
            </a:avLst>
          </a:prstGeom>
          <a:ln w="381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FDCBC9-DAB4-4FF0-A92E-394A62720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02038">
            <a:off x="643374" y="3188519"/>
            <a:ext cx="3038475" cy="274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445D4D-D685-4682-A314-ADCE22540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791" y="3244083"/>
            <a:ext cx="2931659" cy="28984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D0D0FF-C48C-440F-B270-DC367C4A8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58522">
            <a:off x="6872862" y="3268405"/>
            <a:ext cx="2789930" cy="24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069A8C-AB3F-433F-8A33-9CDA97269BB8}"/>
              </a:ext>
            </a:extLst>
          </p:cNvPr>
          <p:cNvSpPr txBox="1"/>
          <p:nvPr/>
        </p:nvSpPr>
        <p:spPr>
          <a:xfrm>
            <a:off x="1710909" y="198945"/>
            <a:ext cx="305408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Products by Geography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A1584-DD55-487F-BC9E-EB13AC0F026E}"/>
              </a:ext>
            </a:extLst>
          </p:cNvPr>
          <p:cNvSpPr txBox="1"/>
          <p:nvPr/>
        </p:nvSpPr>
        <p:spPr>
          <a:xfrm>
            <a:off x="1717028" y="1195271"/>
            <a:ext cx="305408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Civilian Labor Force Packet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E39618A-1822-45FB-985F-8217AB0CB3ED}"/>
              </a:ext>
            </a:extLst>
          </p:cNvPr>
          <p:cNvSpPr/>
          <p:nvPr/>
        </p:nvSpPr>
        <p:spPr>
          <a:xfrm>
            <a:off x="3136502" y="681193"/>
            <a:ext cx="122777" cy="36933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49919-8407-4D40-ADFF-4A8AA3AC2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33" y="1709348"/>
            <a:ext cx="9041563" cy="35264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D57825-C481-44C6-B345-F05861C01B4A}"/>
              </a:ext>
            </a:extLst>
          </p:cNvPr>
          <p:cNvSpPr txBox="1"/>
          <p:nvPr/>
        </p:nvSpPr>
        <p:spPr>
          <a:xfrm>
            <a:off x="1104504" y="5380534"/>
            <a:ext cx="1823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2B33D"/>
                </a:solidFill>
              </a:rPr>
              <a:t>LAUS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AF8E8-C6FC-4931-AD23-A102A5F3D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122" y="2405506"/>
            <a:ext cx="3250374" cy="4261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0" cap="rnd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C6193E-036D-498E-8829-FE5F3992A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921" y="-122988"/>
            <a:ext cx="1974000" cy="2528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651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8CF3CD-498D-46B6-9592-C95352430078}"/>
</file>

<file path=customXml/itemProps2.xml><?xml version="1.0" encoding="utf-8"?>
<ds:datastoreItem xmlns:ds="http://schemas.openxmlformats.org/officeDocument/2006/customXml" ds:itemID="{C87F4215-C6BB-44A3-9A5E-9446E683590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a9cf54e2-0330-4a9d-b348-ad1b29e1abc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L&amp;I PowerPoint Standard 1</Template>
  <TotalTime>2791</TotalTime>
  <Words>580</Words>
  <Application>Microsoft Office PowerPoint</Application>
  <PresentationFormat>35mm Slides</PresentationFormat>
  <Paragraphs>112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Comic Sans MS</vt:lpstr>
      <vt:lpstr>Gill Sans SemiBold</vt:lpstr>
      <vt:lpstr>Montserrat</vt:lpstr>
      <vt:lpstr>Times New Roman</vt:lpstr>
      <vt:lpstr>Office Theme</vt:lpstr>
      <vt:lpstr>Welcome to Our Ballpark!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CWIA Resources</dc:title>
  <dc:creator>DeLellis, Kimberly</dc:creator>
  <cp:lastModifiedBy>DeLellis, Kimberly</cp:lastModifiedBy>
  <cp:revision>62</cp:revision>
  <cp:lastPrinted>2023-10-10T16:09:57Z</cp:lastPrinted>
  <dcterms:created xsi:type="dcterms:W3CDTF">2023-04-07T11:27:31Z</dcterms:created>
  <dcterms:modified xsi:type="dcterms:W3CDTF">2023-10-12T11:10:39Z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