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563" r:id="rId6"/>
    <p:sldId id="285" r:id="rId7"/>
    <p:sldId id="635" r:id="rId8"/>
    <p:sldId id="607" r:id="rId9"/>
    <p:sldId id="609" r:id="rId10"/>
    <p:sldId id="628" r:id="rId11"/>
    <p:sldId id="629" r:id="rId12"/>
    <p:sldId id="631" r:id="rId13"/>
    <p:sldId id="630" r:id="rId14"/>
    <p:sldId id="638" r:id="rId15"/>
    <p:sldId id="639" r:id="rId16"/>
    <p:sldId id="606" r:id="rId17"/>
    <p:sldId id="633" r:id="rId18"/>
    <p:sldId id="634" r:id="rId19"/>
    <p:sldId id="636" r:id="rId20"/>
    <p:sldId id="620" r:id="rId21"/>
    <p:sldId id="441" r:id="rId22"/>
    <p:sldId id="637" r:id="rId23"/>
    <p:sldId id="632" r:id="rId24"/>
    <p:sldId id="640" r:id="rId25"/>
    <p:sldId id="621" r:id="rId26"/>
    <p:sldId id="611" r:id="rId27"/>
    <p:sldId id="291" r:id="rId28"/>
  </p:sldIdLst>
  <p:sldSz cx="10287000" cy="6858000" type="35mm"/>
  <p:notesSz cx="7010400" cy="92964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40" userDrawn="1">
          <p15:clr>
            <a:srgbClr val="A4A3A4"/>
          </p15:clr>
        </p15:guide>
        <p15:guide id="3" pos="504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6D"/>
    <a:srgbClr val="FFF2C8"/>
    <a:srgbClr val="E7F6FF"/>
    <a:srgbClr val="CCECFF"/>
    <a:srgbClr val="C1E0FF"/>
    <a:srgbClr val="99CCFF"/>
    <a:srgbClr val="E2B33D"/>
    <a:srgbClr val="FFE89F"/>
    <a:srgbClr val="013657"/>
    <a:srgbClr val="014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6327" autoAdjust="0"/>
  </p:normalViewPr>
  <p:slideViewPr>
    <p:cSldViewPr snapToGrid="0" showGuides="1">
      <p:cViewPr varScale="1">
        <p:scale>
          <a:sx n="114" d="100"/>
          <a:sy n="114" d="100"/>
        </p:scale>
        <p:origin x="996" y="102"/>
      </p:cViewPr>
      <p:guideLst>
        <p:guide pos="3240"/>
        <p:guide pos="504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3/28/2024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1162050"/>
            <a:ext cx="470535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9468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4068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2748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7557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8050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3196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45855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0101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2130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46036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6104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32983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88539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42432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84976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66142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715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23916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5388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3562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0662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883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5441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9120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20">
            <a:extLst>
              <a:ext uri="{FF2B5EF4-FFF2-40B4-BE49-F238E27FC236}">
                <a16:creationId xmlns:a16="http://schemas.microsoft.com/office/drawing/2014/main" id="{B34D1084-A1D5-C566-0346-D77807ABD4FB}"/>
              </a:ext>
            </a:extLst>
          </p:cNvPr>
          <p:cNvSpPr/>
          <p:nvPr userDrawn="1"/>
        </p:nvSpPr>
        <p:spPr>
          <a:xfrm flipV="1">
            <a:off x="0" y="-6"/>
            <a:ext cx="8209747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050" y="0"/>
            <a:ext cx="5618461" cy="33440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8319052" y="4708039"/>
            <a:ext cx="1990880" cy="12256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9516" y="2006085"/>
            <a:ext cx="4095202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9088" y="3640999"/>
            <a:ext cx="4095849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25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 algn="ctr">
              <a:buNone/>
              <a:defRPr sz="1688"/>
            </a:lvl2pPr>
            <a:lvl3pPr marL="771551" indent="0" algn="ctr">
              <a:buNone/>
              <a:defRPr sz="1519"/>
            </a:lvl3pPr>
            <a:lvl4pPr marL="1157327" indent="0" algn="ctr">
              <a:buNone/>
              <a:defRPr sz="1350"/>
            </a:lvl4pPr>
            <a:lvl5pPr marL="1543103" indent="0" algn="ctr">
              <a:buNone/>
              <a:defRPr sz="1350"/>
            </a:lvl5pPr>
            <a:lvl6pPr marL="1928879" indent="0" algn="ctr">
              <a:buNone/>
              <a:defRPr sz="1350"/>
            </a:lvl6pPr>
            <a:lvl7pPr marL="2314654" indent="0" algn="ctr">
              <a:buNone/>
              <a:defRPr sz="1350"/>
            </a:lvl7pPr>
            <a:lvl8pPr marL="2700430" indent="0" algn="ctr">
              <a:buNone/>
              <a:defRPr sz="1350"/>
            </a:lvl8pPr>
            <a:lvl9pPr marL="3086206" indent="0" algn="ctr">
              <a:buNone/>
              <a:defRPr sz="1350"/>
            </a:lvl9pPr>
          </a:lstStyle>
          <a:p>
            <a:r>
              <a:rPr lang="en-US" noProof="0" dirty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050" y="4733925"/>
            <a:ext cx="1434275" cy="96714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26">
            <a:extLst>
              <a:ext uri="{FF2B5EF4-FFF2-40B4-BE49-F238E27FC236}">
                <a16:creationId xmlns:a16="http://schemas.microsoft.com/office/drawing/2014/main" id="{79AC2A93-7A91-A350-2FCF-7DC42EA7FF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205" y="889776"/>
            <a:ext cx="4300295" cy="5078447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359" userDrawn="1">
          <p15:clr>
            <a:srgbClr val="FBAE40"/>
          </p15:clr>
        </p15:guide>
        <p15:guide id="3" pos="117" userDrawn="1">
          <p15:clr>
            <a:srgbClr val="FBAE40"/>
          </p15:clr>
        </p15:guide>
        <p15:guide id="4" orient="horz" pos="4179" userDrawn="1">
          <p15:clr>
            <a:srgbClr val="FBAE40"/>
          </p15:clr>
        </p15:guide>
        <p15:guide id="5" orient="horz" pos="143" userDrawn="1">
          <p15:clr>
            <a:srgbClr val="FBAE40"/>
          </p15:clr>
        </p15:guide>
        <p15:guide id="6" pos="2073" userDrawn="1">
          <p15:clr>
            <a:srgbClr val="FBAE40"/>
          </p15:clr>
        </p15:guide>
        <p15:guide id="7" pos="37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8965121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5088392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7597380" y="3924299"/>
            <a:ext cx="2689622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9516" y="2006085"/>
            <a:ext cx="4095202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9088" y="3640999"/>
            <a:ext cx="4095849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25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 algn="ctr">
              <a:buNone/>
              <a:defRPr sz="1688"/>
            </a:lvl2pPr>
            <a:lvl3pPr marL="771551" indent="0" algn="ctr">
              <a:buNone/>
              <a:defRPr sz="1519"/>
            </a:lvl3pPr>
            <a:lvl4pPr marL="1157327" indent="0" algn="ctr">
              <a:buNone/>
              <a:defRPr sz="1350"/>
            </a:lvl4pPr>
            <a:lvl5pPr marL="1543103" indent="0" algn="ctr">
              <a:buNone/>
              <a:defRPr sz="1350"/>
            </a:lvl5pPr>
            <a:lvl6pPr marL="1928879" indent="0" algn="ctr">
              <a:buNone/>
              <a:defRPr sz="1350"/>
            </a:lvl6pPr>
            <a:lvl7pPr marL="2314654" indent="0" algn="ctr">
              <a:buNone/>
              <a:defRPr sz="1350"/>
            </a:lvl7pPr>
            <a:lvl8pPr marL="2700430" indent="0" algn="ctr">
              <a:buNone/>
              <a:defRPr sz="1350"/>
            </a:lvl8pPr>
            <a:lvl9pPr marL="3086206" indent="0" algn="ctr">
              <a:buNone/>
              <a:defRPr sz="135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050" y="4700018"/>
            <a:ext cx="1619822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22F2CC8-95CB-F996-C4D4-B2B222FD40D7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339347" y="96205"/>
            <a:ext cx="84965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359" userDrawn="1">
          <p15:clr>
            <a:srgbClr val="FBAE40"/>
          </p15:clr>
        </p15:guide>
        <p15:guide id="3" pos="117" userDrawn="1">
          <p15:clr>
            <a:srgbClr val="FBAE40"/>
          </p15:clr>
        </p15:guide>
        <p15:guide id="4" orient="horz" pos="4179" userDrawn="1">
          <p15:clr>
            <a:srgbClr val="FBAE40"/>
          </p15:clr>
        </p15:guide>
        <p15:guide id="5" orient="horz" pos="143" userDrawn="1">
          <p15:clr>
            <a:srgbClr val="FBAE40"/>
          </p15:clr>
        </p15:guide>
        <p15:guide id="6" pos="2073" userDrawn="1">
          <p15:clr>
            <a:srgbClr val="FBAE40"/>
          </p15:clr>
        </p15:guide>
        <p15:guide id="7" pos="37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8965121" cy="49469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965121"/>
              <a:gd name="connsiteY0" fmla="*/ 5086611 h 5086611"/>
              <a:gd name="connsiteX1" fmla="*/ 0 w 8965121"/>
              <a:gd name="connsiteY1" fmla="*/ 0 h 5086611"/>
              <a:gd name="connsiteX2" fmla="*/ 8965121 w 8965121"/>
              <a:gd name="connsiteY2" fmla="*/ 5086611 h 5086611"/>
              <a:gd name="connsiteX3" fmla="*/ 0 w 8965121"/>
              <a:gd name="connsiteY3" fmla="*/ 5086611 h 5086611"/>
              <a:gd name="connsiteX0" fmla="*/ 0 w 8965121"/>
              <a:gd name="connsiteY0" fmla="*/ 4946911 h 4946911"/>
              <a:gd name="connsiteX1" fmla="*/ 0 w 8965121"/>
              <a:gd name="connsiteY1" fmla="*/ 0 h 4946911"/>
              <a:gd name="connsiteX2" fmla="*/ 8965121 w 8965121"/>
              <a:gd name="connsiteY2" fmla="*/ 4946911 h 4946911"/>
              <a:gd name="connsiteX3" fmla="*/ 0 w 8965121"/>
              <a:gd name="connsiteY3" fmla="*/ 4946911 h 494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65121" h="4946911">
                <a:moveTo>
                  <a:pt x="0" y="4946911"/>
                </a:moveTo>
                <a:lnTo>
                  <a:pt x="0" y="0"/>
                </a:lnTo>
                <a:lnTo>
                  <a:pt x="8965121" y="4946911"/>
                </a:lnTo>
                <a:lnTo>
                  <a:pt x="0" y="49469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1010090"/>
            <a:ext cx="1506311" cy="9075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1994" y="1987423"/>
            <a:ext cx="4144190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1994" y="3792047"/>
            <a:ext cx="4144190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5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0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87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6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0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7597380" y="3924299"/>
            <a:ext cx="2689622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185147" y="646422"/>
            <a:ext cx="5681005" cy="30492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155A580-AFFA-3B00-902E-2AF85E14B5D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339347" y="96205"/>
            <a:ext cx="849654" cy="850392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C0155AC6-6A7A-B579-7975-CA1FF68AB61C}"/>
              </a:ext>
            </a:extLst>
          </p:cNvPr>
          <p:cNvSpPr/>
          <p:nvPr userDrawn="1"/>
        </p:nvSpPr>
        <p:spPr>
          <a:xfrm rot="19958790">
            <a:off x="-583764" y="3532950"/>
            <a:ext cx="3257013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541BF5-2484-9A3F-38D2-FDD56518203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6825"/>
            <a:ext cx="1664946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rallelogram 4">
            <a:extLst>
              <a:ext uri="{FF2B5EF4-FFF2-40B4-BE49-F238E27FC236}">
                <a16:creationId xmlns:a16="http://schemas.microsoft.com/office/drawing/2014/main" id="{587352C5-5EDB-BCDB-44CC-8D1DD72D0592}"/>
              </a:ext>
            </a:extLst>
          </p:cNvPr>
          <p:cNvSpPr/>
          <p:nvPr userDrawn="1"/>
        </p:nvSpPr>
        <p:spPr>
          <a:xfrm rot="19958790">
            <a:off x="-117309" y="3407046"/>
            <a:ext cx="121364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7" name="Parallelogram 24">
            <a:extLst>
              <a:ext uri="{FF2B5EF4-FFF2-40B4-BE49-F238E27FC236}">
                <a16:creationId xmlns:a16="http://schemas.microsoft.com/office/drawing/2014/main" id="{81747C8E-8ABA-DFC2-808F-68BD4C5DEF11}"/>
              </a:ext>
            </a:extLst>
          </p:cNvPr>
          <p:cNvSpPr/>
          <p:nvPr userDrawn="1"/>
        </p:nvSpPr>
        <p:spPr>
          <a:xfrm>
            <a:off x="6833324" y="-6"/>
            <a:ext cx="1753267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121" userDrawn="1">
          <p15:clr>
            <a:srgbClr val="FBAE40"/>
          </p15:clr>
        </p15:guide>
        <p15:guide id="4" orient="horz" pos="4171" userDrawn="1">
          <p15:clr>
            <a:srgbClr val="FBAE40"/>
          </p15:clr>
        </p15:guide>
        <p15:guide id="5" pos="6359" userDrawn="1">
          <p15:clr>
            <a:srgbClr val="FBAE40"/>
          </p15:clr>
        </p15:guide>
        <p15:guide id="6" orient="horz" pos="14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635" y="209030"/>
            <a:ext cx="703115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34" y="1671927"/>
            <a:ext cx="9142135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19110E-CC1D-25EA-06A9-EC25883AB4B1}"/>
              </a:ext>
            </a:extLst>
          </p:cNvPr>
          <p:cNvGrpSpPr/>
          <p:nvPr userDrawn="1"/>
        </p:nvGrpSpPr>
        <p:grpSpPr>
          <a:xfrm flipH="1">
            <a:off x="6379871" y="-754"/>
            <a:ext cx="412973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0D733621-FC7E-A51E-78D3-F8DDBECA9CE8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DCD3A86-0792-C310-C9B9-F95050231B4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51F934C5-7B26-18AB-4C60-214CA8A5CDF9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A224BD3-3D9F-5B90-92D6-1CCF2077CB2E}"/>
              </a:ext>
            </a:extLst>
          </p:cNvPr>
          <p:cNvSpPr/>
          <p:nvPr userDrawn="1"/>
        </p:nvSpPr>
        <p:spPr>
          <a:xfrm flipH="1">
            <a:off x="5807358" y="-754"/>
            <a:ext cx="1050397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2D3173-C0AA-FB8B-F487-21D0723FD73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405258" y="79319"/>
            <a:ext cx="753378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39EDF-8A1C-6153-81D9-49C93A5CC50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5214" y="4994268"/>
            <a:ext cx="121462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332" userDrawn="1">
          <p15:clr>
            <a:srgbClr val="FBAE40"/>
          </p15:clr>
        </p15:guide>
        <p15:guide id="4" pos="6263" userDrawn="1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636" y="209030"/>
            <a:ext cx="5582258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713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923" y="1651047"/>
            <a:ext cx="4371975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794" y="1651047"/>
            <a:ext cx="4371975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1BCACB-5FBB-F78C-C631-0FB81DE15AC7}"/>
              </a:ext>
            </a:extLst>
          </p:cNvPr>
          <p:cNvGrpSpPr/>
          <p:nvPr userDrawn="1"/>
        </p:nvGrpSpPr>
        <p:grpSpPr>
          <a:xfrm flipH="1">
            <a:off x="6379871" y="-754"/>
            <a:ext cx="412973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8EAB7E87-F9C8-875A-2651-2A447766698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AC9232C-5891-739A-8F0A-40C9639D8E5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252870F-D3AD-BB76-F08D-FFC4F76F8EA6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1AEBB3BF-91C4-5B05-54F0-32175F05E2F7}"/>
              </a:ext>
            </a:extLst>
          </p:cNvPr>
          <p:cNvSpPr/>
          <p:nvPr userDrawn="1"/>
        </p:nvSpPr>
        <p:spPr>
          <a:xfrm flipH="1">
            <a:off x="5807358" y="-754"/>
            <a:ext cx="1050397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DBC63D-45B9-05F5-393F-5E8D3D384312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405258" y="79319"/>
            <a:ext cx="753378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D14115-85A5-379D-BCA9-2FEC7164915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5214" y="4994268"/>
            <a:ext cx="121462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332" userDrawn="1">
          <p15:clr>
            <a:srgbClr val="FBAE40"/>
          </p15:clr>
        </p15:guide>
        <p15:guide id="4" pos="6263" userDrawn="1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635" y="209030"/>
            <a:ext cx="703115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636" y="1681163"/>
            <a:ext cx="4541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192888" lvl="0" indent="-192888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07795" y="1681163"/>
            <a:ext cx="437331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25" b="1">
                <a:solidFill>
                  <a:schemeClr val="accent6"/>
                </a:solidFill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07795" y="2505075"/>
            <a:ext cx="4373315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636" y="2505075"/>
            <a:ext cx="45492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AB532F-A426-3FD5-F285-14F347647238}"/>
              </a:ext>
            </a:extLst>
          </p:cNvPr>
          <p:cNvGrpSpPr/>
          <p:nvPr userDrawn="1"/>
        </p:nvGrpSpPr>
        <p:grpSpPr>
          <a:xfrm flipH="1">
            <a:off x="6379871" y="-754"/>
            <a:ext cx="412973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D139D55A-532F-0389-A11D-4DEC88CD9463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CCCD45-B4D8-92BF-C68C-922AB01134E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A9BC1E1C-967C-15BD-5AC7-A785E7556E78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680EEFD3-9BA0-C291-77E1-7C4BED99945F}"/>
              </a:ext>
            </a:extLst>
          </p:cNvPr>
          <p:cNvSpPr/>
          <p:nvPr userDrawn="1"/>
        </p:nvSpPr>
        <p:spPr>
          <a:xfrm flipH="1">
            <a:off x="5807358" y="-754"/>
            <a:ext cx="1050397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C44A3-A6B2-6FE0-AAE7-7223385AC11C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405258" y="79319"/>
            <a:ext cx="753378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0C73E2-6A58-7E35-60BB-104171E0DB6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5214" y="4994268"/>
            <a:ext cx="121462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332" userDrawn="1">
          <p15:clr>
            <a:srgbClr val="FBAE40"/>
          </p15:clr>
        </p15:guide>
        <p15:guide id="4" pos="6263" userDrawn="1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8965121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5088392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7597378" y="4943476"/>
            <a:ext cx="2689622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6800" y="4374039"/>
            <a:ext cx="4481592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050" y="4700018"/>
            <a:ext cx="1619822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800" y="5701071"/>
            <a:ext cx="4481592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350">
                <a:solidFill>
                  <a:schemeClr val="accent6"/>
                </a:solidFill>
              </a:defRPr>
            </a:lvl1pPr>
            <a:lvl2pPr marL="385776" indent="0">
              <a:buNone/>
              <a:defRPr sz="1181"/>
            </a:lvl2pPr>
            <a:lvl3pPr marL="771551" indent="0">
              <a:buNone/>
              <a:defRPr sz="1013"/>
            </a:lvl3pPr>
            <a:lvl4pPr marL="1157327" indent="0">
              <a:buNone/>
              <a:defRPr sz="844"/>
            </a:lvl4pPr>
            <a:lvl5pPr marL="1543103" indent="0">
              <a:buNone/>
              <a:defRPr sz="844"/>
            </a:lvl5pPr>
            <a:lvl6pPr marL="1928879" indent="0">
              <a:buNone/>
              <a:defRPr sz="844"/>
            </a:lvl6pPr>
            <a:lvl7pPr marL="2314654" indent="0">
              <a:buNone/>
              <a:defRPr sz="844"/>
            </a:lvl7pPr>
            <a:lvl8pPr marL="2700430" indent="0">
              <a:buNone/>
              <a:defRPr sz="844"/>
            </a:lvl8pPr>
            <a:lvl9pPr marL="3086206" indent="0">
              <a:buNone/>
              <a:defRPr sz="844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611" y="2290715"/>
            <a:ext cx="4896848" cy="43418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025"/>
            </a:lvl1pPr>
            <a:lvl2pPr>
              <a:buClr>
                <a:schemeClr val="accent2"/>
              </a:buClr>
              <a:defRPr sz="1688"/>
            </a:lvl2pPr>
            <a:lvl3pPr>
              <a:buClr>
                <a:schemeClr val="accent2"/>
              </a:buClr>
              <a:defRPr sz="1519"/>
            </a:lvl3pPr>
            <a:lvl4pPr>
              <a:buClr>
                <a:schemeClr val="accent2"/>
              </a:buClr>
              <a:defRPr sz="1350"/>
            </a:lvl4pPr>
            <a:lvl5pPr>
              <a:buClr>
                <a:schemeClr val="accent2"/>
              </a:buClr>
              <a:defRPr sz="1350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BF403-FDFA-D1AB-639D-E6137E894C8E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339347" y="96205"/>
            <a:ext cx="84965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359" userDrawn="1">
          <p15:clr>
            <a:srgbClr val="FBAE40"/>
          </p15:clr>
        </p15:guide>
        <p15:guide id="3" pos="117" userDrawn="1">
          <p15:clr>
            <a:srgbClr val="FBAE40"/>
          </p15:clr>
        </p15:guide>
        <p15:guide id="4" orient="horz" pos="4179" userDrawn="1">
          <p15:clr>
            <a:srgbClr val="FBAE40"/>
          </p15:clr>
        </p15:guide>
        <p15:guide id="5" orient="horz" pos="143" userDrawn="1">
          <p15:clr>
            <a:srgbClr val="FBAE40"/>
          </p15:clr>
        </p15:guide>
        <p15:guide id="6" pos="2073" userDrawn="1">
          <p15:clr>
            <a:srgbClr val="FBAE40"/>
          </p15:clr>
        </p15:guide>
        <p15:guide id="7" pos="37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8965121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5088392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7590859" y="4943476"/>
            <a:ext cx="2689622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6800" y="4374039"/>
            <a:ext cx="4481592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050" y="4700018"/>
            <a:ext cx="1619822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800" y="5701071"/>
            <a:ext cx="4481592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350">
                <a:solidFill>
                  <a:schemeClr val="accent6"/>
                </a:solidFill>
              </a:defRPr>
            </a:lvl1pPr>
            <a:lvl2pPr marL="385776" indent="0">
              <a:buNone/>
              <a:defRPr sz="1181"/>
            </a:lvl2pPr>
            <a:lvl3pPr marL="771551" indent="0">
              <a:buNone/>
              <a:defRPr sz="1013"/>
            </a:lvl3pPr>
            <a:lvl4pPr marL="1157327" indent="0">
              <a:buNone/>
              <a:defRPr sz="844"/>
            </a:lvl4pPr>
            <a:lvl5pPr marL="1543103" indent="0">
              <a:buNone/>
              <a:defRPr sz="844"/>
            </a:lvl5pPr>
            <a:lvl6pPr marL="1928879" indent="0">
              <a:buNone/>
              <a:defRPr sz="844"/>
            </a:lvl6pPr>
            <a:lvl7pPr marL="2314654" indent="0">
              <a:buNone/>
              <a:defRPr sz="844"/>
            </a:lvl7pPr>
            <a:lvl8pPr marL="2700430" indent="0">
              <a:buNone/>
              <a:defRPr sz="844"/>
            </a:lvl8pPr>
            <a:lvl9pPr marL="3086206" indent="0">
              <a:buNone/>
              <a:defRPr sz="844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73414" y="2271861"/>
            <a:ext cx="4822046" cy="4360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  <a:lvl2pPr marL="385776" indent="0">
              <a:buNone/>
              <a:defRPr sz="2363"/>
            </a:lvl2pPr>
            <a:lvl3pPr marL="771551" indent="0">
              <a:buNone/>
              <a:defRPr sz="2025"/>
            </a:lvl3pPr>
            <a:lvl4pPr marL="1157327" indent="0">
              <a:buNone/>
              <a:defRPr sz="1688"/>
            </a:lvl4pPr>
            <a:lvl5pPr marL="1543103" indent="0">
              <a:buNone/>
              <a:defRPr sz="1688"/>
            </a:lvl5pPr>
            <a:lvl6pPr marL="1928879" indent="0">
              <a:buNone/>
              <a:defRPr sz="1688"/>
            </a:lvl6pPr>
            <a:lvl7pPr marL="2314654" indent="0">
              <a:buNone/>
              <a:defRPr sz="1688"/>
            </a:lvl7pPr>
            <a:lvl8pPr marL="2700430" indent="0">
              <a:buNone/>
              <a:defRPr sz="1688"/>
            </a:lvl8pPr>
            <a:lvl9pPr marL="3086206" indent="0">
              <a:buNone/>
              <a:defRPr sz="1688"/>
            </a:lvl9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58D68-0F64-AFF4-E980-B7841FFCADE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339347" y="96205"/>
            <a:ext cx="84965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359" userDrawn="1">
          <p15:clr>
            <a:srgbClr val="FBAE40"/>
          </p15:clr>
        </p15:guide>
        <p15:guide id="3" pos="117" userDrawn="1">
          <p15:clr>
            <a:srgbClr val="FBAE40"/>
          </p15:clr>
        </p15:guide>
        <p15:guide id="4" orient="horz" pos="4179" userDrawn="1">
          <p15:clr>
            <a:srgbClr val="FBAE40"/>
          </p15:clr>
        </p15:guide>
        <p15:guide id="5" orient="horz" pos="143" userDrawn="1">
          <p15:clr>
            <a:srgbClr val="FBAE40"/>
          </p15:clr>
        </p15:guide>
        <p15:guide id="6" pos="2073" userDrawn="1">
          <p15:clr>
            <a:srgbClr val="FBAE40"/>
          </p15:clr>
        </p15:guide>
        <p15:guide id="7" pos="37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6379871" y="3"/>
            <a:ext cx="4076865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5636173" y="1"/>
            <a:ext cx="1221581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A49B8-24FA-9EFA-B48B-A66CCD85AE2B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339347" y="96205"/>
            <a:ext cx="84965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65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F4A88F-1EED-F79B-E6CC-EB52CD87D824}"/>
              </a:ext>
            </a:extLst>
          </p:cNvPr>
          <p:cNvGrpSpPr/>
          <p:nvPr userDrawn="1"/>
        </p:nvGrpSpPr>
        <p:grpSpPr>
          <a:xfrm flipH="1">
            <a:off x="6379871" y="-754"/>
            <a:ext cx="412973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3335DA87-B9C9-2F4A-9664-BEB937C3833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3A39B2D-0D5C-DA40-B2A4-5A3BCAD6A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80167DB7-3F06-B328-04BB-51F14CE8DB53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490A3DC9-9CBD-E57A-EC62-73EFE6833FEC}"/>
              </a:ext>
            </a:extLst>
          </p:cNvPr>
          <p:cNvSpPr/>
          <p:nvPr userDrawn="1"/>
        </p:nvSpPr>
        <p:spPr>
          <a:xfrm flipH="1">
            <a:off x="5807358" y="-754"/>
            <a:ext cx="1050397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5E9765-DA77-8CE1-EB63-85150DB54956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405258" y="79319"/>
            <a:ext cx="753378" cy="754032"/>
          </a:xfrm>
          <a:prstGeom prst="rect">
            <a:avLst/>
          </a:prstGeom>
        </p:spPr>
      </p:pic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635" y="209030"/>
            <a:ext cx="7031157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65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75" b="1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8965121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583764" y="3532950"/>
            <a:ext cx="3257013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181100"/>
            <a:ext cx="1664946" cy="83105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1994" y="1987423"/>
            <a:ext cx="4144190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1994" y="3792047"/>
            <a:ext cx="4144190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5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0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87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6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0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188924" y="1"/>
            <a:ext cx="1753267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34421" y="800944"/>
            <a:ext cx="5651635" cy="29911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9431" y="924788"/>
            <a:ext cx="4144191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6825"/>
            <a:ext cx="1664946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17309" y="3407046"/>
            <a:ext cx="121364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62495-9CD2-D543-8233-731B62E7B3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5" t="26985" r="74628" b="20981"/>
          <a:stretch/>
        </p:blipFill>
        <p:spPr>
          <a:xfrm>
            <a:off x="9339348" y="61088"/>
            <a:ext cx="849654" cy="12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121" userDrawn="1">
          <p15:clr>
            <a:srgbClr val="FBAE40"/>
          </p15:clr>
        </p15:guide>
        <p15:guide id="4" orient="horz" pos="4171" userDrawn="1">
          <p15:clr>
            <a:srgbClr val="FBAE40"/>
          </p15:clr>
        </p15:guide>
        <p15:guide id="5" pos="6359" userDrawn="1">
          <p15:clr>
            <a:srgbClr val="FBAE40"/>
          </p15:clr>
        </p15:guide>
        <p15:guide id="6" orient="horz" pos="14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351" y="3196917"/>
            <a:ext cx="4170512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25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519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552235" y="-6"/>
            <a:ext cx="8734766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286063" y="-6"/>
            <a:ext cx="2874051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5379245" y="5047077"/>
            <a:ext cx="1286360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48353" y="2563479"/>
            <a:ext cx="6195345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48351" y="1308485"/>
            <a:ext cx="6195338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72125" y="2"/>
            <a:ext cx="4714875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82ACB8-6376-3C4B-A6B1-FBDBB47568E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332527" y="97052"/>
            <a:ext cx="84965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35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552235" y="-6"/>
            <a:ext cx="8734766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06088" y="1435101"/>
            <a:ext cx="508091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351" y="3196917"/>
            <a:ext cx="4170512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25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519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8734766" y="1185453"/>
            <a:ext cx="1552234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48353" y="2563479"/>
            <a:ext cx="619533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351" y="1308485"/>
            <a:ext cx="6195338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ABE64F-B6DD-DD4C-BBB5-B185A87D5A4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339347" y="96205"/>
            <a:ext cx="849654" cy="850392"/>
          </a:xfrm>
          <a:prstGeom prst="rect">
            <a:avLst/>
          </a:prstGeom>
        </p:spPr>
      </p:pic>
      <p:sp>
        <p:nvSpPr>
          <p:cNvPr id="8" name="Parallelogram 24">
            <a:extLst>
              <a:ext uri="{FF2B5EF4-FFF2-40B4-BE49-F238E27FC236}">
                <a16:creationId xmlns:a16="http://schemas.microsoft.com/office/drawing/2014/main" id="{84DFC705-91B1-DD67-B827-E81D4563EDB8}"/>
              </a:ext>
            </a:extLst>
          </p:cNvPr>
          <p:cNvSpPr/>
          <p:nvPr userDrawn="1"/>
        </p:nvSpPr>
        <p:spPr>
          <a:xfrm flipH="1">
            <a:off x="2286063" y="-6"/>
            <a:ext cx="2874051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35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5214" y="4994268"/>
            <a:ext cx="121462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6379871" y="-754"/>
            <a:ext cx="4129737" cy="3541764"/>
            <a:chOff x="-254790" y="-722"/>
            <a:chExt cx="4894503" cy="336799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39338" y="2104889"/>
            <a:ext cx="4619777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25" b="1" i="0">
                <a:solidFill>
                  <a:schemeClr val="tx1"/>
                </a:solidFill>
                <a:latin typeface="Montserrat" pitchFamily="2" charset="77"/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439338" y="2886077"/>
            <a:ext cx="4619777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220039" y="2104889"/>
            <a:ext cx="4620038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25" b="1" i="0">
                <a:solidFill>
                  <a:schemeClr val="tx1"/>
                </a:solidFill>
                <a:latin typeface="Montserrat" pitchFamily="2" charset="77"/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5220039" y="2886077"/>
            <a:ext cx="4620038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39167" y="1376935"/>
            <a:ext cx="6217253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5807358" y="-754"/>
            <a:ext cx="1050397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7635" y="209030"/>
            <a:ext cx="703115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D51D1-28BC-5C1A-72A8-28BC4715379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405258" y="79319"/>
            <a:ext cx="753378" cy="75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332" userDrawn="1">
          <p15:clr>
            <a:srgbClr val="FBAE40"/>
          </p15:clr>
        </p15:guide>
        <p15:guide id="4" pos="6263" userDrawn="1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9167" y="1376935"/>
            <a:ext cx="6217253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8719" y="2005763"/>
            <a:ext cx="4409238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25">
                <a:solidFill>
                  <a:schemeClr val="tx1"/>
                </a:solidFill>
              </a:defRPr>
            </a:lvl1pPr>
            <a:lvl2pPr marL="385776" indent="0">
              <a:buNone/>
              <a:defRPr sz="2025">
                <a:solidFill>
                  <a:schemeClr val="bg1"/>
                </a:solidFill>
              </a:defRPr>
            </a:lvl2pPr>
            <a:lvl3pPr marL="771551" indent="0">
              <a:buNone/>
              <a:defRPr sz="2025">
                <a:solidFill>
                  <a:schemeClr val="bg1"/>
                </a:solidFill>
              </a:defRPr>
            </a:lvl3pPr>
            <a:lvl4pPr marL="1157327" indent="0">
              <a:buNone/>
              <a:defRPr sz="2025">
                <a:solidFill>
                  <a:schemeClr val="bg1"/>
                </a:solidFill>
              </a:defRPr>
            </a:lvl4pPr>
            <a:lvl5pPr marL="1543103" indent="0">
              <a:buNone/>
              <a:defRPr sz="20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890473" y="2005763"/>
            <a:ext cx="4825741" cy="4084471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1688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0D0B36-405B-6C18-5446-645E66993579}"/>
              </a:ext>
            </a:extLst>
          </p:cNvPr>
          <p:cNvGrpSpPr/>
          <p:nvPr userDrawn="1"/>
        </p:nvGrpSpPr>
        <p:grpSpPr>
          <a:xfrm flipH="1">
            <a:off x="6379871" y="-754"/>
            <a:ext cx="4129737" cy="3541764"/>
            <a:chOff x="-254790" y="-722"/>
            <a:chExt cx="4894503" cy="3367992"/>
          </a:xfrm>
        </p:grpSpPr>
        <p:sp>
          <p:nvSpPr>
            <p:cNvPr id="7" name="Diagonal Stripe 6">
              <a:extLst>
                <a:ext uri="{FF2B5EF4-FFF2-40B4-BE49-F238E27FC236}">
                  <a16:creationId xmlns:a16="http://schemas.microsoft.com/office/drawing/2014/main" id="{4DE860BF-7583-B87D-A63F-868C01280350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93BF246-0807-5E4B-44DD-ECFE400B6C4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arallelogram 29">
              <a:extLst>
                <a:ext uri="{FF2B5EF4-FFF2-40B4-BE49-F238E27FC236}">
                  <a16:creationId xmlns:a16="http://schemas.microsoft.com/office/drawing/2014/main" id="{402DDAEF-D292-2415-BEE1-5132AB97FD01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10" name="Parallelogram 35">
            <a:extLst>
              <a:ext uri="{FF2B5EF4-FFF2-40B4-BE49-F238E27FC236}">
                <a16:creationId xmlns:a16="http://schemas.microsoft.com/office/drawing/2014/main" id="{0B7DADCA-FFDE-C11D-7033-FCBDE7227848}"/>
              </a:ext>
            </a:extLst>
          </p:cNvPr>
          <p:cNvSpPr/>
          <p:nvPr userDrawn="1"/>
        </p:nvSpPr>
        <p:spPr>
          <a:xfrm flipH="1">
            <a:off x="5807358" y="-754"/>
            <a:ext cx="1050397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A4B4A3-D2C1-3030-ECC4-314CF05E820E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405258" y="79319"/>
            <a:ext cx="753378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635" y="209030"/>
            <a:ext cx="703115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65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48352" y="2664803"/>
            <a:ext cx="9275660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1688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D19003-9B24-FD6A-308A-AAAE31E59BDF}"/>
              </a:ext>
            </a:extLst>
          </p:cNvPr>
          <p:cNvGrpSpPr/>
          <p:nvPr userDrawn="1"/>
        </p:nvGrpSpPr>
        <p:grpSpPr>
          <a:xfrm flipH="1">
            <a:off x="6379871" y="-754"/>
            <a:ext cx="412973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7205592C-1FB6-F081-6BF5-D90812DC1222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6E440D7-3138-B09A-32C3-DCB3868B8DD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3941CF8-3B48-F123-75B8-A64DE7C0A6B2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9608D4E-1D84-D0F4-BAFB-85D82C7FD2F5}"/>
              </a:ext>
            </a:extLst>
          </p:cNvPr>
          <p:cNvSpPr/>
          <p:nvPr userDrawn="1"/>
        </p:nvSpPr>
        <p:spPr>
          <a:xfrm flipH="1">
            <a:off x="5807358" y="-754"/>
            <a:ext cx="1050397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9DA56B-4135-24A3-E7DA-7DD656D4EA96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405258" y="79319"/>
            <a:ext cx="753378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635" y="209030"/>
            <a:ext cx="703115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9167" y="1376935"/>
            <a:ext cx="6217253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65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1" y="-4"/>
            <a:ext cx="9911953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3101" y="326572"/>
            <a:ext cx="968080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928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7"/>
            <a:ext cx="1993106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101" y="558803"/>
            <a:ext cx="7031157" cy="93979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038" b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2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8209747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9516" y="1821023"/>
            <a:ext cx="4095202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6848" y="3461163"/>
            <a:ext cx="2907379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6848" y="3839451"/>
            <a:ext cx="2907379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6848" y="4216671"/>
            <a:ext cx="2907379" cy="289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848" y="4594957"/>
            <a:ext cx="2907379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5449730" y="3505249"/>
            <a:ext cx="218426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5490807" y="3897987"/>
            <a:ext cx="136272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5449730" y="4327947"/>
            <a:ext cx="218426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5460512" y="4650083"/>
            <a:ext cx="196863" cy="233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050" y="0"/>
            <a:ext cx="5173600" cy="33232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7597380" y="3924299"/>
            <a:ext cx="2689622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050" y="4594957"/>
            <a:ext cx="1637823" cy="110611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FE19C52-05B6-1A48-84AE-09BBC26D5DF5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339347" y="96205"/>
            <a:ext cx="849654" cy="850392"/>
          </a:xfrm>
          <a:prstGeom prst="rect">
            <a:avLst/>
          </a:prstGeom>
        </p:spPr>
      </p:pic>
      <p:sp>
        <p:nvSpPr>
          <p:cNvPr id="4" name="Picture Placeholder 26">
            <a:extLst>
              <a:ext uri="{FF2B5EF4-FFF2-40B4-BE49-F238E27FC236}">
                <a16:creationId xmlns:a16="http://schemas.microsoft.com/office/drawing/2014/main" id="{444F6983-A9EF-D733-435E-301ECEC6A9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9309" y="946597"/>
            <a:ext cx="4144191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359" userDrawn="1">
          <p15:clr>
            <a:srgbClr val="FBAE40"/>
          </p15:clr>
        </p15:guide>
        <p15:guide id="3" pos="117" userDrawn="1">
          <p15:clr>
            <a:srgbClr val="FBAE40"/>
          </p15:clr>
        </p15:guide>
        <p15:guide id="4" orient="horz" pos="4179" userDrawn="1">
          <p15:clr>
            <a:srgbClr val="FBAE40"/>
          </p15:clr>
        </p15:guide>
        <p15:guide id="5" orient="horz" pos="143" userDrawn="1">
          <p15:clr>
            <a:srgbClr val="FBAE40"/>
          </p15:clr>
        </p15:guide>
        <p15:guide id="6" pos="2073" userDrawn="1">
          <p15:clr>
            <a:srgbClr val="FBAE40"/>
          </p15:clr>
        </p15:guide>
        <p15:guide id="7" pos="37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5635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3"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5258" y="6356352"/>
            <a:ext cx="624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34" y="209029"/>
            <a:ext cx="9142135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sldNum="0" hdr="0" ftr="0" dt="0"/>
  <p:txStyles>
    <p:titleStyle>
      <a:lvl1pPr algn="l" defTabSz="771551" rtl="0" eaLnBrk="1" latinLnBrk="0" hangingPunct="1">
        <a:lnSpc>
          <a:spcPct val="90000"/>
        </a:lnSpc>
        <a:spcBef>
          <a:spcPct val="0"/>
        </a:spcBef>
        <a:buNone/>
        <a:defRPr lang="en-IN" sz="3375" b="1" i="0" kern="1200">
          <a:solidFill>
            <a:schemeClr val="accent1"/>
          </a:solidFill>
          <a:latin typeface="Montserrat" pitchFamily="2" charset="77"/>
          <a:ea typeface="+mj-ea"/>
          <a:cs typeface="+mj-cs"/>
        </a:defRPr>
      </a:lvl1pPr>
    </p:titleStyle>
    <p:bodyStyle>
      <a:lvl1pPr marL="192888" indent="-192888" algn="l" defTabSz="771551" rtl="0" eaLnBrk="1" latinLnBrk="0" hangingPunct="1">
        <a:lnSpc>
          <a:spcPct val="90000"/>
        </a:lnSpc>
        <a:spcBef>
          <a:spcPts val="844"/>
        </a:spcBef>
        <a:buClr>
          <a:srgbClr val="2E7A40"/>
        </a:buClr>
        <a:buFont typeface="Arial" panose="020B0604020202020204" pitchFamily="34" charset="0"/>
        <a:buChar char="•"/>
        <a:defRPr lang="en-US" sz="2025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78664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688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64439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519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50215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35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735991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IN" sz="135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121766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507542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893318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279094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776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551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327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3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8879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4654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430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206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jlt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ennsylvania Department of Labor and Industry Logo">
            <a:extLst>
              <a:ext uri="{FF2B5EF4-FFF2-40B4-BE49-F238E27FC236}">
                <a16:creationId xmlns:a16="http://schemas.microsoft.com/office/drawing/2014/main" id="{8CBC9D37-093C-413B-9C6A-A68CFB5559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846" y="1487068"/>
            <a:ext cx="4067293" cy="20336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4279" y="3861229"/>
            <a:ext cx="5276675" cy="575509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solidFill>
                  <a:srgbClr val="00326D"/>
                </a:solidFill>
              </a:rPr>
              <a:t>Selecting the Right Sweater &amp; Shoes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BA7B222-A5FA-475C-A312-337C466458E1}"/>
              </a:ext>
            </a:extLst>
          </p:cNvPr>
          <p:cNvSpPr txBox="1">
            <a:spLocks/>
          </p:cNvSpPr>
          <p:nvPr/>
        </p:nvSpPr>
        <p:spPr>
          <a:xfrm>
            <a:off x="843128" y="6064336"/>
            <a:ext cx="8637436" cy="575509"/>
          </a:xfrm>
          <a:prstGeom prst="rect">
            <a:avLst/>
          </a:prstGeom>
        </p:spPr>
        <p:txBody>
          <a:bodyPr/>
          <a:lstStyle>
            <a:lvl1pPr marL="0" indent="0" algn="l" defTabSz="771551" rtl="0" eaLnBrk="1" latinLnBrk="0" hangingPunct="1">
              <a:lnSpc>
                <a:spcPct val="90000"/>
              </a:lnSpc>
              <a:spcBef>
                <a:spcPts val="844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25" b="0" i="0" kern="1200" spc="253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385776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51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327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03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8879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654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430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6206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1800" b="1" dirty="0">
                <a:solidFill>
                  <a:srgbClr val="00326D"/>
                </a:solidFill>
                <a:latin typeface="Calibri" pitchFamily="34" charset="0"/>
              </a:rPr>
              <a:t>Workforce Information Forum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800" b="1" dirty="0">
                <a:solidFill>
                  <a:srgbClr val="00326D"/>
                </a:solidFill>
                <a:latin typeface="Calibri" pitchFamily="34" charset="0"/>
              </a:rPr>
              <a:t>April 2024</a:t>
            </a:r>
            <a:endParaRPr lang="en-US" sz="1800" b="1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854DCE-94E6-4657-962F-B6C97AFE6B6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1" y="-1"/>
            <a:ext cx="4857225" cy="582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A9A040-E663-DF40-B0FC-6D44B4B5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08" y="285475"/>
            <a:ext cx="5167617" cy="621480"/>
          </a:xfrm>
        </p:spPr>
        <p:txBody>
          <a:bodyPr anchor="ctr"/>
          <a:lstStyle/>
          <a:p>
            <a:r>
              <a:rPr lang="en-US" sz="3000" dirty="0"/>
              <a:t>Employment Projections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F8FD7C0C-7F28-4734-91C0-1E87AEBFC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07" y="1149601"/>
            <a:ext cx="9244667" cy="52599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8585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endParaRPr lang="en-US" sz="800" dirty="0">
              <a:latin typeface="Calibri" pitchFamily="34" charset="0"/>
            </a:endParaRPr>
          </a:p>
          <a:p>
            <a:pPr marL="347472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latin typeface="Calibri"/>
              </a:rPr>
              <a:t>Key inputs: QCEW (industry) and OEWS (occupational) data</a:t>
            </a:r>
          </a:p>
          <a:p>
            <a:pPr marL="347472" indent="-342900" fontAlgn="base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b="1" kern="0" dirty="0">
                <a:solidFill>
                  <a:srgbClr val="FF0000"/>
                </a:solidFill>
                <a:latin typeface="Calibri"/>
              </a:rPr>
              <a:t>More complete measure</a:t>
            </a:r>
            <a:r>
              <a:rPr lang="en-US" sz="2000" b="1" kern="0" dirty="0">
                <a:latin typeface="Calibri"/>
              </a:rPr>
              <a:t> </a:t>
            </a:r>
            <a:r>
              <a:rPr lang="en-US" sz="2000" dirty="0">
                <a:latin typeface="Calibri" pitchFamily="34" charset="0"/>
              </a:rPr>
              <a:t>–</a:t>
            </a:r>
            <a:r>
              <a:rPr lang="en-US" sz="2000" kern="0" dirty="0">
                <a:latin typeface="Calibri"/>
              </a:rPr>
              <a:t> includes agriculture, private household, self-employed </a:t>
            </a:r>
          </a:p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Point in time estimates – not a time-series and not adjusted for seasonality</a:t>
            </a:r>
          </a:p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Based on where the work is being performed</a:t>
            </a:r>
          </a:p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Individuals counted for each job held</a:t>
            </a:r>
          </a:p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Data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released every two years</a:t>
            </a:r>
          </a:p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Presented down to the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4-digit NAICS </a:t>
            </a:r>
            <a:r>
              <a:rPr lang="en-US" sz="2000" dirty="0">
                <a:latin typeface="Calibri" pitchFamily="34" charset="0"/>
              </a:rPr>
              <a:t>and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6-digit SOC </a:t>
            </a:r>
            <a:r>
              <a:rPr lang="en-US" sz="2000" dirty="0">
                <a:latin typeface="Calibri" pitchFamily="34" charset="0"/>
              </a:rPr>
              <a:t>level, when releasable</a:t>
            </a:r>
          </a:p>
          <a:p>
            <a:pPr marL="347472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Produced using a national model - allows for comparisons across state borders and among sub-state regions</a:t>
            </a:r>
          </a:p>
          <a:p>
            <a:pPr marL="1485900" lvl="1" indent="-457200">
              <a:lnSpc>
                <a:spcPct val="9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1600" i="1" dirty="0">
                <a:latin typeface="Calibri" pitchFamily="34" charset="0"/>
              </a:rPr>
              <a:t>Pennsylvania</a:t>
            </a:r>
          </a:p>
          <a:p>
            <a:pPr marL="1485900" lvl="1" indent="-457200">
              <a:lnSpc>
                <a:spcPct val="9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1600" i="1" dirty="0">
                <a:latin typeface="Calibri" pitchFamily="34" charset="0"/>
              </a:rPr>
              <a:t>Metropolitan Statistical Areas</a:t>
            </a:r>
            <a:r>
              <a:rPr lang="en-US" sz="1600" dirty="0">
                <a:latin typeface="Calibri" pitchFamily="34" charset="0"/>
              </a:rPr>
              <a:t> (MSAs)</a:t>
            </a:r>
          </a:p>
          <a:p>
            <a:pPr marL="1485900" lvl="1" indent="-457200">
              <a:lnSpc>
                <a:spcPct val="9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1600" i="1" dirty="0">
                <a:latin typeface="Calibri" pitchFamily="34" charset="0"/>
              </a:rPr>
              <a:t>Workforce Development Areas </a:t>
            </a:r>
            <a:r>
              <a:rPr lang="en-US" sz="1600" dirty="0">
                <a:latin typeface="Calibri" pitchFamily="34" charset="0"/>
              </a:rPr>
              <a:t>(WDAs)</a:t>
            </a:r>
          </a:p>
          <a:p>
            <a:pPr marL="1485900" lvl="1" indent="-457200">
              <a:lnSpc>
                <a:spcPct val="9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defRPr/>
            </a:pPr>
            <a:endParaRPr lang="en-US" sz="1600" dirty="0">
              <a:solidFill>
                <a:srgbClr val="FF0000"/>
              </a:solidFill>
              <a:latin typeface="Calibri" pitchFamily="34" charset="0"/>
            </a:endParaRPr>
          </a:p>
          <a:p>
            <a:pPr marL="1485900" lvl="1" indent="-457200">
              <a:lnSpc>
                <a:spcPct val="9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defRPr/>
            </a:pPr>
            <a:endParaRPr lang="en-US" sz="1600" dirty="0">
              <a:solidFill>
                <a:srgbClr val="FF0000"/>
              </a:solidFill>
              <a:latin typeface="Calibri" pitchFamily="34" charset="0"/>
            </a:endParaRPr>
          </a:p>
          <a:p>
            <a:pPr marL="1485900" lvl="1" indent="-457200">
              <a:lnSpc>
                <a:spcPct val="9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defRPr/>
            </a:pPr>
            <a:endParaRPr lang="en-US" sz="1600" dirty="0">
              <a:solidFill>
                <a:srgbClr val="FF0000"/>
              </a:solidFill>
              <a:latin typeface="Calibri" pitchFamily="34" charset="0"/>
            </a:endParaRPr>
          </a:p>
          <a:p>
            <a:pPr marL="1485900" lvl="1" indent="-457200">
              <a:lnSpc>
                <a:spcPct val="9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defRPr/>
            </a:pPr>
            <a:endParaRPr lang="en-US" sz="16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48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28B1C1E-DAEA-47DE-943F-2613DAC2B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0953" y="208527"/>
            <a:ext cx="6072222" cy="621480"/>
          </a:xfrm>
        </p:spPr>
        <p:txBody>
          <a:bodyPr anchor="ctr"/>
          <a:lstStyle/>
          <a:p>
            <a:pPr algn="r"/>
            <a:r>
              <a:rPr lang="en-US" sz="3200" dirty="0"/>
              <a:t>Summary Matrix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AE729E-4624-4225-80C7-E36278563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72201"/>
              </p:ext>
            </p:extLst>
          </p:nvPr>
        </p:nvGraphicFramePr>
        <p:xfrm>
          <a:off x="462443" y="1300294"/>
          <a:ext cx="9362113" cy="4806890"/>
        </p:xfrm>
        <a:graphic>
          <a:graphicData uri="http://schemas.openxmlformats.org/drawingml/2006/table">
            <a:tbl>
              <a:tblPr/>
              <a:tblGrid>
                <a:gridCol w="1758979">
                  <a:extLst>
                    <a:ext uri="{9D8B030D-6E8A-4147-A177-3AD203B41FA5}">
                      <a16:colId xmlns:a16="http://schemas.microsoft.com/office/drawing/2014/main" val="1584071958"/>
                    </a:ext>
                  </a:extLst>
                </a:gridCol>
                <a:gridCol w="1464966">
                  <a:extLst>
                    <a:ext uri="{9D8B030D-6E8A-4147-A177-3AD203B41FA5}">
                      <a16:colId xmlns:a16="http://schemas.microsoft.com/office/drawing/2014/main" val="283941175"/>
                    </a:ext>
                  </a:extLst>
                </a:gridCol>
                <a:gridCol w="1534542">
                  <a:extLst>
                    <a:ext uri="{9D8B030D-6E8A-4147-A177-3AD203B41FA5}">
                      <a16:colId xmlns:a16="http://schemas.microsoft.com/office/drawing/2014/main" val="738972933"/>
                    </a:ext>
                  </a:extLst>
                </a:gridCol>
                <a:gridCol w="1534542">
                  <a:extLst>
                    <a:ext uri="{9D8B030D-6E8A-4147-A177-3AD203B41FA5}">
                      <a16:colId xmlns:a16="http://schemas.microsoft.com/office/drawing/2014/main" val="360817293"/>
                    </a:ext>
                  </a:extLst>
                </a:gridCol>
                <a:gridCol w="1534542">
                  <a:extLst>
                    <a:ext uri="{9D8B030D-6E8A-4147-A177-3AD203B41FA5}">
                      <a16:colId xmlns:a16="http://schemas.microsoft.com/office/drawing/2014/main" val="3533874925"/>
                    </a:ext>
                  </a:extLst>
                </a:gridCol>
                <a:gridCol w="1534542">
                  <a:extLst>
                    <a:ext uri="{9D8B030D-6E8A-4147-A177-3AD203B41FA5}">
                      <a16:colId xmlns:a16="http://schemas.microsoft.com/office/drawing/2014/main" val="1073414611"/>
                    </a:ext>
                  </a:extLst>
                </a:gridCol>
              </a:tblGrid>
              <a:tr h="406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Characteristic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OEWS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QCEW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479538"/>
                  </a:ext>
                </a:extLst>
              </a:tr>
              <a:tr h="293351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~50,000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Census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~25,000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Census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838074"/>
                  </a:ext>
                </a:extLst>
              </a:tr>
              <a:tr h="293351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Coverage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UC-covered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UC-covered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Non-farm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94999"/>
                  </a:ext>
                </a:extLst>
              </a:tr>
              <a:tr h="293351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Quarterly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Bi-annually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922211"/>
                  </a:ext>
                </a:extLst>
              </a:tr>
              <a:tr h="293351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Timeliness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 year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Six months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 month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 month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years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311233"/>
                  </a:ext>
                </a:extLst>
              </a:tr>
              <a:tr h="293351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Representation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Jobs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Jobs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Jobs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People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Jobs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939553"/>
                  </a:ext>
                </a:extLst>
              </a:tr>
              <a:tr h="293351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Multiple Job Holders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759958"/>
                  </a:ext>
                </a:extLst>
              </a:tr>
              <a:tr h="293351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019415"/>
                  </a:ext>
                </a:extLst>
              </a:tr>
              <a:tr h="293351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Industry/Occupation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Occupation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Neither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649839"/>
                  </a:ext>
                </a:extLst>
              </a:tr>
              <a:tr h="293351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Seasonal Adjustment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835307"/>
                  </a:ext>
                </a:extLst>
              </a:tr>
              <a:tr h="293351">
                <a:tc gridSpan="6">
                  <a:txBody>
                    <a:bodyPr/>
                    <a:lstStyle/>
                    <a:p>
                      <a:pPr marL="91440"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Geography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864503"/>
                  </a:ext>
                </a:extLst>
              </a:tr>
              <a:tr h="29335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Statewide   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40715"/>
                  </a:ext>
                </a:extLst>
              </a:tr>
              <a:tr h="29335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MSA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929331"/>
                  </a:ext>
                </a:extLst>
              </a:tr>
              <a:tr h="29335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WDA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058487"/>
                  </a:ext>
                </a:extLst>
              </a:tr>
              <a:tr h="29335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916218"/>
                  </a:ext>
                </a:extLst>
              </a:tr>
              <a:tr h="29335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Cities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(Pop. &gt;25,000)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380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511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28B1C1E-DAEA-47DE-943F-2613DAC2B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0953" y="208527"/>
            <a:ext cx="6072222" cy="621480"/>
          </a:xfrm>
        </p:spPr>
        <p:txBody>
          <a:bodyPr anchor="ctr"/>
          <a:lstStyle/>
          <a:p>
            <a:pPr algn="r"/>
            <a:r>
              <a:rPr lang="en-US" sz="3200" dirty="0"/>
              <a:t>Scenarios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04492E1-91F3-41BC-BA7E-71181BEB0360}"/>
              </a:ext>
            </a:extLst>
          </p:cNvPr>
          <p:cNvGraphicFramePr>
            <a:graphicFrameLocks noGrp="1"/>
          </p:cNvGraphicFramePr>
          <p:nvPr/>
        </p:nvGraphicFramePr>
        <p:xfrm>
          <a:off x="749765" y="1302391"/>
          <a:ext cx="8869680" cy="31089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70184">
                  <a:extLst>
                    <a:ext uri="{9D8B030D-6E8A-4147-A177-3AD203B41FA5}">
                      <a16:colId xmlns:a16="http://schemas.microsoft.com/office/drawing/2014/main" val="3755444330"/>
                    </a:ext>
                  </a:extLst>
                </a:gridCol>
                <a:gridCol w="4799496">
                  <a:extLst>
                    <a:ext uri="{9D8B030D-6E8A-4147-A177-3AD203B41FA5}">
                      <a16:colId xmlns:a16="http://schemas.microsoft.com/office/drawing/2014/main" val="874793445"/>
                    </a:ext>
                  </a:extLst>
                </a:gridCol>
              </a:tblGrid>
              <a:tr h="52053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Scenario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Employment Type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2397471"/>
                  </a:ext>
                </a:extLst>
              </a:tr>
              <a:tr h="1026809">
                <a:tc>
                  <a:txBody>
                    <a:bodyPr/>
                    <a:lstStyle/>
                    <a:p>
                      <a:r>
                        <a:rPr lang="en-US" sz="1400" dirty="0"/>
                        <a:t>A </a:t>
                      </a:r>
                      <a:r>
                        <a:rPr lang="en-US" sz="1400" b="1" dirty="0"/>
                        <a:t>reporter</a:t>
                      </a:r>
                      <a:r>
                        <a:rPr lang="en-US" sz="1400" dirty="0"/>
                        <a:t> is doing a story on the current state of their local economy and wants to include a focus on “workers”.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LAUS</a:t>
                      </a:r>
                      <a:r>
                        <a:rPr lang="en-US" sz="1400" dirty="0"/>
                        <a:t> – looks at people who live in the area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b="1" dirty="0"/>
                        <a:t>CES</a:t>
                      </a:r>
                      <a:r>
                        <a:rPr lang="en-US" sz="1400" dirty="0"/>
                        <a:t> – provides a ‘real-time’ assessment of jobs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9427260"/>
                  </a:ext>
                </a:extLst>
              </a:tr>
              <a:tr h="5205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301872"/>
                  </a:ext>
                </a:extLst>
              </a:tr>
              <a:tr h="5205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970649"/>
                  </a:ext>
                </a:extLst>
              </a:tr>
              <a:tr h="5205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891245"/>
                  </a:ext>
                </a:extLst>
              </a:tr>
            </a:tbl>
          </a:graphicData>
        </a:graphic>
      </p:graphicFrame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5F28FDC8-2891-4284-B726-A3B2C44BE9BC}"/>
              </a:ext>
            </a:extLst>
          </p:cNvPr>
          <p:cNvGraphicFramePr>
            <a:graphicFrameLocks noGrp="1"/>
          </p:cNvGraphicFramePr>
          <p:nvPr/>
        </p:nvGraphicFramePr>
        <p:xfrm>
          <a:off x="749765" y="1302391"/>
          <a:ext cx="8869680" cy="35333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70184">
                  <a:extLst>
                    <a:ext uri="{9D8B030D-6E8A-4147-A177-3AD203B41FA5}">
                      <a16:colId xmlns:a16="http://schemas.microsoft.com/office/drawing/2014/main" val="3755444330"/>
                    </a:ext>
                  </a:extLst>
                </a:gridCol>
                <a:gridCol w="4799496">
                  <a:extLst>
                    <a:ext uri="{9D8B030D-6E8A-4147-A177-3AD203B41FA5}">
                      <a16:colId xmlns:a16="http://schemas.microsoft.com/office/drawing/2014/main" val="874793445"/>
                    </a:ext>
                  </a:extLst>
                </a:gridCol>
              </a:tblGrid>
              <a:tr h="52053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Scenario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Employment Type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2397471"/>
                  </a:ext>
                </a:extLst>
              </a:tr>
              <a:tr h="1026809">
                <a:tc>
                  <a:txBody>
                    <a:bodyPr/>
                    <a:lstStyle/>
                    <a:p>
                      <a:r>
                        <a:rPr lang="en-US" sz="1400" dirty="0"/>
                        <a:t>A </a:t>
                      </a:r>
                      <a:r>
                        <a:rPr lang="en-US" sz="1400" b="1" dirty="0"/>
                        <a:t>reporter</a:t>
                      </a:r>
                      <a:r>
                        <a:rPr lang="en-US" sz="1400" dirty="0"/>
                        <a:t> is doing a story on the current state of their local economy and wants to include a focus on “workers”.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LAUS</a:t>
                      </a:r>
                      <a:r>
                        <a:rPr lang="en-US" sz="1400" dirty="0"/>
                        <a:t> – looks at people who live in the area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b="1" dirty="0"/>
                        <a:t>CES</a:t>
                      </a:r>
                      <a:r>
                        <a:rPr lang="en-US" sz="1400" dirty="0"/>
                        <a:t> – ‘real-time’ assessment of filled jobs in local industry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9427260"/>
                  </a:ext>
                </a:extLst>
              </a:tr>
              <a:tr h="520538">
                <a:tc>
                  <a:txBody>
                    <a:bodyPr/>
                    <a:lstStyle/>
                    <a:p>
                      <a:r>
                        <a:rPr lang="en-US" sz="1400" dirty="0"/>
                        <a:t>An </a:t>
                      </a:r>
                      <a:r>
                        <a:rPr lang="en-US" sz="1400" b="1" dirty="0"/>
                        <a:t>educator</a:t>
                      </a:r>
                      <a:r>
                        <a:rPr lang="en-US" sz="1400" dirty="0"/>
                        <a:t> is working with workforce developers and employers in their area to evaluate current, and plan future, training program offerings at their institution.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Employment Projections </a:t>
                      </a:r>
                      <a:r>
                        <a:rPr lang="en-US" sz="1400" dirty="0"/>
                        <a:t>– indication of those currently employed in an occupation, which can be aligned to a training program, as well as future demand for similar workers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1301872"/>
                  </a:ext>
                </a:extLst>
              </a:tr>
              <a:tr h="5205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8970649"/>
                  </a:ext>
                </a:extLst>
              </a:tr>
              <a:tr h="5205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2891245"/>
                  </a:ext>
                </a:extLst>
              </a:tr>
            </a:tbl>
          </a:graphicData>
        </a:graphic>
      </p:graphicFrame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E2D67A5B-CDAA-4BB8-9C8D-23BAEA9C3B5A}"/>
              </a:ext>
            </a:extLst>
          </p:cNvPr>
          <p:cNvGraphicFramePr>
            <a:graphicFrameLocks noGrp="1"/>
          </p:cNvGraphicFramePr>
          <p:nvPr/>
        </p:nvGraphicFramePr>
        <p:xfrm>
          <a:off x="749765" y="1302391"/>
          <a:ext cx="8869680" cy="42929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70184">
                  <a:extLst>
                    <a:ext uri="{9D8B030D-6E8A-4147-A177-3AD203B41FA5}">
                      <a16:colId xmlns:a16="http://schemas.microsoft.com/office/drawing/2014/main" val="3755444330"/>
                    </a:ext>
                  </a:extLst>
                </a:gridCol>
                <a:gridCol w="4799496">
                  <a:extLst>
                    <a:ext uri="{9D8B030D-6E8A-4147-A177-3AD203B41FA5}">
                      <a16:colId xmlns:a16="http://schemas.microsoft.com/office/drawing/2014/main" val="874793445"/>
                    </a:ext>
                  </a:extLst>
                </a:gridCol>
              </a:tblGrid>
              <a:tr h="52053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Scenario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Employment Type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2397471"/>
                  </a:ext>
                </a:extLst>
              </a:tr>
              <a:tr h="1026809">
                <a:tc>
                  <a:txBody>
                    <a:bodyPr/>
                    <a:lstStyle/>
                    <a:p>
                      <a:r>
                        <a:rPr lang="en-US" sz="1400" dirty="0"/>
                        <a:t>A </a:t>
                      </a:r>
                      <a:r>
                        <a:rPr lang="en-US" sz="1400" b="1" dirty="0"/>
                        <a:t>reporter</a:t>
                      </a:r>
                      <a:r>
                        <a:rPr lang="en-US" sz="1400" dirty="0"/>
                        <a:t> is doing a story on the current state of their local economy and wants to include a focus on “workers”.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LAUS</a:t>
                      </a:r>
                      <a:r>
                        <a:rPr lang="en-US" sz="1400" dirty="0"/>
                        <a:t> – looks at people who live in the area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b="1" dirty="0"/>
                        <a:t>CES</a:t>
                      </a:r>
                      <a:r>
                        <a:rPr lang="en-US" sz="1400" dirty="0"/>
                        <a:t> – ‘real-time’ assessment of filled jobs in local industry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9427260"/>
                  </a:ext>
                </a:extLst>
              </a:tr>
              <a:tr h="520538">
                <a:tc>
                  <a:txBody>
                    <a:bodyPr/>
                    <a:lstStyle/>
                    <a:p>
                      <a:r>
                        <a:rPr lang="en-US" sz="1400" dirty="0"/>
                        <a:t>An </a:t>
                      </a:r>
                      <a:r>
                        <a:rPr lang="en-US" sz="1400" b="1" dirty="0"/>
                        <a:t>educator</a:t>
                      </a:r>
                      <a:r>
                        <a:rPr lang="en-US" sz="1400" dirty="0"/>
                        <a:t> is collaborating with workforce developers and employers in their area to evaluate current, and plan future, training program offerings at their institution.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Projections </a:t>
                      </a:r>
                      <a:r>
                        <a:rPr lang="en-US" sz="1400" dirty="0"/>
                        <a:t>– indication of those currently employed in an occupation, which can be aligned to a training program, as well as future demand for similar workers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1301872"/>
                  </a:ext>
                </a:extLst>
              </a:tr>
              <a:tr h="520538">
                <a:tc>
                  <a:txBody>
                    <a:bodyPr/>
                    <a:lstStyle/>
                    <a:p>
                      <a:r>
                        <a:rPr lang="en-US" sz="1400" b="1" dirty="0"/>
                        <a:t>Economic developers </a:t>
                      </a:r>
                      <a:r>
                        <a:rPr lang="en-US" sz="1400" dirty="0"/>
                        <a:t>are wooing a company to build their new establishment, or expand an existing presence, in the region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QCEW</a:t>
                      </a:r>
                      <a:r>
                        <a:rPr lang="en-US" sz="1400" dirty="0"/>
                        <a:t> – more complete picture of industry trends over time to evaluate market competition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b="1" dirty="0"/>
                        <a:t>Projections</a:t>
                      </a:r>
                      <a:r>
                        <a:rPr lang="en-US" sz="1400" dirty="0"/>
                        <a:t> – industry/occupational outlook of the potential employer as well as related sectors</a:t>
                      </a:r>
                    </a:p>
                    <a:p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8970649"/>
                  </a:ext>
                </a:extLst>
              </a:tr>
              <a:tr h="5205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2891245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F3984ACA-668B-46CC-ACAD-E1B962133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984556"/>
              </p:ext>
            </p:extLst>
          </p:nvPr>
        </p:nvGraphicFramePr>
        <p:xfrm>
          <a:off x="749765" y="1262684"/>
          <a:ext cx="8869680" cy="47477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70184">
                  <a:extLst>
                    <a:ext uri="{9D8B030D-6E8A-4147-A177-3AD203B41FA5}">
                      <a16:colId xmlns:a16="http://schemas.microsoft.com/office/drawing/2014/main" val="3755444330"/>
                    </a:ext>
                  </a:extLst>
                </a:gridCol>
                <a:gridCol w="4799496">
                  <a:extLst>
                    <a:ext uri="{9D8B030D-6E8A-4147-A177-3AD203B41FA5}">
                      <a16:colId xmlns:a16="http://schemas.microsoft.com/office/drawing/2014/main" val="874793445"/>
                    </a:ext>
                  </a:extLst>
                </a:gridCol>
              </a:tblGrid>
              <a:tr h="52053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Scenario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Employment Type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2397471"/>
                  </a:ext>
                </a:extLst>
              </a:tr>
              <a:tr h="1026809">
                <a:tc>
                  <a:txBody>
                    <a:bodyPr/>
                    <a:lstStyle/>
                    <a:p>
                      <a:r>
                        <a:rPr lang="en-US" sz="1400" dirty="0"/>
                        <a:t>A </a:t>
                      </a:r>
                      <a:r>
                        <a:rPr lang="en-US" sz="1400" b="1" dirty="0"/>
                        <a:t>reporter</a:t>
                      </a:r>
                      <a:r>
                        <a:rPr lang="en-US" sz="1400" dirty="0"/>
                        <a:t> is doing a story on the current state of their local economy and wants to include a focus on “workers”.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LAUS</a:t>
                      </a:r>
                      <a:r>
                        <a:rPr lang="en-US" sz="1400" dirty="0"/>
                        <a:t> – looks at people who live in the area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b="1" dirty="0"/>
                        <a:t>CES</a:t>
                      </a:r>
                      <a:r>
                        <a:rPr lang="en-US" sz="1400" dirty="0"/>
                        <a:t> – ‘real-time’ assessment of filled jobs in local industry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9427260"/>
                  </a:ext>
                </a:extLst>
              </a:tr>
              <a:tr h="520538">
                <a:tc>
                  <a:txBody>
                    <a:bodyPr/>
                    <a:lstStyle/>
                    <a:p>
                      <a:r>
                        <a:rPr lang="en-US" sz="1400" dirty="0"/>
                        <a:t>An </a:t>
                      </a:r>
                      <a:r>
                        <a:rPr lang="en-US" sz="1400" b="1" dirty="0"/>
                        <a:t>educator</a:t>
                      </a:r>
                      <a:r>
                        <a:rPr lang="en-US" sz="1400" dirty="0"/>
                        <a:t> is collaborating with workforce developers and employers in their area to evaluate current, and plan future, training program offerings at their institution.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Projections </a:t>
                      </a:r>
                      <a:r>
                        <a:rPr lang="en-US" sz="1400" dirty="0"/>
                        <a:t>– indication of those currently employed in an occupation, which can be aligned to a training program, as well as future demand for similar workers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1301872"/>
                  </a:ext>
                </a:extLst>
              </a:tr>
              <a:tr h="520538">
                <a:tc>
                  <a:txBody>
                    <a:bodyPr/>
                    <a:lstStyle/>
                    <a:p>
                      <a:r>
                        <a:rPr lang="en-US" sz="1400" b="1" dirty="0"/>
                        <a:t>Economic developers </a:t>
                      </a:r>
                      <a:r>
                        <a:rPr lang="en-US" sz="1400" dirty="0"/>
                        <a:t>are wooing a company to build their new establishment, or expand an existing presence, in the region.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00" b="1" dirty="0"/>
                    </a:p>
                    <a:p>
                      <a:r>
                        <a:rPr lang="en-US" sz="1400" b="1" dirty="0"/>
                        <a:t>QCEW</a:t>
                      </a:r>
                      <a:r>
                        <a:rPr lang="en-US" sz="1400" dirty="0"/>
                        <a:t> – more complete picture of industry trends over time to evaluate market competition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b="1" dirty="0"/>
                        <a:t>Projections</a:t>
                      </a:r>
                      <a:r>
                        <a:rPr lang="en-US" sz="1400" dirty="0"/>
                        <a:t> – industry/occupational outlook of the potential employer as well as related sectors</a:t>
                      </a:r>
                    </a:p>
                    <a:p>
                      <a:endParaRPr lang="en-US" sz="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8970649"/>
                  </a:ext>
                </a:extLst>
              </a:tr>
              <a:tr h="520538">
                <a:tc>
                  <a:txBody>
                    <a:bodyPr/>
                    <a:lstStyle/>
                    <a:p>
                      <a:r>
                        <a:rPr lang="en-US" sz="1400" dirty="0"/>
                        <a:t>Another </a:t>
                      </a:r>
                      <a:r>
                        <a:rPr lang="en-US" sz="1400" b="1" dirty="0"/>
                        <a:t>government agency </a:t>
                      </a:r>
                      <a:r>
                        <a:rPr lang="en-US" sz="1400" dirty="0"/>
                        <a:t>is asking about the status of childcare workers since the pandemic.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00" b="0" dirty="0"/>
                    </a:p>
                    <a:p>
                      <a:r>
                        <a:rPr lang="en-US" sz="1400" b="1" dirty="0"/>
                        <a:t>OEWS</a:t>
                      </a:r>
                      <a:r>
                        <a:rPr lang="en-US" sz="1400" dirty="0"/>
                        <a:t> – more current occupational picture, and possibly some data on wage variations by industry, but less complete employment picture – especially regarding the self-employed.</a:t>
                      </a:r>
                    </a:p>
                    <a:p>
                      <a:endParaRPr lang="en-US" sz="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2891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42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4044-FC7A-9B42-BA47-E25A4308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922" y="3254928"/>
            <a:ext cx="6677817" cy="76563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800" dirty="0"/>
              <a:t>Unemployment vs.</a:t>
            </a:r>
            <a:br>
              <a:rPr lang="en-US" sz="4800" dirty="0"/>
            </a:br>
            <a:r>
              <a:rPr lang="en-US" sz="4800" dirty="0"/>
              <a:t>Unemployment</a:t>
            </a:r>
          </a:p>
        </p:txBody>
      </p:sp>
      <p:pic>
        <p:nvPicPr>
          <p:cNvPr id="3" name="Picture Placeholder 10" descr="Question Mark with solid fill">
            <a:extLst>
              <a:ext uri="{FF2B5EF4-FFF2-40B4-BE49-F238E27FC236}">
                <a16:creationId xmlns:a16="http://schemas.microsoft.com/office/drawing/2014/main" id="{C01AFCDD-0324-4F3B-B129-47722C6CA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643" r="13643"/>
          <a:stretch>
            <a:fillRect/>
          </a:stretch>
        </p:blipFill>
        <p:spPr>
          <a:xfrm>
            <a:off x="5489474" y="4496499"/>
            <a:ext cx="1412129" cy="1942051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79824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6">
            <a:extLst>
              <a:ext uri="{FF2B5EF4-FFF2-40B4-BE49-F238E27FC236}">
                <a16:creationId xmlns:a16="http://schemas.microsoft.com/office/drawing/2014/main" id="{384F7762-CF21-4FCD-8944-AE770DF47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06" y="1230819"/>
            <a:ext cx="9219500" cy="52506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8585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None/>
            </a:pPr>
            <a:endParaRPr lang="en-US" sz="1000" dirty="0">
              <a:latin typeface="Calibri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A598C0-68A4-4E53-B5E2-A3749310FCBA}"/>
              </a:ext>
            </a:extLst>
          </p:cNvPr>
          <p:cNvSpPr txBox="1">
            <a:spLocks/>
          </p:cNvSpPr>
          <p:nvPr/>
        </p:nvSpPr>
        <p:spPr bwMode="auto">
          <a:xfrm>
            <a:off x="1016793" y="1477229"/>
            <a:ext cx="8253413" cy="95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How many unemployed persons were there in PA in February 2024?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3A5EA8-3CFC-4C31-BC8B-7A29524A2EF1}"/>
              </a:ext>
            </a:extLst>
          </p:cNvPr>
          <p:cNvSpPr txBox="1"/>
          <p:nvPr/>
        </p:nvSpPr>
        <p:spPr>
          <a:xfrm>
            <a:off x="941442" y="2679216"/>
            <a:ext cx="88000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220,000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Unemployment from Local Area Unemployment Statistics (LAUS)</a:t>
            </a:r>
          </a:p>
          <a:p>
            <a:pPr defTabSz="914400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10,469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Initial Claims for week ending 2/17/24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119,990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Continued Claims for week ending 2/17/24</a:t>
            </a:r>
          </a:p>
          <a:p>
            <a:pPr defTabSz="914400" fontAlgn="base">
              <a:spcBef>
                <a:spcPts val="600"/>
              </a:spcBef>
              <a:spcAft>
                <a:spcPts val="600"/>
              </a:spcAft>
              <a:defRPr/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3.4%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Unemployment Rate</a:t>
            </a:r>
          </a:p>
          <a:p>
            <a:pPr defTabSz="914400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62.5%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Labor Force Participation Rate 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100" dirty="0"/>
              <a:t>Percentage of the population </a:t>
            </a:r>
            <a:r>
              <a:rPr lang="en-US" sz="1100" b="0" i="0" dirty="0">
                <a:solidFill>
                  <a:srgbClr val="202124"/>
                </a:solidFill>
                <a:effectLst/>
                <a:latin typeface="Google Sans"/>
              </a:rPr>
              <a:t>that is either working or actively looking for work)</a:t>
            </a:r>
            <a:endParaRPr lang="en-US" sz="1100" dirty="0"/>
          </a:p>
          <a:p>
            <a:pPr defTabSz="914400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60.4%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Employment to Population Ratio 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100" dirty="0"/>
              <a:t>Percentage of the population that is currently working</a:t>
            </a:r>
            <a:r>
              <a:rPr lang="en-US" sz="1100" b="0" i="0" dirty="0">
                <a:solidFill>
                  <a:srgbClr val="202124"/>
                </a:solidFill>
                <a:effectLst/>
                <a:latin typeface="Google Sans"/>
              </a:rPr>
              <a:t>)</a:t>
            </a:r>
          </a:p>
          <a:p>
            <a:pPr defTabSz="914400" fontAlgn="base">
              <a:spcBef>
                <a:spcPts val="600"/>
              </a:spcBef>
              <a:spcAft>
                <a:spcPts val="600"/>
              </a:spcAft>
              <a:defRPr/>
            </a:pPr>
            <a:endParaRPr lang="en-US" sz="1100" dirty="0">
              <a:solidFill>
                <a:srgbClr val="2021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Doesn’t include those “not in the labor force”, often referred to as ‘discouraged workers”.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75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6">
            <a:extLst>
              <a:ext uri="{FF2B5EF4-FFF2-40B4-BE49-F238E27FC236}">
                <a16:creationId xmlns:a16="http://schemas.microsoft.com/office/drawing/2014/main" id="{384F7762-CF21-4FCD-8944-AE770DF47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06" y="1114397"/>
            <a:ext cx="5098631" cy="523220"/>
          </a:xfrm>
          <a:prstGeom prst="rect">
            <a:avLst/>
          </a:prstGeom>
          <a:solidFill>
            <a:srgbClr val="C1E0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8585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7472" indent="-342900">
              <a:spcBef>
                <a:spcPts val="0"/>
              </a:spcBef>
              <a:buSzPct val="60000"/>
              <a:buFont typeface="Wingdings" panose="05000000000000000000" pitchFamily="2" charset="2"/>
              <a:buChar char="v"/>
              <a:defRPr/>
            </a:pPr>
            <a:endParaRPr lang="en-US" sz="800" kern="0" dirty="0">
              <a:latin typeface="Calibri"/>
            </a:endParaRPr>
          </a:p>
          <a:p>
            <a:pPr marL="4572">
              <a:spcBef>
                <a:spcPts val="0"/>
              </a:spcBef>
              <a:spcAft>
                <a:spcPts val="600"/>
              </a:spcAft>
              <a:buSzPct val="60000"/>
              <a:buNone/>
              <a:defRPr/>
            </a:pPr>
            <a:r>
              <a:rPr lang="en-US" sz="2000" b="1" kern="0" dirty="0">
                <a:latin typeface="Calibri"/>
              </a:rPr>
              <a:t>Civilian Labor Force </a:t>
            </a:r>
            <a:r>
              <a:rPr lang="en-US" sz="2000" kern="0" dirty="0">
                <a:latin typeface="Calibri"/>
              </a:rPr>
              <a:t>= Employed + Unemployed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57C045C-5A55-4181-B1EA-07AE9CEE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495" y="210314"/>
            <a:ext cx="5689611" cy="621480"/>
          </a:xfrm>
        </p:spPr>
        <p:txBody>
          <a:bodyPr anchor="ctr"/>
          <a:lstStyle/>
          <a:p>
            <a:pPr algn="ctr"/>
            <a:r>
              <a:rPr lang="en-US" sz="3000" dirty="0"/>
              <a:t>LAUS Math Class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9342C4FF-8216-4855-B9B0-68DDD898B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9780" y="2081453"/>
            <a:ext cx="4471332" cy="954107"/>
          </a:xfrm>
          <a:prstGeom prst="rect">
            <a:avLst/>
          </a:prstGeom>
          <a:solidFill>
            <a:srgbClr val="C1E0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8585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7472" indent="-342900">
              <a:spcBef>
                <a:spcPts val="0"/>
              </a:spcBef>
              <a:buSzPct val="60000"/>
              <a:buFont typeface="Wingdings" panose="05000000000000000000" pitchFamily="2" charset="2"/>
              <a:buChar char="v"/>
              <a:defRPr/>
            </a:pPr>
            <a:endParaRPr lang="en-US" sz="800" kern="0" dirty="0">
              <a:latin typeface="Calibri"/>
            </a:endParaRPr>
          </a:p>
          <a:p>
            <a:pPr marL="347472" indent="-342900">
              <a:spcBef>
                <a:spcPts val="0"/>
              </a:spcBef>
              <a:buSzPct val="60000"/>
              <a:buFont typeface="Wingdings" panose="05000000000000000000" pitchFamily="2" charset="2"/>
              <a:buChar char="v"/>
              <a:defRPr/>
            </a:pPr>
            <a:endParaRPr lang="en-US" sz="800" kern="0" dirty="0">
              <a:latin typeface="Calibri"/>
            </a:endParaRPr>
          </a:p>
          <a:p>
            <a:pPr marL="347472" indent="-342900">
              <a:spcBef>
                <a:spcPts val="0"/>
              </a:spcBef>
              <a:buSzPct val="60000"/>
              <a:buFont typeface="Wingdings" panose="05000000000000000000" pitchFamily="2" charset="2"/>
              <a:buChar char="v"/>
              <a:defRPr/>
            </a:pPr>
            <a:endParaRPr lang="en-US" sz="800" kern="0" dirty="0">
              <a:latin typeface="Calibri"/>
            </a:endParaRPr>
          </a:p>
          <a:p>
            <a:pPr marL="347472" indent="-342900">
              <a:spcBef>
                <a:spcPts val="0"/>
              </a:spcBef>
              <a:buSzPct val="60000"/>
              <a:buFont typeface="Wingdings" panose="05000000000000000000" pitchFamily="2" charset="2"/>
              <a:buChar char="v"/>
              <a:defRPr/>
            </a:pPr>
            <a:endParaRPr lang="en-US" sz="800" kern="0" dirty="0">
              <a:latin typeface="Calibri"/>
            </a:endParaRPr>
          </a:p>
          <a:p>
            <a:pPr marL="347472" indent="-342900">
              <a:spcBef>
                <a:spcPts val="0"/>
              </a:spcBef>
              <a:buSzPct val="60000"/>
              <a:buFont typeface="Wingdings" panose="05000000000000000000" pitchFamily="2" charset="2"/>
              <a:buChar char="v"/>
              <a:defRPr/>
            </a:pPr>
            <a:endParaRPr lang="en-US" sz="800" kern="0" dirty="0">
              <a:latin typeface="Calibri"/>
            </a:endParaRPr>
          </a:p>
          <a:p>
            <a:pPr marL="347472" indent="-342900">
              <a:spcBef>
                <a:spcPts val="0"/>
              </a:spcBef>
              <a:buSzPct val="60000"/>
              <a:buFont typeface="Wingdings" panose="05000000000000000000" pitchFamily="2" charset="2"/>
              <a:buChar char="v"/>
              <a:defRPr/>
            </a:pPr>
            <a:endParaRPr lang="en-US" sz="800" kern="0" dirty="0">
              <a:latin typeface="Calibri"/>
            </a:endParaRPr>
          </a:p>
          <a:p>
            <a:pPr marL="347472" indent="-342900">
              <a:spcBef>
                <a:spcPts val="0"/>
              </a:spcBef>
              <a:buSzPct val="60000"/>
              <a:buFont typeface="Wingdings" panose="05000000000000000000" pitchFamily="2" charset="2"/>
              <a:buChar char="v"/>
              <a:defRPr/>
            </a:pPr>
            <a:endParaRPr lang="en-US" sz="800" kern="0" dirty="0"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983FB1-AD08-405B-842C-4D5488235BD5}"/>
              </a:ext>
            </a:extLst>
          </p:cNvPr>
          <p:cNvSpPr txBox="1"/>
          <p:nvPr/>
        </p:nvSpPr>
        <p:spPr>
          <a:xfrm>
            <a:off x="4950557" y="2173785"/>
            <a:ext cx="190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Unemployment Rate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350E1E-6F26-4F12-9701-D2ABD8A80A07}"/>
              </a:ext>
            </a:extLst>
          </p:cNvPr>
          <p:cNvSpPr txBox="1"/>
          <p:nvPr/>
        </p:nvSpPr>
        <p:spPr>
          <a:xfrm>
            <a:off x="7090797" y="2106561"/>
            <a:ext cx="200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Unemployment</a:t>
            </a:r>
          </a:p>
          <a:p>
            <a:pPr algn="ctr"/>
            <a:endParaRPr lang="en-US" sz="800" dirty="0"/>
          </a:p>
          <a:p>
            <a:pPr algn="ctr"/>
            <a:r>
              <a:rPr lang="en-US" sz="2000" dirty="0"/>
              <a:t>Labor Force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875AAA-6789-4E88-AD9A-511E7A1D06B9}"/>
              </a:ext>
            </a:extLst>
          </p:cNvPr>
          <p:cNvCxnSpPr>
            <a:cxnSpLocks/>
          </p:cNvCxnSpPr>
          <p:nvPr/>
        </p:nvCxnSpPr>
        <p:spPr>
          <a:xfrm>
            <a:off x="7225021" y="2533227"/>
            <a:ext cx="17679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B0CDFBC-FE71-41F5-98A2-1CFEFEE87BF3}"/>
              </a:ext>
            </a:extLst>
          </p:cNvPr>
          <p:cNvSpPr txBox="1"/>
          <p:nvPr/>
        </p:nvSpPr>
        <p:spPr>
          <a:xfrm>
            <a:off x="6782501" y="2229672"/>
            <a:ext cx="303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764B20F7-5B8E-425F-990D-93A0255C7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38" y="3451914"/>
            <a:ext cx="5893709" cy="1200329"/>
          </a:xfrm>
          <a:prstGeom prst="rect">
            <a:avLst/>
          </a:prstGeom>
          <a:solidFill>
            <a:srgbClr val="C1E0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8585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7472" indent="-342900">
              <a:spcBef>
                <a:spcPts val="0"/>
              </a:spcBef>
              <a:buSzPct val="60000"/>
              <a:buFont typeface="Wingdings" panose="05000000000000000000" pitchFamily="2" charset="2"/>
              <a:buChar char="v"/>
              <a:defRPr/>
            </a:pPr>
            <a:endParaRPr lang="en-US" sz="800" kern="0" dirty="0">
              <a:latin typeface="Calibri"/>
            </a:endParaRPr>
          </a:p>
          <a:p>
            <a:pPr marL="347472" indent="-342900">
              <a:spcBef>
                <a:spcPts val="0"/>
              </a:spcBef>
              <a:buSzPct val="60000"/>
              <a:buFont typeface="Wingdings" panose="05000000000000000000" pitchFamily="2" charset="2"/>
              <a:buChar char="v"/>
              <a:defRPr/>
            </a:pPr>
            <a:endParaRPr lang="en-US" sz="800" kern="0" dirty="0">
              <a:latin typeface="Calibri"/>
            </a:endParaRPr>
          </a:p>
          <a:p>
            <a:pPr marL="347472" indent="-342900">
              <a:spcBef>
                <a:spcPts val="0"/>
              </a:spcBef>
              <a:buSzPct val="60000"/>
              <a:buFont typeface="Wingdings" panose="05000000000000000000" pitchFamily="2" charset="2"/>
              <a:buChar char="v"/>
              <a:defRPr/>
            </a:pPr>
            <a:endParaRPr lang="en-US" sz="800" kern="0" dirty="0">
              <a:latin typeface="Calibri"/>
            </a:endParaRPr>
          </a:p>
          <a:p>
            <a:pPr marL="347472" indent="-342900">
              <a:spcBef>
                <a:spcPts val="0"/>
              </a:spcBef>
              <a:buSzPct val="60000"/>
              <a:buFont typeface="Wingdings" panose="05000000000000000000" pitchFamily="2" charset="2"/>
              <a:buChar char="v"/>
              <a:defRPr/>
            </a:pPr>
            <a:endParaRPr lang="en-US" sz="800" kern="0" dirty="0">
              <a:latin typeface="Calibri"/>
            </a:endParaRPr>
          </a:p>
          <a:p>
            <a:pPr marL="347472" indent="-342900">
              <a:spcBef>
                <a:spcPts val="0"/>
              </a:spcBef>
              <a:buSzPct val="60000"/>
              <a:buFont typeface="Wingdings" panose="05000000000000000000" pitchFamily="2" charset="2"/>
              <a:buChar char="v"/>
              <a:defRPr/>
            </a:pPr>
            <a:endParaRPr lang="en-US" sz="800" kern="0" dirty="0">
              <a:latin typeface="Calibri"/>
            </a:endParaRPr>
          </a:p>
          <a:p>
            <a:pPr marL="347472" indent="-342900">
              <a:spcBef>
                <a:spcPts val="0"/>
              </a:spcBef>
              <a:buSzPct val="60000"/>
              <a:buFont typeface="Wingdings" panose="05000000000000000000" pitchFamily="2" charset="2"/>
              <a:buChar char="v"/>
              <a:defRPr/>
            </a:pPr>
            <a:endParaRPr lang="en-US" sz="800" kern="0" dirty="0">
              <a:latin typeface="Calibri"/>
            </a:endParaRPr>
          </a:p>
          <a:p>
            <a:pPr marL="347472" indent="-342900">
              <a:spcBef>
                <a:spcPts val="0"/>
              </a:spcBef>
              <a:buSzPct val="60000"/>
              <a:buFont typeface="Wingdings" panose="05000000000000000000" pitchFamily="2" charset="2"/>
              <a:buChar char="v"/>
              <a:defRPr/>
            </a:pPr>
            <a:endParaRPr lang="en-US" sz="800" kern="0" dirty="0">
              <a:latin typeface="Calibri"/>
            </a:endParaRPr>
          </a:p>
          <a:p>
            <a:pPr marL="4572">
              <a:spcBef>
                <a:spcPts val="0"/>
              </a:spcBef>
              <a:buSzPct val="60000"/>
              <a:buNone/>
              <a:defRPr/>
            </a:pPr>
            <a:endParaRPr lang="en-US" sz="800" kern="0" dirty="0">
              <a:latin typeface="Calibri"/>
            </a:endParaRPr>
          </a:p>
          <a:p>
            <a:pPr marL="4572">
              <a:spcBef>
                <a:spcPts val="0"/>
              </a:spcBef>
              <a:buSzPct val="60000"/>
              <a:buNone/>
              <a:defRPr/>
            </a:pPr>
            <a:endParaRPr lang="en-US" sz="800" kern="0" dirty="0">
              <a:latin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87F136-EFD4-4948-88E7-8C7B5CD34C08}"/>
              </a:ext>
            </a:extLst>
          </p:cNvPr>
          <p:cNvSpPr txBox="1"/>
          <p:nvPr/>
        </p:nvSpPr>
        <p:spPr>
          <a:xfrm>
            <a:off x="749765" y="3682746"/>
            <a:ext cx="2133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Labor Force Participation Rate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1F1097-B437-4859-82D0-B5B42D5C92E0}"/>
              </a:ext>
            </a:extLst>
          </p:cNvPr>
          <p:cNvSpPr txBox="1"/>
          <p:nvPr/>
        </p:nvSpPr>
        <p:spPr>
          <a:xfrm>
            <a:off x="3275906" y="3467303"/>
            <a:ext cx="27893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Labor Force</a:t>
            </a:r>
          </a:p>
          <a:p>
            <a:pPr algn="ctr"/>
            <a:endParaRPr lang="en-US" sz="800" dirty="0"/>
          </a:p>
          <a:p>
            <a:pPr algn="ctr"/>
            <a:r>
              <a:rPr lang="en-US" sz="2000" dirty="0"/>
              <a:t>Total Non-Institutional Civilian Population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AE7DF2-93B2-4823-B554-F12F11DAAC7A}"/>
              </a:ext>
            </a:extLst>
          </p:cNvPr>
          <p:cNvSpPr txBox="1"/>
          <p:nvPr/>
        </p:nvSpPr>
        <p:spPr>
          <a:xfrm>
            <a:off x="2929225" y="3682746"/>
            <a:ext cx="303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007EE3B-F2E1-4973-AD25-7E290AF43966}"/>
              </a:ext>
            </a:extLst>
          </p:cNvPr>
          <p:cNvCxnSpPr>
            <a:cxnSpLocks/>
          </p:cNvCxnSpPr>
          <p:nvPr/>
        </p:nvCxnSpPr>
        <p:spPr>
          <a:xfrm>
            <a:off x="3291226" y="3910420"/>
            <a:ext cx="2773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6">
            <a:extLst>
              <a:ext uri="{FF2B5EF4-FFF2-40B4-BE49-F238E27FC236}">
                <a16:creationId xmlns:a16="http://schemas.microsoft.com/office/drawing/2014/main" id="{B5761568-8E5D-4375-A0EA-BB367359D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646" y="5143438"/>
            <a:ext cx="5893709" cy="1200329"/>
          </a:xfrm>
          <a:prstGeom prst="rect">
            <a:avLst/>
          </a:prstGeom>
          <a:solidFill>
            <a:srgbClr val="C1E0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8585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7472" indent="-342900">
              <a:spcBef>
                <a:spcPts val="0"/>
              </a:spcBef>
              <a:buSzPct val="60000"/>
              <a:buFont typeface="Wingdings" panose="05000000000000000000" pitchFamily="2" charset="2"/>
              <a:buChar char="v"/>
              <a:defRPr/>
            </a:pPr>
            <a:endParaRPr lang="en-US" sz="800" kern="0" dirty="0">
              <a:latin typeface="Calibri"/>
            </a:endParaRPr>
          </a:p>
          <a:p>
            <a:pPr marL="347472" indent="-342900">
              <a:spcBef>
                <a:spcPts val="0"/>
              </a:spcBef>
              <a:buSzPct val="60000"/>
              <a:buFont typeface="Wingdings" panose="05000000000000000000" pitchFamily="2" charset="2"/>
              <a:buChar char="v"/>
              <a:defRPr/>
            </a:pPr>
            <a:endParaRPr lang="en-US" sz="800" kern="0" dirty="0">
              <a:latin typeface="Calibri"/>
            </a:endParaRPr>
          </a:p>
          <a:p>
            <a:pPr marL="347472" indent="-342900">
              <a:spcBef>
                <a:spcPts val="0"/>
              </a:spcBef>
              <a:buSzPct val="60000"/>
              <a:buFont typeface="Wingdings" panose="05000000000000000000" pitchFamily="2" charset="2"/>
              <a:buChar char="v"/>
              <a:defRPr/>
            </a:pPr>
            <a:endParaRPr lang="en-US" sz="800" kern="0" dirty="0">
              <a:latin typeface="Calibri"/>
            </a:endParaRPr>
          </a:p>
          <a:p>
            <a:pPr marL="347472" indent="-342900">
              <a:spcBef>
                <a:spcPts val="0"/>
              </a:spcBef>
              <a:buSzPct val="60000"/>
              <a:buFont typeface="Wingdings" panose="05000000000000000000" pitchFamily="2" charset="2"/>
              <a:buChar char="v"/>
              <a:defRPr/>
            </a:pPr>
            <a:endParaRPr lang="en-US" sz="800" kern="0" dirty="0">
              <a:latin typeface="Calibri"/>
            </a:endParaRPr>
          </a:p>
          <a:p>
            <a:pPr marL="347472" indent="-342900">
              <a:spcBef>
                <a:spcPts val="0"/>
              </a:spcBef>
              <a:buSzPct val="60000"/>
              <a:buFont typeface="Wingdings" panose="05000000000000000000" pitchFamily="2" charset="2"/>
              <a:buChar char="v"/>
              <a:defRPr/>
            </a:pPr>
            <a:endParaRPr lang="en-US" sz="800" kern="0" dirty="0">
              <a:latin typeface="Calibri"/>
            </a:endParaRPr>
          </a:p>
          <a:p>
            <a:pPr marL="347472" indent="-342900">
              <a:spcBef>
                <a:spcPts val="0"/>
              </a:spcBef>
              <a:buSzPct val="60000"/>
              <a:buFont typeface="Wingdings" panose="05000000000000000000" pitchFamily="2" charset="2"/>
              <a:buChar char="v"/>
              <a:defRPr/>
            </a:pPr>
            <a:endParaRPr lang="en-US" sz="800" kern="0" dirty="0">
              <a:latin typeface="Calibri"/>
            </a:endParaRPr>
          </a:p>
          <a:p>
            <a:pPr marL="347472" indent="-342900">
              <a:spcBef>
                <a:spcPts val="0"/>
              </a:spcBef>
              <a:buSzPct val="60000"/>
              <a:buFont typeface="Wingdings" panose="05000000000000000000" pitchFamily="2" charset="2"/>
              <a:buChar char="v"/>
              <a:defRPr/>
            </a:pPr>
            <a:endParaRPr lang="en-US" sz="800" kern="0" dirty="0">
              <a:latin typeface="Calibri"/>
            </a:endParaRPr>
          </a:p>
          <a:p>
            <a:pPr marL="4572">
              <a:spcBef>
                <a:spcPts val="0"/>
              </a:spcBef>
              <a:buSzPct val="60000"/>
              <a:buNone/>
              <a:defRPr/>
            </a:pPr>
            <a:endParaRPr lang="en-US" sz="800" kern="0" dirty="0">
              <a:latin typeface="Calibri"/>
            </a:endParaRPr>
          </a:p>
          <a:p>
            <a:pPr marL="4572">
              <a:spcBef>
                <a:spcPts val="0"/>
              </a:spcBef>
              <a:buSzPct val="60000"/>
              <a:buNone/>
              <a:defRPr/>
            </a:pPr>
            <a:endParaRPr lang="en-US" sz="800" kern="0" dirty="0">
              <a:latin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74CB44-9863-4D43-9CE4-873F55F24B82}"/>
              </a:ext>
            </a:extLst>
          </p:cNvPr>
          <p:cNvSpPr txBox="1"/>
          <p:nvPr/>
        </p:nvSpPr>
        <p:spPr>
          <a:xfrm>
            <a:off x="3885373" y="5374270"/>
            <a:ext cx="2133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Employment to Population Ratio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A9DCD9-14F5-4883-BF5A-7F2BA2886B1A}"/>
              </a:ext>
            </a:extLst>
          </p:cNvPr>
          <p:cNvSpPr txBox="1"/>
          <p:nvPr/>
        </p:nvSpPr>
        <p:spPr>
          <a:xfrm>
            <a:off x="6411514" y="5158827"/>
            <a:ext cx="27893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Employed</a:t>
            </a:r>
          </a:p>
          <a:p>
            <a:pPr algn="ctr"/>
            <a:endParaRPr lang="en-US" sz="800" dirty="0"/>
          </a:p>
          <a:p>
            <a:pPr algn="ctr"/>
            <a:r>
              <a:rPr lang="en-US" sz="2000" dirty="0"/>
              <a:t>Total Non-Institutional Civilian Population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1B85D1-8D05-4FE2-8007-A0E6DD748AF7}"/>
              </a:ext>
            </a:extLst>
          </p:cNvPr>
          <p:cNvSpPr txBox="1"/>
          <p:nvPr/>
        </p:nvSpPr>
        <p:spPr>
          <a:xfrm>
            <a:off x="6064833" y="5374270"/>
            <a:ext cx="303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0AB5F8C-2588-4168-BD47-4C0678192962}"/>
              </a:ext>
            </a:extLst>
          </p:cNvPr>
          <p:cNvCxnSpPr>
            <a:cxnSpLocks/>
          </p:cNvCxnSpPr>
          <p:nvPr/>
        </p:nvCxnSpPr>
        <p:spPr>
          <a:xfrm>
            <a:off x="6511131" y="5601944"/>
            <a:ext cx="2773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087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6">
            <a:extLst>
              <a:ext uri="{FF2B5EF4-FFF2-40B4-BE49-F238E27FC236}">
                <a16:creationId xmlns:a16="http://schemas.microsoft.com/office/drawing/2014/main" id="{384F7762-CF21-4FCD-8944-AE770DF47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06" y="1114397"/>
            <a:ext cx="9219500" cy="24160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8585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7472" indent="-342900">
              <a:spcBef>
                <a:spcPts val="0"/>
              </a:spcBef>
              <a:buSzPct val="60000"/>
              <a:buFont typeface="Wingdings" panose="05000000000000000000" pitchFamily="2" charset="2"/>
              <a:buChar char="v"/>
              <a:defRPr/>
            </a:pPr>
            <a:endParaRPr lang="en-US" sz="800" kern="0" dirty="0">
              <a:latin typeface="Calibri"/>
            </a:endParaRPr>
          </a:p>
          <a:p>
            <a:pPr marL="347472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latin typeface="Calibri"/>
              </a:rPr>
              <a:t>Pulled directly from the Unemployment Compensation (UC) system</a:t>
            </a:r>
          </a:p>
          <a:p>
            <a:pPr marL="347472" indent="-342900" fontAlgn="base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latin typeface="Calibri"/>
              </a:rPr>
              <a:t>Only includes persons who request/receive UC benefits</a:t>
            </a:r>
          </a:p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Point in time counts – data are not adjusted for seasonality</a:t>
            </a:r>
          </a:p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Data released weekly, the week following the reference period</a:t>
            </a:r>
          </a:p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Industry and demographic details (i.e., age, race, gender, etc.) available</a:t>
            </a:r>
          </a:p>
          <a:p>
            <a:pPr marL="347472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Available statewide or by county of residence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57C045C-5A55-4181-B1EA-07AE9CEE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93" y="255142"/>
            <a:ext cx="6065241" cy="621480"/>
          </a:xfrm>
        </p:spPr>
        <p:txBody>
          <a:bodyPr anchor="ctr"/>
          <a:lstStyle/>
          <a:p>
            <a:pPr algn="ctr"/>
            <a:r>
              <a:rPr lang="en-US" sz="2800" dirty="0"/>
              <a:t>Unemployment Compensation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13E6396-D3ED-4699-A13B-BFA9A03EB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561415"/>
              </p:ext>
            </p:extLst>
          </p:nvPr>
        </p:nvGraphicFramePr>
        <p:xfrm>
          <a:off x="664606" y="4005993"/>
          <a:ext cx="9219500" cy="240792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267711">
                  <a:extLst>
                    <a:ext uri="{9D8B030D-6E8A-4147-A177-3AD203B41FA5}">
                      <a16:colId xmlns:a16="http://schemas.microsoft.com/office/drawing/2014/main" val="1754361838"/>
                    </a:ext>
                  </a:extLst>
                </a:gridCol>
                <a:gridCol w="6951789">
                  <a:extLst>
                    <a:ext uri="{9D8B030D-6E8A-4147-A177-3AD203B41FA5}">
                      <a16:colId xmlns:a16="http://schemas.microsoft.com/office/drawing/2014/main" val="3122458610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600" dirty="0">
                          <a:latin typeface="+mn-lt"/>
                        </a:rPr>
                        <a:t>Initial Claim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600" dirty="0">
                          <a:latin typeface="+mn-lt"/>
                        </a:rPr>
                        <a:t>Any notice filed to request determination of UC eligibility. 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3558600"/>
                  </a:ext>
                </a:extLst>
              </a:tr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600" dirty="0">
                          <a:latin typeface="+mn-lt"/>
                        </a:rPr>
                        <a:t>Continued Claims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600" dirty="0">
                          <a:latin typeface="+mn-lt"/>
                        </a:rPr>
                        <a:t>Subsequent weeks for which benefits are paid if claimant meets requirements. 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8342063"/>
                  </a:ext>
                </a:extLst>
              </a:tr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600" dirty="0">
                          <a:latin typeface="+mn-lt"/>
                        </a:rPr>
                        <a:t>First Payment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600" dirty="0">
                          <a:latin typeface="+mn-lt"/>
                        </a:rPr>
                        <a:t>Payment rec’d the first week for which a claimant files a claim &amp; meets req’s.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462992"/>
                  </a:ext>
                </a:extLst>
              </a:tr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600" dirty="0">
                          <a:latin typeface="+mn-lt"/>
                        </a:rPr>
                        <a:t>Weeks Compensated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600" dirty="0">
                          <a:latin typeface="+mn-lt"/>
                        </a:rPr>
                        <a:t>Weeks for which a claimant receives benefit payments.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4312565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600" dirty="0">
                          <a:latin typeface="+mn-lt"/>
                        </a:rPr>
                        <a:t>Final Payment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600" dirty="0">
                          <a:latin typeface="+mn-lt"/>
                        </a:rPr>
                        <a:t>Last payment a claimant receives because they have exhausted their full entitlement of benefits.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5671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06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4044-FC7A-9B42-BA47-E25A4308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922" y="3254928"/>
            <a:ext cx="6677817" cy="765630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/>
              <a:t>Wages</a:t>
            </a:r>
          </a:p>
        </p:txBody>
      </p:sp>
    </p:spTree>
    <p:extLst>
      <p:ext uri="{BB962C8B-B14F-4D97-AF65-F5344CB8AC3E}">
        <p14:creationId xmlns:p14="http://schemas.microsoft.com/office/powerpoint/2010/main" val="1692940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28B1C1E-DAEA-47DE-943F-2613DAC2B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0953" y="208527"/>
            <a:ext cx="6072222" cy="621480"/>
          </a:xfrm>
        </p:spPr>
        <p:txBody>
          <a:bodyPr anchor="ctr"/>
          <a:lstStyle/>
          <a:p>
            <a:pPr algn="r"/>
            <a:r>
              <a:rPr lang="en-US" sz="3000" dirty="0"/>
              <a:t>Industry Wages - CES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31C82D9-40E7-4DF3-9491-5807BA52D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05" y="4228051"/>
            <a:ext cx="4940395" cy="2290195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Clr>
                <a:schemeClr val="tx1"/>
              </a:buClr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6000" dirty="0">
                <a:solidFill>
                  <a:srgbClr val="00326D"/>
                </a:solidFill>
              </a:rPr>
              <a:t>Estimated and released monthly through a non-mandatory survey of employers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6000" dirty="0">
                <a:solidFill>
                  <a:srgbClr val="00326D"/>
                </a:solidFill>
              </a:rPr>
              <a:t>Includes average hourly earnings, average weekly earnings, and average weekly hours for private industry workers as well as for statewide manufacturing production workers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6000" dirty="0">
                <a:solidFill>
                  <a:srgbClr val="00326D"/>
                </a:solidFill>
              </a:rPr>
              <a:t>All Employees A&amp;E: PA and Metropolitan Statistical Areas Production Workers H&amp;E: PA only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6000" dirty="0">
                <a:solidFill>
                  <a:srgbClr val="00326D"/>
                </a:solidFill>
              </a:rPr>
              <a:t>Produced uniformly nationwide – comparable within and across state borders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6000" dirty="0">
                <a:solidFill>
                  <a:srgbClr val="00326D"/>
                </a:solidFill>
              </a:rPr>
              <a:t>Not benchmarked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3200" dirty="0">
              <a:solidFill>
                <a:srgbClr val="00326D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6000" dirty="0">
              <a:solidFill>
                <a:srgbClr val="00326D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DE87C9-67A9-4717-99E7-D2EBCD31E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1000125"/>
            <a:ext cx="4638675" cy="28765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32104B-3CDC-48E1-9253-3470C00FB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823" y="1000125"/>
            <a:ext cx="4638675" cy="42481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95180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28B1C1E-DAEA-47DE-943F-2613DAC2B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0953" y="208527"/>
            <a:ext cx="6072222" cy="621480"/>
          </a:xfrm>
        </p:spPr>
        <p:txBody>
          <a:bodyPr anchor="ctr"/>
          <a:lstStyle/>
          <a:p>
            <a:pPr algn="r"/>
            <a:r>
              <a:rPr lang="en-US" sz="3000" dirty="0"/>
              <a:t>Industry Wages - QCEW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0D3A7A-0BE5-4727-BCD6-71B5BA01E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772" y="1055850"/>
            <a:ext cx="8052747" cy="5166337"/>
          </a:xfrm>
          <a:prstGeom prst="rect">
            <a:avLst/>
          </a:prstGeom>
          <a:ln w="38100">
            <a:solidFill>
              <a:srgbClr val="E2B33D"/>
            </a:solidFill>
          </a:ln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31C82D9-40E7-4DF3-9491-5807BA52D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085" y="5012869"/>
            <a:ext cx="8312123" cy="1753209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326D"/>
                </a:solidFill>
              </a:rPr>
              <a:t>Gathered quarterly from Unemployment Insurance (UI) Tax Returns of employers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326D"/>
                </a:solidFill>
              </a:rPr>
              <a:t>Released quarterly…Published quarterly and as an annual average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326D"/>
                </a:solidFill>
              </a:rPr>
              <a:t>Includes all UI taxable compensation, including bonuses, stock options, severance pay, profit distributions, tips and other gratuities paid during the quarter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326D"/>
                </a:solidFill>
              </a:rPr>
              <a:t>Produced uniformly nationwide – comparable across state borders and within the state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326D"/>
                </a:solidFill>
              </a:rPr>
              <a:t>Available for PA, County, Metropolitan Statistical Areas &amp; Workforce Development Areas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800" dirty="0">
              <a:solidFill>
                <a:srgbClr val="00326D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782F96-0A73-41E9-9015-430266157EBC}"/>
              </a:ext>
            </a:extLst>
          </p:cNvPr>
          <p:cNvSpPr/>
          <p:nvPr/>
        </p:nvSpPr>
        <p:spPr>
          <a:xfrm>
            <a:off x="7945788" y="1229318"/>
            <a:ext cx="1275127" cy="3783551"/>
          </a:xfrm>
          <a:prstGeom prst="rect">
            <a:avLst/>
          </a:prstGeom>
          <a:noFill/>
          <a:ln w="57150">
            <a:solidFill>
              <a:srgbClr val="003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9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7B6C1A-C72D-CD47-B024-DB944C342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215" y="321864"/>
            <a:ext cx="5074291" cy="511926"/>
          </a:xfrm>
        </p:spPr>
        <p:txBody>
          <a:bodyPr anchor="t"/>
          <a:lstStyle/>
          <a:p>
            <a:pPr algn="ctr"/>
            <a:r>
              <a:rPr lang="en-US" sz="2800" dirty="0"/>
              <a:t>Industry vs. Occupation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1EC6733E-1CB0-471D-8A63-93286C50C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99" y="1272658"/>
            <a:ext cx="9295002" cy="52947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8585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itchFamily="34" charset="0"/>
              </a:rPr>
              <a:t>Much of CWIA’s data is assigned a classification code: </a:t>
            </a:r>
          </a:p>
          <a:p>
            <a:pPr lvl="1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1600" b="1" i="1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Industry</a:t>
            </a: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: North American Industry Classification System (NAICS) code</a:t>
            </a:r>
          </a:p>
          <a:p>
            <a:pPr lvl="1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1600" b="1" i="1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Occupation</a:t>
            </a: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: Standard Occupational Classification System (SOC) code</a:t>
            </a:r>
          </a:p>
          <a:p>
            <a:pPr algn="l"/>
            <a:endParaRPr lang="en-US" sz="1100" dirty="0">
              <a:latin typeface="Calibri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itchFamily="34" charset="0"/>
              </a:rPr>
              <a:t>While these terms are often confused and used interchangeably, they are in fact very different when it comes to selecting the right data</a:t>
            </a:r>
          </a:p>
          <a:p>
            <a:pPr lvl="1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1600" b="1" i="1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Industry </a:t>
            </a: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refers to the </a:t>
            </a:r>
            <a:r>
              <a:rPr lang="en-US" alt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type of business or organization where an individual works</a:t>
            </a:r>
          </a:p>
          <a:p>
            <a:pPr lvl="1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1600" b="1" i="1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Occupation </a:t>
            </a: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refers to the job duties that an individual actually performs at their place of work</a:t>
            </a:r>
          </a:p>
          <a:p>
            <a:pPr algn="l"/>
            <a:endParaRPr lang="en-US" sz="1100" dirty="0">
              <a:latin typeface="Calibri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itchFamily="34" charset="0"/>
              </a:rPr>
              <a:t>An industry has workers in various occupations while a single occupation can be found in many different industries</a:t>
            </a:r>
          </a:p>
          <a:p>
            <a:pPr lvl="1" defTabSz="9144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sz="1600" b="1" i="1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Industry</a:t>
            </a: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: Hospital or Candy Manufacturer</a:t>
            </a:r>
          </a:p>
          <a:p>
            <a:pPr lvl="1" defTabSz="91440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1600" b="1" i="1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Occupation</a:t>
            </a: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: Registered Nurse or Packaging Machine Operator</a:t>
            </a:r>
            <a:endParaRPr lang="en-US" sz="1100" dirty="0">
              <a:solidFill>
                <a:schemeClr val="accent1">
                  <a:lumMod val="90000"/>
                  <a:lumOff val="10000"/>
                </a:schemeClr>
              </a:solidFill>
              <a:latin typeface="Calibri" pitchFamily="34" charset="0"/>
            </a:endParaRPr>
          </a:p>
          <a:p>
            <a:pPr marL="342900" indent="-342900" algn="l" defTabSz="914400">
              <a:buFont typeface="Wingdings" panose="05000000000000000000" pitchFamily="2" charset="2"/>
              <a:buChar char="Ø"/>
              <a:defRPr/>
            </a:pPr>
            <a:endParaRPr lang="en-US" sz="1100" dirty="0">
              <a:solidFill>
                <a:prstClr val="black"/>
              </a:solidFill>
              <a:latin typeface="Calibri" pitchFamily="34" charset="0"/>
            </a:endParaRPr>
          </a:p>
          <a:p>
            <a:pPr marL="4229100" lvl="8" indent="-342900" defTabSz="914400">
              <a:buFont typeface="Wingdings" panose="05000000000000000000" pitchFamily="2" charset="2"/>
              <a:buChar char="Ø"/>
              <a:defRPr/>
            </a:pPr>
            <a:endParaRPr lang="en-US" sz="800" dirty="0">
              <a:solidFill>
                <a:prstClr val="black"/>
              </a:solidFill>
              <a:latin typeface="Calibri" pitchFamily="34" charset="0"/>
            </a:endParaRPr>
          </a:p>
          <a:p>
            <a:pPr marL="4229100" lvl="8" indent="-342900" defTabSz="914400">
              <a:buFont typeface="Wingdings" panose="05000000000000000000" pitchFamily="2" charset="2"/>
              <a:buChar char="Ø"/>
              <a:defRPr/>
            </a:pPr>
            <a:endParaRPr lang="en-US" sz="800" dirty="0">
              <a:solidFill>
                <a:prstClr val="black"/>
              </a:solidFill>
              <a:latin typeface="Calibri" pitchFamily="34" charset="0"/>
            </a:endParaRPr>
          </a:p>
          <a:p>
            <a:pPr marL="4229100" lvl="8" indent="-342900" defTabSz="914400">
              <a:buFont typeface="Wingdings" panose="05000000000000000000" pitchFamily="2" charset="2"/>
              <a:buChar char="Ø"/>
              <a:defRPr/>
            </a:pPr>
            <a:endParaRPr lang="en-US" sz="800" dirty="0">
              <a:solidFill>
                <a:prstClr val="black"/>
              </a:solidFill>
              <a:latin typeface="Calibri" pitchFamily="34" charset="0"/>
            </a:endParaRPr>
          </a:p>
          <a:p>
            <a:pPr marL="4229100" lvl="8" indent="-342900" defTabSz="914400">
              <a:buFont typeface="Wingdings" panose="05000000000000000000" pitchFamily="2" charset="2"/>
              <a:buChar char="Ø"/>
              <a:defRPr/>
            </a:pPr>
            <a:endParaRPr lang="en-US" sz="800" dirty="0">
              <a:solidFill>
                <a:prstClr val="black"/>
              </a:solidFill>
              <a:latin typeface="Calibri" pitchFamily="34" charset="0"/>
            </a:endParaRPr>
          </a:p>
          <a:p>
            <a:pPr marL="4229100" lvl="8" indent="-342900" defTabSz="914400">
              <a:buFont typeface="Wingdings" panose="05000000000000000000" pitchFamily="2" charset="2"/>
              <a:buChar char="Ø"/>
              <a:defRPr/>
            </a:pPr>
            <a:endParaRPr lang="en-US" sz="800" dirty="0">
              <a:solidFill>
                <a:prstClr val="black"/>
              </a:solidFill>
              <a:latin typeface="Calibri" pitchFamily="34" charset="0"/>
            </a:endParaRPr>
          </a:p>
          <a:p>
            <a:pPr marL="4229100" lvl="8" indent="-342900" defTabSz="914400">
              <a:buFont typeface="Wingdings" panose="05000000000000000000" pitchFamily="2" charset="2"/>
              <a:buChar char="Ø"/>
              <a:defRPr/>
            </a:pPr>
            <a:endParaRPr lang="en-US" sz="800" dirty="0">
              <a:solidFill>
                <a:prstClr val="black"/>
              </a:solidFill>
              <a:latin typeface="Calibri" pitchFamily="34" charset="0"/>
            </a:endParaRPr>
          </a:p>
          <a:p>
            <a:pPr marL="4229100" lvl="8" indent="-342900" defTabSz="914400">
              <a:buFont typeface="Wingdings" panose="05000000000000000000" pitchFamily="2" charset="2"/>
              <a:buChar char="Ø"/>
              <a:defRPr/>
            </a:pPr>
            <a:endParaRPr lang="en-US" sz="800" dirty="0">
              <a:solidFill>
                <a:prstClr val="black"/>
              </a:solidFill>
              <a:latin typeface="Calibri" pitchFamily="34" charset="0"/>
            </a:endParaRPr>
          </a:p>
          <a:p>
            <a:pPr marL="4229100" lvl="8" indent="-342900" defTabSz="914400">
              <a:buFont typeface="Wingdings" panose="05000000000000000000" pitchFamily="2" charset="2"/>
              <a:buChar char="Ø"/>
              <a:defRPr/>
            </a:pPr>
            <a:endParaRPr lang="en-US" sz="800" dirty="0">
              <a:solidFill>
                <a:prstClr val="black"/>
              </a:solidFill>
              <a:latin typeface="Calibri" pitchFamily="34" charset="0"/>
            </a:endParaRPr>
          </a:p>
          <a:p>
            <a:pPr marL="4229100" lvl="8" indent="-342900" defTabSz="914400">
              <a:buFont typeface="Wingdings" panose="05000000000000000000" pitchFamily="2" charset="2"/>
              <a:buChar char="Ø"/>
              <a:defRPr/>
            </a:pPr>
            <a:endParaRPr lang="en-US" sz="800" dirty="0">
              <a:solidFill>
                <a:prstClr val="black"/>
              </a:solidFill>
              <a:latin typeface="Calibri" pitchFamily="34" charset="0"/>
            </a:endParaRPr>
          </a:p>
          <a:p>
            <a:pPr marL="4229100" lvl="8" indent="-342900" defTabSz="914400">
              <a:buFont typeface="Wingdings" panose="05000000000000000000" pitchFamily="2" charset="2"/>
              <a:buChar char="Ø"/>
              <a:defRPr/>
            </a:pPr>
            <a:endParaRPr lang="en-US" sz="8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26" name="Picture 2" descr="Reese's Giant Peanut Butter Cup - 1 LB Gift Pack">
            <a:extLst>
              <a:ext uri="{FF2B5EF4-FFF2-40B4-BE49-F238E27FC236}">
                <a16:creationId xmlns:a16="http://schemas.microsoft.com/office/drawing/2014/main" id="{0D42E864-AE62-40E1-81BB-2281F4E47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366" y="4293998"/>
            <a:ext cx="2180217" cy="218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6C2A6B-CD1F-4C7E-8EAC-7F6CD060D96A}"/>
              </a:ext>
            </a:extLst>
          </p:cNvPr>
          <p:cNvSpPr txBox="1"/>
          <p:nvPr/>
        </p:nvSpPr>
        <p:spPr>
          <a:xfrm>
            <a:off x="496000" y="4968181"/>
            <a:ext cx="677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defTabSz="914400"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Example: In the LMI world, Information Technology (IT) is NOT an industry. Rather it is a set of computer-related occupations that are found across many different industries.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6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31C82D9-40E7-4DF3-9491-5807BA52D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63" y="4907886"/>
            <a:ext cx="9257712" cy="1741587"/>
          </a:xfrm>
          <a:solidFill>
            <a:srgbClr val="FFF2C8"/>
          </a:solidFill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Gathered semi-annually through a non-mandatory survey of employers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itchFamily="34" charset="0"/>
              </a:rPr>
              <a:t>Released annually; usually in April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itchFamily="34" charset="0"/>
              </a:rPr>
              <a:t>Includes Entry, Average &amp; Experienced-level wages for more than 800 occupations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itchFamily="34" charset="0"/>
              </a:rPr>
              <a:t>Produced uniformly nationwide – compare across state borders and within the state</a:t>
            </a:r>
            <a:endParaRPr lang="en-US" sz="16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itchFamily="34" charset="0"/>
              </a:rPr>
              <a:t>Available for PA, Metropolitan Statistical Area, Workforce Development Area &amp; County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Minimum educational attainment levels shown for each occupation</a:t>
            </a:r>
          </a:p>
          <a:p>
            <a:endParaRPr lang="en-US" sz="1600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28B1C1E-DAEA-47DE-943F-2613DAC2B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0953" y="208527"/>
            <a:ext cx="6072222" cy="621480"/>
          </a:xfrm>
        </p:spPr>
        <p:txBody>
          <a:bodyPr anchor="ctr"/>
          <a:lstStyle/>
          <a:p>
            <a:pPr algn="r"/>
            <a:r>
              <a:rPr lang="en-US" sz="3000" dirty="0"/>
              <a:t>Occupational Wages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F217B2-1598-4967-8DFF-9DB05304C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0" y="973275"/>
            <a:ext cx="9286875" cy="1676400"/>
          </a:xfrm>
          <a:prstGeom prst="rect">
            <a:avLst/>
          </a:prstGeom>
          <a:ln w="38100">
            <a:solidFill>
              <a:srgbClr val="E2B33D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ABF49E-4C9A-41A8-9359-E408DBCEC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" y="2792943"/>
            <a:ext cx="9344025" cy="1971675"/>
          </a:xfrm>
          <a:prstGeom prst="rect">
            <a:avLst/>
          </a:prstGeom>
          <a:ln w="38100">
            <a:solidFill>
              <a:srgbClr val="E2B33D"/>
            </a:solidFill>
          </a:ln>
        </p:spPr>
      </p:pic>
    </p:spTree>
    <p:extLst>
      <p:ext uri="{BB962C8B-B14F-4D97-AF65-F5344CB8AC3E}">
        <p14:creationId xmlns:p14="http://schemas.microsoft.com/office/powerpoint/2010/main" val="3705890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28B1C1E-DAEA-47DE-943F-2613DAC2B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0953" y="208527"/>
            <a:ext cx="6072222" cy="621480"/>
          </a:xfrm>
        </p:spPr>
        <p:txBody>
          <a:bodyPr anchor="ctr"/>
          <a:lstStyle/>
          <a:p>
            <a:pPr algn="r"/>
            <a:r>
              <a:rPr lang="en-US" sz="3200" dirty="0"/>
              <a:t>Customers Choice?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AE729E-4624-4225-80C7-E36278563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930032"/>
              </p:ext>
            </p:extLst>
          </p:nvPr>
        </p:nvGraphicFramePr>
        <p:xfrm>
          <a:off x="696286" y="1300294"/>
          <a:ext cx="8808440" cy="2753433"/>
        </p:xfrm>
        <a:graphic>
          <a:graphicData uri="http://schemas.openxmlformats.org/drawingml/2006/table">
            <a:tbl>
              <a:tblPr/>
              <a:tblGrid>
                <a:gridCol w="2462067">
                  <a:extLst>
                    <a:ext uri="{9D8B030D-6E8A-4147-A177-3AD203B41FA5}">
                      <a16:colId xmlns:a16="http://schemas.microsoft.com/office/drawing/2014/main" val="1584071958"/>
                    </a:ext>
                  </a:extLst>
                </a:gridCol>
                <a:gridCol w="2050533">
                  <a:extLst>
                    <a:ext uri="{9D8B030D-6E8A-4147-A177-3AD203B41FA5}">
                      <a16:colId xmlns:a16="http://schemas.microsoft.com/office/drawing/2014/main" val="283941175"/>
                    </a:ext>
                  </a:extLst>
                </a:gridCol>
                <a:gridCol w="2147920">
                  <a:extLst>
                    <a:ext uri="{9D8B030D-6E8A-4147-A177-3AD203B41FA5}">
                      <a16:colId xmlns:a16="http://schemas.microsoft.com/office/drawing/2014/main" val="738972933"/>
                    </a:ext>
                  </a:extLst>
                </a:gridCol>
                <a:gridCol w="2147920">
                  <a:extLst>
                    <a:ext uri="{9D8B030D-6E8A-4147-A177-3AD203B41FA5}">
                      <a16:colId xmlns:a16="http://schemas.microsoft.com/office/drawing/2014/main" val="360817293"/>
                    </a:ext>
                  </a:extLst>
                </a:gridCol>
              </a:tblGrid>
              <a:tr h="406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 Group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QCEW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OEWS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479538"/>
                  </a:ext>
                </a:extLst>
              </a:tr>
              <a:tr h="293351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4838074"/>
                  </a:ext>
                </a:extLst>
              </a:tr>
              <a:tr h="293351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Jobseeker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94999"/>
                  </a:ext>
                </a:extLst>
              </a:tr>
              <a:tr h="293351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922211"/>
                  </a:ext>
                </a:extLst>
              </a:tr>
              <a:tr h="293351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 Developer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311233"/>
                  </a:ext>
                </a:extLst>
              </a:tr>
              <a:tr h="293351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939553"/>
                  </a:ext>
                </a:extLst>
              </a:tr>
              <a:tr h="293351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759958"/>
                  </a:ext>
                </a:extLst>
              </a:tr>
              <a:tr h="293351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019415"/>
                  </a:ext>
                </a:extLst>
              </a:tr>
              <a:tr h="293351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 Writers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649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303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4044-FC7A-9B42-BA47-E25A4308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922" y="3254928"/>
            <a:ext cx="6677817" cy="765630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/>
              <a:t>Demand</a:t>
            </a:r>
          </a:p>
        </p:txBody>
      </p:sp>
    </p:spTree>
    <p:extLst>
      <p:ext uri="{BB962C8B-B14F-4D97-AF65-F5344CB8AC3E}">
        <p14:creationId xmlns:p14="http://schemas.microsoft.com/office/powerpoint/2010/main" val="15751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A9A040-E663-DF40-B0FC-6D44B4B5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16" y="285475"/>
            <a:ext cx="5406909" cy="621480"/>
          </a:xfrm>
        </p:spPr>
        <p:txBody>
          <a:bodyPr anchor="ctr"/>
          <a:lstStyle/>
          <a:p>
            <a:r>
              <a:rPr lang="en-US" sz="3000" dirty="0"/>
              <a:t>In-Demand Jobs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EB01FA98-DCC0-4BA1-837F-AB329DCDF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716" y="906955"/>
            <a:ext cx="9300801" cy="584775"/>
          </a:xfrm>
          <a:prstGeom prst="rect">
            <a:avLst/>
          </a:prstGeom>
          <a:solidFill>
            <a:srgbClr val="C1E0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8585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jobs are “in-demand” in my area?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2BBA355E-12B6-4F9C-8050-92637FDDD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15" y="1588288"/>
            <a:ext cx="9295002" cy="48936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8585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itchFamily="34" charset="0"/>
              </a:rPr>
              <a:t>Projections</a:t>
            </a:r>
          </a:p>
          <a:p>
            <a:pPr lvl="1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Recent employment counts and future demand for workers</a:t>
            </a:r>
          </a:p>
          <a:p>
            <a:pPr lvl="1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Industry and occupation</a:t>
            </a:r>
          </a:p>
          <a:p>
            <a:pPr lvl="1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Delayed availability (two-year lag, 10-year outlook)</a:t>
            </a:r>
          </a:p>
          <a:p>
            <a:pPr lvl="1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National, statewide and sub-state coverage</a:t>
            </a:r>
          </a:p>
          <a:p>
            <a:pPr algn="l"/>
            <a:endParaRPr lang="en-US" sz="1100" dirty="0">
              <a:latin typeface="Calibri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itchFamily="34" charset="0"/>
              </a:rPr>
              <a:t>On-line Job Postings (HWOL)</a:t>
            </a:r>
          </a:p>
          <a:p>
            <a:pPr lvl="1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Recent job postings</a:t>
            </a:r>
          </a:p>
          <a:p>
            <a:pPr lvl="1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Industry, occupation, skills, and certifications</a:t>
            </a:r>
          </a:p>
          <a:p>
            <a:pPr lvl="1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Timely availability (previous month and one-year ago)</a:t>
            </a:r>
          </a:p>
          <a:p>
            <a:pPr lvl="1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Statewide and sub-state coverage</a:t>
            </a:r>
          </a:p>
          <a:p>
            <a:pPr algn="l"/>
            <a:endParaRPr lang="en-US" sz="1100" dirty="0">
              <a:highlight>
                <a:srgbClr val="FFFF00"/>
              </a:highlight>
              <a:latin typeface="Calibri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itchFamily="34" charset="0"/>
              </a:rPr>
              <a:t>Job Openings and Labor Turnover Survey (JOLTS): </a:t>
            </a:r>
            <a:r>
              <a:rPr lang="en-US" sz="1400" dirty="0">
                <a:latin typeface="Calibri" pitchFamily="34" charset="0"/>
                <a:hlinkClick r:id="rId3"/>
              </a:rPr>
              <a:t>https://www.bls.gov/jlt/</a:t>
            </a:r>
            <a:endParaRPr lang="en-US" sz="1400" dirty="0">
              <a:latin typeface="Calibri" pitchFamily="34" charset="0"/>
            </a:endParaRPr>
          </a:p>
          <a:p>
            <a:pPr lvl="1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Openings, hires and separation rates</a:t>
            </a:r>
          </a:p>
          <a:p>
            <a:pPr lvl="1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Unemployed persons per opening ratio</a:t>
            </a:r>
          </a:p>
          <a:p>
            <a:pPr lvl="1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Totals (some industry data for nation)</a:t>
            </a:r>
          </a:p>
          <a:p>
            <a:pPr lvl="1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Timely availability (~two-month lag; historical data available)</a:t>
            </a:r>
          </a:p>
          <a:p>
            <a:pPr lvl="1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National and statewide (limited)</a:t>
            </a:r>
          </a:p>
          <a:p>
            <a:pPr marL="4229100" lvl="8" indent="-342900" defTabSz="914400">
              <a:buFont typeface="Wingdings" panose="05000000000000000000" pitchFamily="2" charset="2"/>
              <a:buChar char="Ø"/>
              <a:defRPr/>
            </a:pPr>
            <a:endParaRPr lang="en-US" sz="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12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0" descr="Question Mark with solid fill">
            <a:extLst>
              <a:ext uri="{FF2B5EF4-FFF2-40B4-BE49-F238E27FC236}">
                <a16:creationId xmlns:a16="http://schemas.microsoft.com/office/drawing/2014/main" id="{01AAAEB1-EBE5-499D-BCD1-DD37C3B01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643" r="13643"/>
          <a:stretch>
            <a:fillRect/>
          </a:stretch>
        </p:blipFill>
        <p:spPr>
          <a:xfrm>
            <a:off x="7469274" y="1612527"/>
            <a:ext cx="2641633" cy="363294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916D1EF-3819-4DA7-9D69-1344F89B0D6C}"/>
              </a:ext>
            </a:extLst>
          </p:cNvPr>
          <p:cNvSpPr txBox="1">
            <a:spLocks/>
          </p:cNvSpPr>
          <p:nvPr/>
        </p:nvSpPr>
        <p:spPr>
          <a:xfrm>
            <a:off x="3489819" y="2572637"/>
            <a:ext cx="4714613" cy="1129024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Thank you! Questions?</a:t>
            </a:r>
          </a:p>
        </p:txBody>
      </p:sp>
    </p:spTree>
    <p:extLst>
      <p:ext uri="{BB962C8B-B14F-4D97-AF65-F5344CB8AC3E}">
        <p14:creationId xmlns:p14="http://schemas.microsoft.com/office/powerpoint/2010/main" val="1408336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15040D-AACB-4307-880C-78D439BD4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41" y="2848762"/>
            <a:ext cx="4797059" cy="31900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FD2835-7730-46D2-B092-966DA345B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160" y="79057"/>
            <a:ext cx="2933479" cy="4174161"/>
          </a:xfrm>
          <a:prstGeom prst="rect">
            <a:avLst/>
          </a:prstGeom>
        </p:spPr>
      </p:pic>
      <p:pic>
        <p:nvPicPr>
          <p:cNvPr id="2050" name="Picture 2" descr="Reese's Peanut Butter Cups">
            <a:extLst>
              <a:ext uri="{FF2B5EF4-FFF2-40B4-BE49-F238E27FC236}">
                <a16:creationId xmlns:a16="http://schemas.microsoft.com/office/drawing/2014/main" id="{87E7312F-8D7B-4F1A-B897-2A381680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389" y="3863566"/>
            <a:ext cx="4373066" cy="291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How A Single Pair Of Sneakers Explains The Booming, 55% OFF">
            <a:extLst>
              <a:ext uri="{FF2B5EF4-FFF2-40B4-BE49-F238E27FC236}">
                <a16:creationId xmlns:a16="http://schemas.microsoft.com/office/drawing/2014/main" id="{6560BF97-F87F-4305-902A-A1C1CD7BF6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911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1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4044-FC7A-9B42-BA47-E25A4308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922" y="3254928"/>
            <a:ext cx="6677817" cy="765630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/>
              <a:t>Employment</a:t>
            </a:r>
          </a:p>
        </p:txBody>
      </p:sp>
    </p:spTree>
    <p:extLst>
      <p:ext uri="{BB962C8B-B14F-4D97-AF65-F5344CB8AC3E}">
        <p14:creationId xmlns:p14="http://schemas.microsoft.com/office/powerpoint/2010/main" val="865667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6">
            <a:extLst>
              <a:ext uri="{FF2B5EF4-FFF2-40B4-BE49-F238E27FC236}">
                <a16:creationId xmlns:a16="http://schemas.microsoft.com/office/drawing/2014/main" id="{384F7762-CF21-4FCD-8944-AE770DF47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06" y="1230819"/>
            <a:ext cx="9219500" cy="52506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8585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None/>
            </a:pPr>
            <a:endParaRPr lang="en-US" sz="1000" dirty="0">
              <a:latin typeface="Calibri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A598C0-68A4-4E53-B5E2-A3749310FCBA}"/>
              </a:ext>
            </a:extLst>
          </p:cNvPr>
          <p:cNvSpPr txBox="1">
            <a:spLocks/>
          </p:cNvSpPr>
          <p:nvPr/>
        </p:nvSpPr>
        <p:spPr bwMode="auto">
          <a:xfrm>
            <a:off x="911127" y="1391748"/>
            <a:ext cx="825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How many people were employed in PA in 2022?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705942-6965-4BA9-A183-E9C682C50F2B}"/>
              </a:ext>
            </a:extLst>
          </p:cNvPr>
          <p:cNvSpPr txBox="1"/>
          <p:nvPr/>
        </p:nvSpPr>
        <p:spPr>
          <a:xfrm>
            <a:off x="1019740" y="2260738"/>
            <a:ext cx="276744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5,810,560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5,863,300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5,984,100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6,196,000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6,289,310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3A5EA8-3CFC-4C31-BC8B-7A29524A2EF1}"/>
              </a:ext>
            </a:extLst>
          </p:cNvPr>
          <p:cNvSpPr txBox="1"/>
          <p:nvPr/>
        </p:nvSpPr>
        <p:spPr>
          <a:xfrm>
            <a:off x="3256816" y="2337681"/>
            <a:ext cx="58154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Occupational Employment &amp; Wage Statistics (OEWS)</a:t>
            </a:r>
          </a:p>
          <a:p>
            <a:pPr defTabSz="914400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Quarterly Census of Employment &amp; Wages (QCEW)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Current Employment Statistics (CES)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Local Area Unemployment Statistics (LAUS)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Employment Projections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 descr="Black pen against a sheet with shaded numbers">
            <a:extLst>
              <a:ext uri="{FF2B5EF4-FFF2-40B4-BE49-F238E27FC236}">
                <a16:creationId xmlns:a16="http://schemas.microsoft.com/office/drawing/2014/main" id="{EBDC8386-BCEF-4EC4-AEE5-0926462419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526" y="4461030"/>
            <a:ext cx="3254929" cy="21731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B6F64D-C8DF-4A40-9CB1-09B15DA610BE}"/>
              </a:ext>
            </a:extLst>
          </p:cNvPr>
          <p:cNvSpPr txBox="1"/>
          <p:nvPr/>
        </p:nvSpPr>
        <p:spPr>
          <a:xfrm>
            <a:off x="1019740" y="5228646"/>
            <a:ext cx="5346339" cy="553998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DECB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 are correct…but HOW?</a:t>
            </a:r>
          </a:p>
        </p:txBody>
      </p:sp>
    </p:spTree>
    <p:extLst>
      <p:ext uri="{BB962C8B-B14F-4D97-AF65-F5344CB8AC3E}">
        <p14:creationId xmlns:p14="http://schemas.microsoft.com/office/powerpoint/2010/main" val="300508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A9A040-E663-DF40-B0FC-6D44B4B5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08" y="285475"/>
            <a:ext cx="5167617" cy="621480"/>
          </a:xfrm>
        </p:spPr>
        <p:txBody>
          <a:bodyPr anchor="ctr"/>
          <a:lstStyle/>
          <a:p>
            <a:r>
              <a:rPr lang="en-US" sz="3000" dirty="0"/>
              <a:t>OEWS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F8FD7C0C-7F28-4734-91C0-1E87AEBFC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08" y="1149601"/>
            <a:ext cx="9219500" cy="53153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8585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endParaRPr lang="en-US" sz="800" dirty="0">
              <a:latin typeface="Calibri" pitchFamily="34" charset="0"/>
            </a:endParaRPr>
          </a:p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PA focuses on wage data output from OEWS but employment also available</a:t>
            </a:r>
          </a:p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Non-mandatory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survey</a:t>
            </a:r>
            <a:r>
              <a:rPr lang="en-US" sz="2000" dirty="0">
                <a:latin typeface="Calibri" pitchFamily="34" charset="0"/>
              </a:rPr>
              <a:t> of employers (45,000 to 50,000 in PA) pulled from QCEW</a:t>
            </a:r>
          </a:p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Three years sample (six semi-annual panels)</a:t>
            </a:r>
          </a:p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Point in time estimates </a:t>
            </a:r>
            <a:r>
              <a:rPr lang="en-US" sz="2000" dirty="0">
                <a:latin typeface="Calibri" pitchFamily="34" charset="0"/>
              </a:rPr>
              <a:t>– not a time-series and not adjusted for seasonality</a:t>
            </a:r>
          </a:p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Based on where the work is being performed</a:t>
            </a:r>
          </a:p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Individuals counted for each job held</a:t>
            </a:r>
          </a:p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Data released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annually</a:t>
            </a:r>
            <a:r>
              <a:rPr lang="en-US" sz="2000" dirty="0">
                <a:latin typeface="Calibri" pitchFamily="34" charset="0"/>
              </a:rPr>
              <a:t> for the previous year; usually in May</a:t>
            </a:r>
          </a:p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Presented down to the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six-digit SOC </a:t>
            </a:r>
            <a:r>
              <a:rPr lang="en-US" sz="2000" dirty="0">
                <a:latin typeface="Calibri" pitchFamily="34" charset="0"/>
              </a:rPr>
              <a:t>level, when releasable</a:t>
            </a:r>
          </a:p>
          <a:p>
            <a:pPr marL="347472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Produced uniformly nationwide - allows for comparisons across state borders and among sub-state regions</a:t>
            </a:r>
          </a:p>
          <a:p>
            <a:pPr marL="1485900" lvl="1" indent="-457200">
              <a:lnSpc>
                <a:spcPct val="9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1600" i="1" dirty="0">
                <a:latin typeface="Calibri" pitchFamily="34" charset="0"/>
              </a:rPr>
              <a:t>Pennsylvania </a:t>
            </a:r>
            <a:r>
              <a:rPr lang="en-US" sz="1600" dirty="0">
                <a:latin typeface="Calibri" pitchFamily="34" charset="0"/>
              </a:rPr>
              <a:t>and</a:t>
            </a:r>
            <a:r>
              <a:rPr lang="en-US" sz="1600" i="1" dirty="0">
                <a:latin typeface="Calibri" pitchFamily="34" charset="0"/>
              </a:rPr>
              <a:t> Metropolitan Statistical Areas</a:t>
            </a:r>
            <a:r>
              <a:rPr lang="en-US" sz="1600" dirty="0">
                <a:latin typeface="Calibri" pitchFamily="34" charset="0"/>
              </a:rPr>
              <a:t> (MSAs)</a:t>
            </a:r>
          </a:p>
          <a:p>
            <a:pPr marL="1485900" lvl="1" indent="-457200">
              <a:lnSpc>
                <a:spcPct val="9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1600" i="1" dirty="0">
                <a:latin typeface="Calibri" pitchFamily="34" charset="0"/>
              </a:rPr>
              <a:t>Workforce Development Areas </a:t>
            </a:r>
            <a:r>
              <a:rPr lang="en-US" sz="1600" dirty="0">
                <a:latin typeface="Calibri" pitchFamily="34" charset="0"/>
              </a:rPr>
              <a:t>(WDAs) and </a:t>
            </a:r>
            <a:r>
              <a:rPr lang="en-US" sz="1600" i="1" dirty="0">
                <a:latin typeface="Calibri" pitchFamily="34" charset="0"/>
              </a:rPr>
              <a:t>Counties</a:t>
            </a:r>
            <a:r>
              <a:rPr lang="en-US" sz="1600" dirty="0">
                <a:latin typeface="Calibri" pitchFamily="34" charset="0"/>
              </a:rPr>
              <a:t> – unique for PA</a:t>
            </a:r>
          </a:p>
          <a:p>
            <a:pPr marL="1485900" lvl="1" indent="-457200">
              <a:lnSpc>
                <a:spcPct val="9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defRPr/>
            </a:pPr>
            <a:endParaRPr lang="en-US" sz="1800" dirty="0">
              <a:latin typeface="Calibri" pitchFamily="34" charset="0"/>
            </a:endParaRPr>
          </a:p>
          <a:p>
            <a:pPr marL="1485900" lvl="1" indent="-457200">
              <a:lnSpc>
                <a:spcPct val="9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defRPr/>
            </a:pPr>
            <a:endParaRPr lang="en-US" sz="1800" dirty="0">
              <a:latin typeface="Calibri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60000"/>
              <a:buFont typeface="Wingdings" panose="05000000000000000000" pitchFamily="2" charset="2"/>
              <a:buChar char="v"/>
              <a:defRPr/>
            </a:pP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2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A9A040-E663-DF40-B0FC-6D44B4B5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08" y="285475"/>
            <a:ext cx="5167617" cy="621480"/>
          </a:xfrm>
        </p:spPr>
        <p:txBody>
          <a:bodyPr anchor="ctr"/>
          <a:lstStyle/>
          <a:p>
            <a:r>
              <a:rPr lang="en-US" sz="3000" dirty="0"/>
              <a:t>QCEW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F8FD7C0C-7F28-4734-91C0-1E87AEBFC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08" y="1149601"/>
            <a:ext cx="9219500" cy="52137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8585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endParaRPr lang="en-US" sz="800" dirty="0">
              <a:latin typeface="Calibri" pitchFamily="34" charset="0"/>
            </a:endParaRPr>
          </a:p>
          <a:p>
            <a:pPr marL="347472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Referred to as the “universe”</a:t>
            </a:r>
          </a:p>
          <a:p>
            <a:pPr marL="1485900" lvl="1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Census</a:t>
            </a:r>
            <a:r>
              <a:rPr lang="en-US" sz="1600" dirty="0">
                <a:latin typeface="Calibri" pitchFamily="34" charset="0"/>
              </a:rPr>
              <a:t> of all Unemployment Insurance (UI) covered employers</a:t>
            </a:r>
          </a:p>
          <a:p>
            <a:pPr marL="1485900" lvl="1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latin typeface="Calibri" pitchFamily="34" charset="0"/>
              </a:rPr>
              <a:t>Roughly 96% of all PA employment captured</a:t>
            </a:r>
          </a:p>
          <a:p>
            <a:pPr marL="347472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Serves as the basis for other programs’ samples</a:t>
            </a:r>
          </a:p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Can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compare to same quarter </a:t>
            </a:r>
            <a:r>
              <a:rPr lang="en-US" sz="2000" dirty="0">
                <a:latin typeface="Calibri" pitchFamily="34" charset="0"/>
              </a:rPr>
              <a:t>previously, but not adjusted for seasonality</a:t>
            </a:r>
          </a:p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Based on where the work is being performed</a:t>
            </a:r>
          </a:p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Individuals counted for each job held</a:t>
            </a:r>
          </a:p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Data available about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5 months after quarter ends</a:t>
            </a:r>
          </a:p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Presented down to the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6-digit NAICS </a:t>
            </a:r>
            <a:r>
              <a:rPr lang="en-US" sz="2000" dirty="0">
                <a:latin typeface="Calibri" pitchFamily="34" charset="0"/>
              </a:rPr>
              <a:t>level, when releasable</a:t>
            </a:r>
          </a:p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Available by ownership and size class</a:t>
            </a:r>
          </a:p>
          <a:p>
            <a:pPr marL="347472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Produced uniformly nationwide - allows for comparisons across state borders and among sub-state regions </a:t>
            </a:r>
            <a:r>
              <a:rPr lang="en-US" sz="1600" dirty="0">
                <a:latin typeface="Calibri" pitchFamily="34" charset="0"/>
              </a:rPr>
              <a:t>(i.e. </a:t>
            </a:r>
            <a:r>
              <a:rPr lang="en-US" sz="1600" i="1" dirty="0">
                <a:latin typeface="Calibri" pitchFamily="34" charset="0"/>
              </a:rPr>
              <a:t>Metropolitan Statistical Areas</a:t>
            </a:r>
            <a:r>
              <a:rPr lang="en-US" sz="1600" dirty="0">
                <a:latin typeface="Calibri" pitchFamily="34" charset="0"/>
              </a:rPr>
              <a:t> (MSAs), </a:t>
            </a:r>
            <a:r>
              <a:rPr lang="en-US" sz="1600" i="1" dirty="0">
                <a:latin typeface="Calibri" pitchFamily="34" charset="0"/>
              </a:rPr>
              <a:t>Workforce Development Areas </a:t>
            </a:r>
            <a:r>
              <a:rPr lang="en-US" sz="1600" dirty="0">
                <a:latin typeface="Calibri" pitchFamily="34" charset="0"/>
              </a:rPr>
              <a:t>(WDAs) and </a:t>
            </a:r>
            <a:r>
              <a:rPr lang="en-US" sz="1600" i="1" dirty="0">
                <a:latin typeface="Calibri" pitchFamily="34" charset="0"/>
              </a:rPr>
              <a:t>Counties)</a:t>
            </a:r>
          </a:p>
          <a:p>
            <a:pPr marL="347472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endParaRPr lang="en-US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629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A9A040-E663-DF40-B0FC-6D44B4B5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08" y="285475"/>
            <a:ext cx="5167617" cy="621480"/>
          </a:xfrm>
        </p:spPr>
        <p:txBody>
          <a:bodyPr anchor="ctr"/>
          <a:lstStyle/>
          <a:p>
            <a:r>
              <a:rPr lang="en-US" sz="3000" dirty="0"/>
              <a:t>CES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F8FD7C0C-7F28-4734-91C0-1E87AEBFC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08" y="1149601"/>
            <a:ext cx="9219500" cy="5324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8585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endParaRPr lang="en-US" sz="800" dirty="0">
              <a:latin typeface="Calibri" pitchFamily="34" charset="0"/>
            </a:endParaRPr>
          </a:p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latin typeface="Calibri"/>
              </a:rPr>
              <a:t>Monthly payroll </a:t>
            </a:r>
            <a:r>
              <a:rPr lang="en-US" sz="2000" b="1" kern="0" dirty="0">
                <a:solidFill>
                  <a:srgbClr val="FF0000"/>
                </a:solidFill>
                <a:latin typeface="Calibri"/>
              </a:rPr>
              <a:t>survey</a:t>
            </a:r>
            <a:r>
              <a:rPr lang="en-US" sz="2000" kern="0" dirty="0">
                <a:latin typeface="Calibri"/>
              </a:rPr>
              <a:t> of about 25,000 </a:t>
            </a:r>
            <a:r>
              <a:rPr lang="en-US" sz="2000" u="sng" kern="0" dirty="0">
                <a:latin typeface="Calibri"/>
              </a:rPr>
              <a:t>nonfarm</a:t>
            </a:r>
            <a:r>
              <a:rPr lang="en-US" sz="2000" kern="0" dirty="0">
                <a:latin typeface="Calibri"/>
              </a:rPr>
              <a:t> establishments</a:t>
            </a:r>
            <a:r>
              <a:rPr lang="en-US" sz="2000" i="1" kern="0" dirty="0">
                <a:latin typeface="Calibri"/>
              </a:rPr>
              <a:t> </a:t>
            </a:r>
            <a:r>
              <a:rPr lang="en-US" sz="2000" dirty="0">
                <a:latin typeface="Calibri" pitchFamily="34" charset="0"/>
              </a:rPr>
              <a:t>pulled from QCEW</a:t>
            </a:r>
          </a:p>
          <a:p>
            <a:pPr marL="347472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Time-series and seasonally-adjusted estimates allow for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comparisons between different months</a:t>
            </a:r>
          </a:p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Based on where the work is being performed</a:t>
            </a:r>
          </a:p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Individuals counted for each job held</a:t>
            </a:r>
          </a:p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Data released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monthly</a:t>
            </a:r>
            <a:r>
              <a:rPr lang="en-US" sz="2000" dirty="0">
                <a:latin typeface="Calibri" pitchFamily="34" charset="0"/>
              </a:rPr>
              <a:t>; roughly one month after the reference month</a:t>
            </a:r>
          </a:p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Presented down to the sector level; some sub-sector detail</a:t>
            </a:r>
          </a:p>
          <a:p>
            <a:pPr marL="347472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Produced uniformly nationwide - allows for comparisons across state borders and among sub-state regions</a:t>
            </a:r>
          </a:p>
          <a:p>
            <a:pPr marL="1485900" lvl="1" indent="-457200">
              <a:lnSpc>
                <a:spcPct val="9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1600" i="1" dirty="0">
                <a:latin typeface="Calibri" pitchFamily="34" charset="0"/>
              </a:rPr>
              <a:t>Pennsylvania </a:t>
            </a:r>
            <a:r>
              <a:rPr lang="en-US" sz="1600" dirty="0">
                <a:latin typeface="Calibri" pitchFamily="34" charset="0"/>
              </a:rPr>
              <a:t>and</a:t>
            </a:r>
            <a:r>
              <a:rPr lang="en-US" sz="1600" i="1" dirty="0">
                <a:latin typeface="Calibri" pitchFamily="34" charset="0"/>
              </a:rPr>
              <a:t> Metropolitan Statistical Areas</a:t>
            </a:r>
            <a:r>
              <a:rPr lang="en-US" sz="1600" dirty="0">
                <a:latin typeface="Calibri" pitchFamily="34" charset="0"/>
              </a:rPr>
              <a:t> (MSAs)</a:t>
            </a:r>
          </a:p>
          <a:p>
            <a:pPr marL="1485900" lvl="1" indent="-457200">
              <a:lnSpc>
                <a:spcPct val="9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1600" i="1" dirty="0">
                <a:latin typeface="Calibri" pitchFamily="34" charset="0"/>
              </a:rPr>
              <a:t>32 Non-MSA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i="1" dirty="0">
                <a:latin typeface="Calibri" pitchFamily="34" charset="0"/>
              </a:rPr>
              <a:t>Counties</a:t>
            </a:r>
            <a:r>
              <a:rPr lang="en-US" sz="1600" dirty="0">
                <a:latin typeface="Calibri" pitchFamily="34" charset="0"/>
              </a:rPr>
              <a:t> – unique for PA</a:t>
            </a:r>
          </a:p>
          <a:p>
            <a:pPr marL="1485900" lvl="1" indent="-457200">
              <a:lnSpc>
                <a:spcPct val="9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defRPr/>
            </a:pPr>
            <a:endParaRPr lang="en-US" sz="1600" dirty="0">
              <a:latin typeface="Calibri" pitchFamily="34" charset="0"/>
            </a:endParaRPr>
          </a:p>
          <a:p>
            <a:pPr marL="1485900" lvl="1" indent="-457200">
              <a:lnSpc>
                <a:spcPct val="9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defRPr/>
            </a:pPr>
            <a:endParaRPr lang="en-US" sz="1800" dirty="0">
              <a:latin typeface="Calibri" pitchFamily="34" charset="0"/>
            </a:endParaRPr>
          </a:p>
          <a:p>
            <a:pPr marL="1485900" lvl="1" indent="-457200">
              <a:lnSpc>
                <a:spcPct val="9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defRPr/>
            </a:pPr>
            <a:endParaRPr lang="en-US" sz="1800" dirty="0">
              <a:latin typeface="Calibri" pitchFamily="34" charset="0"/>
            </a:endParaRPr>
          </a:p>
          <a:p>
            <a:pPr marL="1485900" lvl="1" indent="-457200">
              <a:lnSpc>
                <a:spcPct val="9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defRPr/>
            </a:pPr>
            <a:endParaRPr lang="en-US" sz="1800" dirty="0">
              <a:latin typeface="Calibri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60000"/>
              <a:buFont typeface="Wingdings" panose="05000000000000000000" pitchFamily="2" charset="2"/>
              <a:buChar char="v"/>
              <a:defRPr/>
            </a:pP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66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A9A040-E663-DF40-B0FC-6D44B4B5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08" y="285475"/>
            <a:ext cx="5167617" cy="621480"/>
          </a:xfrm>
        </p:spPr>
        <p:txBody>
          <a:bodyPr anchor="ctr"/>
          <a:lstStyle/>
          <a:p>
            <a:r>
              <a:rPr lang="en-US" sz="3000" dirty="0"/>
              <a:t>LAUS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F8FD7C0C-7F28-4734-91C0-1E87AEBFC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07" y="1149601"/>
            <a:ext cx="9244667" cy="53768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8585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endParaRPr lang="en-US" sz="800" dirty="0">
              <a:latin typeface="Calibri" pitchFamily="34" charset="0"/>
            </a:endParaRPr>
          </a:p>
          <a:p>
            <a:pPr marL="347472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latin typeface="Calibri"/>
              </a:rPr>
              <a:t>Key input: Current Population Survey (CPS), a survey of ~60,000 U.S. households  (PA sample is ~2,000)</a:t>
            </a:r>
          </a:p>
          <a:p>
            <a:pPr marL="1485900" lvl="1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latin typeface="Calibri" pitchFamily="34" charset="0"/>
              </a:rPr>
              <a:t>CES jobs and Unemployment Insurance (UI) claims also inputs</a:t>
            </a:r>
          </a:p>
          <a:p>
            <a:pPr marL="347472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Time-series and seasonally-adjusted estimates allow for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comparisons between different months</a:t>
            </a:r>
          </a:p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Based on where the individual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resides</a:t>
            </a:r>
          </a:p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Individuals counted only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once</a:t>
            </a:r>
          </a:p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Data released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monthly</a:t>
            </a:r>
            <a:r>
              <a:rPr lang="en-US" sz="2000" dirty="0">
                <a:latin typeface="Calibri" pitchFamily="34" charset="0"/>
              </a:rPr>
              <a:t>; roughly one month after the reference month</a:t>
            </a:r>
          </a:p>
          <a:p>
            <a:pPr marL="285750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No industry, occupational, or ownership detail</a:t>
            </a:r>
          </a:p>
          <a:p>
            <a:pPr marL="347472" indent="-342900"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alibri" pitchFamily="34" charset="0"/>
              </a:rPr>
              <a:t>Produced uniformly nationwide - allows for comparisons across state borders and among sub-state regions</a:t>
            </a:r>
          </a:p>
          <a:p>
            <a:pPr marL="1485900" lvl="1" indent="-457200">
              <a:lnSpc>
                <a:spcPct val="9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1600" i="1" dirty="0">
                <a:latin typeface="Calibri" pitchFamily="34" charset="0"/>
              </a:rPr>
              <a:t>Pennsylvania</a:t>
            </a:r>
          </a:p>
          <a:p>
            <a:pPr marL="1485900" lvl="1" indent="-457200">
              <a:lnSpc>
                <a:spcPct val="9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1600" i="1" dirty="0">
                <a:latin typeface="Calibri" pitchFamily="34" charset="0"/>
              </a:rPr>
              <a:t>Metropolitan Statistical Areas</a:t>
            </a:r>
            <a:r>
              <a:rPr lang="en-US" sz="1600" dirty="0">
                <a:latin typeface="Calibri" pitchFamily="34" charset="0"/>
              </a:rPr>
              <a:t> (MSAs) and </a:t>
            </a:r>
            <a:r>
              <a:rPr lang="en-US" sz="1600" i="1" dirty="0">
                <a:latin typeface="Calibri" pitchFamily="34" charset="0"/>
              </a:rPr>
              <a:t>Workforce Development Areas (</a:t>
            </a:r>
            <a:r>
              <a:rPr lang="en-US" sz="1600" dirty="0">
                <a:latin typeface="Calibri" pitchFamily="34" charset="0"/>
              </a:rPr>
              <a:t>WDAs)</a:t>
            </a:r>
          </a:p>
          <a:p>
            <a:pPr marL="1485900" lvl="1" indent="-457200">
              <a:lnSpc>
                <a:spcPct val="9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1600" i="1" dirty="0">
                <a:latin typeface="Calibri" pitchFamily="34" charset="0"/>
              </a:rPr>
              <a:t>Counties</a:t>
            </a:r>
          </a:p>
          <a:p>
            <a:pPr marL="1485900" lvl="1" indent="-457200">
              <a:lnSpc>
                <a:spcPct val="9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1600" i="1" dirty="0">
                <a:latin typeface="Calibri" pitchFamily="34" charset="0"/>
              </a:rPr>
              <a:t>Selected Minor Civil Divisions (cities, townships, boroughs)</a:t>
            </a:r>
          </a:p>
          <a:p>
            <a:pPr marL="1485900" lvl="1" indent="-457200">
              <a:lnSpc>
                <a:spcPct val="9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1600" i="1" dirty="0">
                <a:latin typeface="Calibri" pitchFamily="34" charset="0"/>
              </a:rPr>
              <a:t>Other groupings (i.e., Labor Market Areas, Combined MSAs, Metro Divisions)</a:t>
            </a:r>
            <a:endParaRPr lang="en-US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073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3C8094E-75C3-DC45-8F2E-10906A26C4DB}" vid="{318D0C9C-F9EF-8F4B-AE7E-87FC25AF48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6ea33ccd-cebb-4f47-8676-1d27cfbcda92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955A6965438B489A7AAD2D9FBF0D79" ma:contentTypeVersion="1" ma:contentTypeDescription="Create a new document." ma:contentTypeScope="" ma:versionID="d66bb30224451c9d22769ef83a5648b5">
  <xsd:schema xmlns:xsd="http://www.w3.org/2001/XMLSchema" xmlns:xs="http://www.w3.org/2001/XMLSchema" xmlns:p="http://schemas.microsoft.com/office/2006/metadata/properties" xmlns:ns1="http://schemas.microsoft.com/sharepoint/v3" xmlns:ns2="6ea33ccd-cebb-4f47-8676-1d27cfbcda92" targetNamespace="http://schemas.microsoft.com/office/2006/metadata/properties" ma:root="true" ma:fieldsID="4a374ea46a926fc4655e8482f5ae0143" ns1:_="" ns2:_="">
    <xsd:import namespace="http://schemas.microsoft.com/sharepoint/v3"/>
    <xsd:import namespace="6ea33ccd-cebb-4f47-8676-1d27cfbcda9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33ccd-cebb-4f47-8676-1d27cfbcda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0A5AF1-8C57-4290-936E-5FD27C9572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7F4215-C6BB-44A3-9A5E-9446E6835900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a9cf54e2-0330-4a9d-b348-ad1b29e1abcb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7E07146-6195-4BD9-B88D-C83F1852EB4D}"/>
</file>

<file path=docProps/app.xml><?xml version="1.0" encoding="utf-8"?>
<Properties xmlns="http://schemas.openxmlformats.org/officeDocument/2006/extended-properties" xmlns:vt="http://schemas.openxmlformats.org/officeDocument/2006/docPropsVTypes">
  <Template>L&amp;I PowerPoint Standard 1</Template>
  <TotalTime>4237</TotalTime>
  <Words>2088</Words>
  <Application>Microsoft Office PowerPoint</Application>
  <PresentationFormat>35mm Slides</PresentationFormat>
  <Paragraphs>438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Courier New</vt:lpstr>
      <vt:lpstr>Gill Sans SemiBold</vt:lpstr>
      <vt:lpstr>Google Sans</vt:lpstr>
      <vt:lpstr>Montserrat</vt:lpstr>
      <vt:lpstr>Times New Roman</vt:lpstr>
      <vt:lpstr>Wingdings</vt:lpstr>
      <vt:lpstr>Office Theme</vt:lpstr>
      <vt:lpstr>Selecting the Right Sweater &amp; Shoes</vt:lpstr>
      <vt:lpstr>Industry vs. Occupation</vt:lpstr>
      <vt:lpstr>PowerPoint Presentation</vt:lpstr>
      <vt:lpstr>Employment</vt:lpstr>
      <vt:lpstr>PowerPoint Presentation</vt:lpstr>
      <vt:lpstr>OEWS</vt:lpstr>
      <vt:lpstr>QCEW</vt:lpstr>
      <vt:lpstr>CES</vt:lpstr>
      <vt:lpstr>LAUS</vt:lpstr>
      <vt:lpstr>Employment Projections</vt:lpstr>
      <vt:lpstr>Summary Matrix</vt:lpstr>
      <vt:lpstr>Scenarios</vt:lpstr>
      <vt:lpstr>Unemployment vs. Unemployment</vt:lpstr>
      <vt:lpstr>PowerPoint Presentation</vt:lpstr>
      <vt:lpstr>LAUS Math Class</vt:lpstr>
      <vt:lpstr>Unemployment Compensation</vt:lpstr>
      <vt:lpstr>Wages</vt:lpstr>
      <vt:lpstr>Industry Wages - CES</vt:lpstr>
      <vt:lpstr>Industry Wages - QCEW</vt:lpstr>
      <vt:lpstr>Occupational Wages</vt:lpstr>
      <vt:lpstr>Customers Choice?</vt:lpstr>
      <vt:lpstr>Demand</vt:lpstr>
      <vt:lpstr>In-Demand Jobs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CWIA Resources</dc:title>
  <dc:creator>DeLellis, Kimberly</dc:creator>
  <cp:lastModifiedBy>DeLellis, Kimberly</cp:lastModifiedBy>
  <cp:revision>77</cp:revision>
  <cp:lastPrinted>2024-03-14T14:13:59Z</cp:lastPrinted>
  <dcterms:created xsi:type="dcterms:W3CDTF">2023-04-07T11:27:31Z</dcterms:created>
  <dcterms:modified xsi:type="dcterms:W3CDTF">2024-03-28T13:23:34Z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0x01010050955A6965438B489A7AAD2D9FBF0D79</vt:lpwstr>
  </property>
  <property fmtid="{D5CDD505-2E9C-101B-9397-08002B2CF9AE}" pid="3" name="Order">
    <vt:r8>3700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