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7" r:id="rId5"/>
  </p:sldMasterIdLst>
  <p:notesMasterIdLst>
    <p:notesMasterId r:id="rId24"/>
  </p:notesMasterIdLst>
  <p:handoutMasterIdLst>
    <p:handoutMasterId r:id="rId25"/>
  </p:handoutMasterIdLst>
  <p:sldIdLst>
    <p:sldId id="256" r:id="rId6"/>
    <p:sldId id="595" r:id="rId7"/>
    <p:sldId id="581" r:id="rId8"/>
    <p:sldId id="592" r:id="rId9"/>
    <p:sldId id="580" r:id="rId10"/>
    <p:sldId id="576" r:id="rId11"/>
    <p:sldId id="590" r:id="rId12"/>
    <p:sldId id="594" r:id="rId13"/>
    <p:sldId id="578" r:id="rId14"/>
    <p:sldId id="582" r:id="rId15"/>
    <p:sldId id="583" r:id="rId16"/>
    <p:sldId id="596" r:id="rId17"/>
    <p:sldId id="593" r:id="rId18"/>
    <p:sldId id="585" r:id="rId19"/>
    <p:sldId id="584" r:id="rId20"/>
    <p:sldId id="591" r:id="rId21"/>
    <p:sldId id="587" r:id="rId22"/>
    <p:sldId id="291" r:id="rId23"/>
  </p:sldIdLst>
  <p:sldSz cx="10287000" cy="6858000" type="35mm"/>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3" pos="504"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D"/>
    <a:srgbClr val="014067"/>
    <a:srgbClr val="E2B33D"/>
    <a:srgbClr val="EAEAEA"/>
    <a:srgbClr val="FFF2C8"/>
    <a:srgbClr val="FFCCCC"/>
    <a:srgbClr val="CCFFCC"/>
    <a:srgbClr val="FFE89F"/>
    <a:srgbClr val="013657"/>
    <a:srgbClr val="014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0" autoAdjust="0"/>
    <p:restoredTop sz="96327" autoAdjust="0"/>
  </p:normalViewPr>
  <p:slideViewPr>
    <p:cSldViewPr snapToGrid="0" showGuides="1">
      <p:cViewPr varScale="1">
        <p:scale>
          <a:sx n="114" d="100"/>
          <a:sy n="114" d="100"/>
        </p:scale>
        <p:origin x="720" y="102"/>
      </p:cViewPr>
      <p:guideLst>
        <p:guide pos="3240"/>
        <p:guide pos="504"/>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36" d="100"/>
          <a:sy n="36" d="100"/>
        </p:scale>
        <p:origin x="236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72BFC85-49E4-447A-A7E3-16153CB2FE2A}" type="datetimeFigureOut">
              <a:rPr lang="en-US" smtClean="0"/>
              <a:t>3/26/2024</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1B50E-4C60-4F9E-B773-52059170945B}" type="datetimeFigureOut">
              <a:rPr lang="en-US" noProof="0" smtClean="0"/>
              <a:t>3/26/2024</a:t>
            </a:fld>
            <a:endParaRPr lang="en-US" noProof="0" dirty="0"/>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222946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10</a:t>
            </a:fld>
            <a:endParaRPr lang="en-US" noProof="0" dirty="0"/>
          </a:p>
        </p:txBody>
      </p:sp>
    </p:spTree>
    <p:extLst>
      <p:ext uri="{BB962C8B-B14F-4D97-AF65-F5344CB8AC3E}">
        <p14:creationId xmlns:p14="http://schemas.microsoft.com/office/powerpoint/2010/main" val="132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11</a:t>
            </a:fld>
            <a:endParaRPr lang="en-US" noProof="0" dirty="0"/>
          </a:p>
        </p:txBody>
      </p:sp>
    </p:spTree>
    <p:extLst>
      <p:ext uri="{BB962C8B-B14F-4D97-AF65-F5344CB8AC3E}">
        <p14:creationId xmlns:p14="http://schemas.microsoft.com/office/powerpoint/2010/main" val="257904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12</a:t>
            </a:fld>
            <a:endParaRPr lang="en-US" noProof="0" dirty="0"/>
          </a:p>
        </p:txBody>
      </p:sp>
    </p:spTree>
    <p:extLst>
      <p:ext uri="{BB962C8B-B14F-4D97-AF65-F5344CB8AC3E}">
        <p14:creationId xmlns:p14="http://schemas.microsoft.com/office/powerpoint/2010/main" val="146764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13</a:t>
            </a:fld>
            <a:endParaRPr lang="en-US" noProof="0" dirty="0"/>
          </a:p>
        </p:txBody>
      </p:sp>
    </p:spTree>
    <p:extLst>
      <p:ext uri="{BB962C8B-B14F-4D97-AF65-F5344CB8AC3E}">
        <p14:creationId xmlns:p14="http://schemas.microsoft.com/office/powerpoint/2010/main" val="172270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14</a:t>
            </a:fld>
            <a:endParaRPr lang="en-US" noProof="0" dirty="0"/>
          </a:p>
        </p:txBody>
      </p:sp>
    </p:spTree>
    <p:extLst>
      <p:ext uri="{BB962C8B-B14F-4D97-AF65-F5344CB8AC3E}">
        <p14:creationId xmlns:p14="http://schemas.microsoft.com/office/powerpoint/2010/main" val="299179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15</a:t>
            </a:fld>
            <a:endParaRPr lang="en-US" noProof="0" dirty="0"/>
          </a:p>
        </p:txBody>
      </p:sp>
    </p:spTree>
    <p:extLst>
      <p:ext uri="{BB962C8B-B14F-4D97-AF65-F5344CB8AC3E}">
        <p14:creationId xmlns:p14="http://schemas.microsoft.com/office/powerpoint/2010/main" val="281612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16</a:t>
            </a:fld>
            <a:endParaRPr lang="en-US" noProof="0" dirty="0"/>
          </a:p>
        </p:txBody>
      </p:sp>
    </p:spTree>
    <p:extLst>
      <p:ext uri="{BB962C8B-B14F-4D97-AF65-F5344CB8AC3E}">
        <p14:creationId xmlns:p14="http://schemas.microsoft.com/office/powerpoint/2010/main" val="1183606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3812518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1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72748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172444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296658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5</a:t>
            </a:fld>
            <a:endParaRPr lang="en-US" noProof="0" dirty="0"/>
          </a:p>
        </p:txBody>
      </p:sp>
    </p:spTree>
    <p:extLst>
      <p:ext uri="{BB962C8B-B14F-4D97-AF65-F5344CB8AC3E}">
        <p14:creationId xmlns:p14="http://schemas.microsoft.com/office/powerpoint/2010/main" val="304807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413762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104546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8</a:t>
            </a:fld>
            <a:endParaRPr lang="en-US" noProof="0" dirty="0"/>
          </a:p>
        </p:txBody>
      </p:sp>
    </p:spTree>
    <p:extLst>
      <p:ext uri="{BB962C8B-B14F-4D97-AF65-F5344CB8AC3E}">
        <p14:creationId xmlns:p14="http://schemas.microsoft.com/office/powerpoint/2010/main" val="295242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9</a:t>
            </a:fld>
            <a:endParaRPr lang="en-US" noProof="0" dirty="0"/>
          </a:p>
        </p:txBody>
      </p:sp>
    </p:spTree>
    <p:extLst>
      <p:ext uri="{BB962C8B-B14F-4D97-AF65-F5344CB8AC3E}">
        <p14:creationId xmlns:p14="http://schemas.microsoft.com/office/powerpoint/2010/main" val="53881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5050" y="0"/>
            <a:ext cx="5618461"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319052" y="4708039"/>
            <a:ext cx="1990880"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33925"/>
            <a:ext cx="1434275"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843205" y="889776"/>
            <a:ext cx="430029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1" y="1010090"/>
            <a:ext cx="1506311"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185147" y="646422"/>
            <a:ext cx="5681005"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9339347" y="96205"/>
            <a:ext cx="849654"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6833324" y="-6"/>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240" userDrawn="1">
          <p15:clr>
            <a:srgbClr val="FBAE40"/>
          </p15:clr>
        </p15:guide>
        <p15:guide id="3" pos="121" userDrawn="1">
          <p15:clr>
            <a:srgbClr val="FBAE40"/>
          </p15:clr>
        </p15:guide>
        <p15:guide id="4" orient="horz" pos="4171" userDrawn="1">
          <p15:clr>
            <a:srgbClr val="FBAE40"/>
          </p15:clr>
        </p15:guide>
        <p15:guide id="5" pos="6359" userDrawn="1">
          <p15:clr>
            <a:srgbClr val="FBAE40"/>
          </p15:clr>
        </p15:guide>
        <p15:guide id="6" orient="horz" pos="14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437634" y="1671927"/>
            <a:ext cx="9142135"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0"/>
            <a:ext cx="5582258" cy="1147969"/>
          </a:xfrm>
          <a:prstGeom prst="rect">
            <a:avLst/>
          </a:prstGeom>
        </p:spPr>
        <p:txBody>
          <a:bodyPr bIns="0" anchor="b">
            <a:normAutofit/>
          </a:bodyPr>
          <a:lstStyle>
            <a:lvl1pPr>
              <a:defRPr sz="3713"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446923"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5207794"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437636" y="1681163"/>
            <a:ext cx="4541485" cy="823912"/>
          </a:xfrm>
          <a:prstGeom prst="rect">
            <a:avLst/>
          </a:prstGeom>
        </p:spPr>
        <p:txBody>
          <a:bodyPr anchor="b"/>
          <a:lstStyle>
            <a:lvl1pPr marL="0" indent="0">
              <a:buNone/>
              <a:defRPr lang="en-US" b="1" dirty="0">
                <a:solidFill>
                  <a:schemeClr val="accent6"/>
                </a:solidFill>
              </a:defRPr>
            </a:lvl1pPr>
          </a:lstStyle>
          <a:p>
            <a:pPr marL="192888" lvl="0" indent="-192888"/>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5207795" y="1681163"/>
            <a:ext cx="4373315" cy="823912"/>
          </a:xfrm>
          <a:prstGeom prst="rect">
            <a:avLst/>
          </a:prstGeom>
        </p:spPr>
        <p:txBody>
          <a:bodyPr anchor="b"/>
          <a:lstStyle>
            <a:lvl1pPr marL="0" indent="0">
              <a:buNone/>
              <a:defRPr sz="2025" b="1">
                <a:solidFill>
                  <a:schemeClr val="accent6"/>
                </a:solidFill>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5207795" y="2505075"/>
            <a:ext cx="4373315"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437636" y="2505075"/>
            <a:ext cx="45492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78"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5198611" y="2290715"/>
            <a:ext cx="4896848" cy="4341863"/>
          </a:xfrm>
          <a:prstGeom prst="rect">
            <a:avLst/>
          </a:prstGeom>
        </p:spPr>
        <p:txBody>
          <a:bodyPr/>
          <a:lstStyle>
            <a:lvl1pPr>
              <a:buClr>
                <a:schemeClr val="accent2"/>
              </a:buClr>
              <a:defRPr sz="2025"/>
            </a:lvl1pPr>
            <a:lvl2pPr>
              <a:buClr>
                <a:schemeClr val="accent2"/>
              </a:buClr>
              <a:defRPr sz="1688"/>
            </a:lvl2pPr>
            <a:lvl3pPr>
              <a:buClr>
                <a:schemeClr val="accent2"/>
              </a:buClr>
              <a:defRPr sz="1519"/>
            </a:lvl3pPr>
            <a:lvl4pPr>
              <a:buClr>
                <a:schemeClr val="accent2"/>
              </a:buClr>
              <a:defRPr sz="1350"/>
            </a:lvl4pPr>
            <a:lvl5pPr>
              <a:buClr>
                <a:schemeClr val="accent2"/>
              </a:buClr>
              <a:defRPr sz="1350"/>
            </a:lvl5pPr>
            <a:lvl6pPr>
              <a:defRPr sz="1688"/>
            </a:lvl6pPr>
            <a:lvl7pPr>
              <a:defRPr sz="1688"/>
            </a:lvl7pPr>
            <a:lvl8pPr>
              <a:defRPr sz="1688"/>
            </a:lvl8pPr>
            <a:lvl9pPr>
              <a:defRPr sz="168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0859"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5273414" y="2271861"/>
            <a:ext cx="4822046" cy="4360715"/>
          </a:xfrm>
          <a:prstGeom prst="rect">
            <a:avLst/>
          </a:prstGeom>
        </p:spPr>
        <p:txBody>
          <a:bodyPr/>
          <a:lstStyle>
            <a:lvl1pPr marL="0" indent="0">
              <a:buNone/>
              <a:defRPr sz="2700"/>
            </a:lvl1pPr>
            <a:lvl2pPr marL="385776" indent="0">
              <a:buNone/>
              <a:defRPr sz="2363"/>
            </a:lvl2pPr>
            <a:lvl3pPr marL="771551" indent="0">
              <a:buNone/>
              <a:defRPr sz="2025"/>
            </a:lvl3pPr>
            <a:lvl4pPr marL="1157327" indent="0">
              <a:buNone/>
              <a:defRPr sz="1688"/>
            </a:lvl4pPr>
            <a:lvl5pPr marL="1543103" indent="0">
              <a:buNone/>
              <a:defRPr sz="1688"/>
            </a:lvl5pPr>
            <a:lvl6pPr marL="1928879" indent="0">
              <a:buNone/>
              <a:defRPr sz="1688"/>
            </a:lvl6pPr>
            <a:lvl7pPr marL="2314654" indent="0">
              <a:buNone/>
              <a:defRPr sz="1688"/>
            </a:lvl7pPr>
            <a:lvl8pPr marL="2700430" indent="0">
              <a:buNone/>
              <a:defRPr sz="1688"/>
            </a:lvl8pPr>
            <a:lvl9pPr marL="3086206" indent="0">
              <a:buNone/>
              <a:defRPr sz="1688"/>
            </a:lvl9pPr>
          </a:lstStyle>
          <a:p>
            <a:r>
              <a:rPr lang="en-US" noProof="0" dirty="0"/>
              <a:t>Click icon to add picture</a:t>
            </a:r>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6379871" y="3"/>
            <a:ext cx="4076865"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636173" y="1"/>
            <a:ext cx="1221581"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9405258" y="79319"/>
            <a:ext cx="753378"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437635" y="209030"/>
            <a:ext cx="7031157"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375"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664946"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7188924" y="1"/>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4421" y="800944"/>
            <a:ext cx="56516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979431" y="924788"/>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9339348" y="61088"/>
            <a:ext cx="849654" cy="1215951"/>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240" userDrawn="1">
          <p15:clr>
            <a:srgbClr val="FBAE40"/>
          </p15:clr>
        </p15:guide>
        <p15:guide id="3" pos="121" userDrawn="1">
          <p15:clr>
            <a:srgbClr val="FBAE40"/>
          </p15:clr>
        </p15:guide>
        <p15:guide id="4" orient="horz" pos="4171" userDrawn="1">
          <p15:clr>
            <a:srgbClr val="FBAE40"/>
          </p15:clr>
        </p15:guide>
        <p15:guide id="5" pos="6359" userDrawn="1">
          <p15:clr>
            <a:srgbClr val="FBAE40"/>
          </p15:clr>
        </p15:guide>
        <p15:guide id="6" orient="horz" pos="1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1"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5049" y="2"/>
            <a:ext cx="5618461"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319052" y="4708039"/>
            <a:ext cx="1990880"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7" y="2006085"/>
            <a:ext cx="4095202" cy="1616252"/>
          </a:xfrm>
          <a:prstGeom prst="rect">
            <a:avLst/>
          </a:prstGeom>
        </p:spPr>
        <p:txBody>
          <a:bodyPr anchor="b">
            <a:noAutofit/>
          </a:bodyPr>
          <a:lstStyle>
            <a:lvl1pPr algn="l">
              <a:defRPr sz="2848"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9" y="3641001"/>
            <a:ext cx="4095849" cy="1257575"/>
          </a:xfrm>
          <a:prstGeom prst="rect">
            <a:avLst/>
          </a:prstGeom>
        </p:spPr>
        <p:txBody>
          <a:bodyPr/>
          <a:lstStyle>
            <a:lvl1pPr marL="0" indent="0" algn="l">
              <a:buNone/>
              <a:defRPr sz="1709" b="0" i="0" spc="213">
                <a:solidFill>
                  <a:schemeClr val="accent6"/>
                </a:solidFill>
                <a:latin typeface="+mn-lt"/>
                <a:cs typeface="Calibri" panose="020F0502020204030204" pitchFamily="34" charset="0"/>
              </a:defRPr>
            </a:lvl1pPr>
            <a:lvl2pPr marL="325518" indent="0" algn="ctr">
              <a:buNone/>
              <a:defRPr sz="1424"/>
            </a:lvl2pPr>
            <a:lvl3pPr marL="651035" indent="0" algn="ctr">
              <a:buNone/>
              <a:defRPr sz="1282"/>
            </a:lvl3pPr>
            <a:lvl4pPr marL="976553" indent="0" algn="ctr">
              <a:buNone/>
              <a:defRPr sz="1139"/>
            </a:lvl4pPr>
            <a:lvl5pPr marL="1302070" indent="0" algn="ctr">
              <a:buNone/>
              <a:defRPr sz="1139"/>
            </a:lvl5pPr>
            <a:lvl6pPr marL="1627588" indent="0" algn="ctr">
              <a:buNone/>
              <a:defRPr sz="1139"/>
            </a:lvl6pPr>
            <a:lvl7pPr marL="1953105" indent="0" algn="ctr">
              <a:buNone/>
              <a:defRPr sz="1139"/>
            </a:lvl7pPr>
            <a:lvl8pPr marL="2278623" indent="0" algn="ctr">
              <a:buNone/>
              <a:defRPr sz="1139"/>
            </a:lvl8pPr>
            <a:lvl9pPr marL="2604141" indent="0" algn="ctr">
              <a:buNone/>
              <a:defRPr sz="1139"/>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49" y="4733925"/>
            <a:ext cx="1434275"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843206" y="889778"/>
            <a:ext cx="430029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2939986823"/>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583763"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664946"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5" y="1987425"/>
            <a:ext cx="4144190" cy="1789855"/>
          </a:xfrm>
          <a:prstGeom prst="rect">
            <a:avLst/>
          </a:prstGeom>
        </p:spPr>
        <p:txBody>
          <a:bodyPr anchor="b">
            <a:normAutofit/>
          </a:bodyPr>
          <a:lstStyle>
            <a:lvl1pPr>
              <a:defRPr sz="2848"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5" y="3792047"/>
            <a:ext cx="4144190" cy="910580"/>
          </a:xfrm>
          <a:prstGeom prst="rect">
            <a:avLst/>
          </a:prstGeom>
        </p:spPr>
        <p:txBody>
          <a:bodyPr>
            <a:normAutofit/>
          </a:bodyPr>
          <a:lstStyle>
            <a:lvl1pPr marL="0" indent="0">
              <a:buNone/>
              <a:defRPr sz="1424" b="0" i="0" spc="213">
                <a:solidFill>
                  <a:schemeClr val="accent6"/>
                </a:solidFill>
                <a:latin typeface="+mn-lt"/>
                <a:cs typeface="Calibri" panose="020F0502020204030204" pitchFamily="34" charset="0"/>
              </a:defRPr>
            </a:lvl1pPr>
            <a:lvl2pPr marL="325518" indent="0">
              <a:buNone/>
              <a:defRPr sz="1424">
                <a:solidFill>
                  <a:schemeClr val="tx1">
                    <a:tint val="75000"/>
                  </a:schemeClr>
                </a:solidFill>
              </a:defRPr>
            </a:lvl2pPr>
            <a:lvl3pPr marL="651035" indent="0">
              <a:buNone/>
              <a:defRPr sz="1282">
                <a:solidFill>
                  <a:schemeClr val="tx1">
                    <a:tint val="75000"/>
                  </a:schemeClr>
                </a:solidFill>
              </a:defRPr>
            </a:lvl3pPr>
            <a:lvl4pPr marL="976553" indent="0">
              <a:buNone/>
              <a:defRPr sz="1139">
                <a:solidFill>
                  <a:schemeClr val="tx1">
                    <a:tint val="75000"/>
                  </a:schemeClr>
                </a:solidFill>
              </a:defRPr>
            </a:lvl4pPr>
            <a:lvl5pPr marL="1302070" indent="0">
              <a:buNone/>
              <a:defRPr sz="1139">
                <a:solidFill>
                  <a:schemeClr val="tx1">
                    <a:tint val="75000"/>
                  </a:schemeClr>
                </a:solidFill>
              </a:defRPr>
            </a:lvl5pPr>
            <a:lvl6pPr marL="1627588" indent="0">
              <a:buNone/>
              <a:defRPr sz="1139">
                <a:solidFill>
                  <a:schemeClr val="tx1">
                    <a:tint val="75000"/>
                  </a:schemeClr>
                </a:solidFill>
              </a:defRPr>
            </a:lvl6pPr>
            <a:lvl7pPr marL="1953105" indent="0">
              <a:buNone/>
              <a:defRPr sz="1139">
                <a:solidFill>
                  <a:schemeClr val="tx1">
                    <a:tint val="75000"/>
                  </a:schemeClr>
                </a:solidFill>
              </a:defRPr>
            </a:lvl7pPr>
            <a:lvl8pPr marL="2278623" indent="0">
              <a:buNone/>
              <a:defRPr sz="1139">
                <a:solidFill>
                  <a:schemeClr val="tx1">
                    <a:tint val="75000"/>
                  </a:schemeClr>
                </a:solidFill>
              </a:defRPr>
            </a:lvl8pPr>
            <a:lvl9pPr marL="2604141" indent="0">
              <a:buNone/>
              <a:defRPr sz="1139">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7188925" y="1"/>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algn="ctr"/>
            <a:endParaRPr lang="en-US" sz="962"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4422" y="800946"/>
            <a:ext cx="56516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979432" y="924788"/>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17308"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9339348" y="61090"/>
            <a:ext cx="849654" cy="1215951"/>
          </a:xfrm>
          <a:prstGeom prst="rect">
            <a:avLst/>
          </a:prstGeom>
        </p:spPr>
      </p:pic>
    </p:spTree>
    <p:extLst>
      <p:ext uri="{BB962C8B-B14F-4D97-AF65-F5344CB8AC3E}">
        <p14:creationId xmlns:p14="http://schemas.microsoft.com/office/powerpoint/2010/main" val="1892803277"/>
      </p:ext>
    </p:extLst>
  </p:cSld>
  <p:clrMapOvr>
    <a:masterClrMapping/>
  </p:clrMapOvr>
  <p:extLst>
    <p:ext uri="{DCECCB84-F9BA-43D5-87BE-67443E8EF086}">
      <p15:sldGuideLst xmlns:p15="http://schemas.microsoft.com/office/powerpoint/2012/main">
        <p15:guide id="1" orient="horz" pos="2183">
          <p15:clr>
            <a:srgbClr val="FBAE40"/>
          </p15:clr>
        </p15:guide>
        <p15:guide id="2" pos="3240">
          <p15:clr>
            <a:srgbClr val="FBAE40"/>
          </p15:clr>
        </p15:guide>
        <p15:guide id="3" pos="121">
          <p15:clr>
            <a:srgbClr val="FBAE40"/>
          </p15:clr>
        </p15:guide>
        <p15:guide id="4" orient="horz" pos="4171">
          <p15:clr>
            <a:srgbClr val="FBAE40"/>
          </p15:clr>
        </p15:guide>
        <p15:guide id="5" pos="6359">
          <p15:clr>
            <a:srgbClr val="FBAE40"/>
          </p15:clr>
        </p15:guide>
        <p15:guide id="6" orient="horz" pos="14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9"/>
            <a:ext cx="4170512" cy="2958275"/>
          </a:xfrm>
          <a:prstGeom prst="rect">
            <a:avLst/>
          </a:prstGeom>
        </p:spPr>
        <p:txBody>
          <a:bodyPr>
            <a:normAutofit/>
          </a:bodyPr>
          <a:lstStyle>
            <a:lvl1pPr>
              <a:buClr>
                <a:schemeClr val="accent2"/>
              </a:buClr>
              <a:defRPr sz="1709">
                <a:solidFill>
                  <a:schemeClr val="tx1"/>
                </a:solidFill>
              </a:defRPr>
            </a:lvl1pPr>
            <a:lvl2pPr>
              <a:buClr>
                <a:schemeClr val="accent2"/>
              </a:buClr>
              <a:defRPr sz="1424">
                <a:solidFill>
                  <a:schemeClr val="tx1"/>
                </a:solidFill>
              </a:defRPr>
            </a:lvl2pPr>
            <a:lvl3pPr>
              <a:buClr>
                <a:schemeClr val="accent2"/>
              </a:buClr>
              <a:defRPr sz="1282">
                <a:solidFill>
                  <a:schemeClr val="tx1"/>
                </a:solidFill>
              </a:defRPr>
            </a:lvl3pPr>
            <a:lvl4pPr>
              <a:buClr>
                <a:schemeClr val="accent2"/>
              </a:buClr>
              <a:defRPr sz="1139">
                <a:solidFill>
                  <a:schemeClr val="tx1"/>
                </a:solidFill>
              </a:defRPr>
            </a:lvl4pPr>
            <a:lvl5pPr>
              <a:buClr>
                <a:schemeClr val="accent2"/>
              </a:buClr>
              <a:defRPr sz="1139">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86064"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algn="ctr"/>
            <a:endParaRPr lang="en-US" sz="962"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5379245" y="5047077"/>
            <a:ext cx="1286360"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4" y="2563481"/>
            <a:ext cx="6195345" cy="608895"/>
          </a:xfrm>
          <a:prstGeom prst="rect">
            <a:avLst/>
          </a:prstGeom>
        </p:spPr>
        <p:txBody>
          <a:bodyPr/>
          <a:lstStyle>
            <a:lvl1pPr marL="0" indent="0">
              <a:buNone/>
              <a:defRPr sz="1424" spc="213">
                <a:solidFill>
                  <a:schemeClr val="accent6"/>
                </a:solidFill>
              </a:defRPr>
            </a:lvl1pPr>
            <a:lvl2pPr marL="325518"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48352" y="1308485"/>
            <a:ext cx="6195338" cy="1215567"/>
          </a:xfrm>
          <a:prstGeom prst="rect">
            <a:avLst/>
          </a:prstGeom>
        </p:spPr>
        <p:txBody>
          <a:bodyPr anchor="b">
            <a:noAutofit/>
          </a:bodyPr>
          <a:lstStyle>
            <a:lvl1pPr>
              <a:defRPr sz="2848"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5572126" y="2"/>
            <a:ext cx="4714875"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32527" y="97052"/>
            <a:ext cx="849654" cy="850392"/>
          </a:xfrm>
          <a:prstGeom prst="rect">
            <a:avLst/>
          </a:prstGeom>
        </p:spPr>
      </p:pic>
    </p:spTree>
    <p:extLst>
      <p:ext uri="{BB962C8B-B14F-4D97-AF65-F5344CB8AC3E}">
        <p14:creationId xmlns:p14="http://schemas.microsoft.com/office/powerpoint/2010/main" val="4068871932"/>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35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5206088" y="1435101"/>
            <a:ext cx="508091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9"/>
            <a:ext cx="4170512" cy="2958275"/>
          </a:xfrm>
          <a:prstGeom prst="rect">
            <a:avLst/>
          </a:prstGeom>
        </p:spPr>
        <p:txBody>
          <a:bodyPr>
            <a:normAutofit/>
          </a:bodyPr>
          <a:lstStyle>
            <a:lvl1pPr>
              <a:buClr>
                <a:schemeClr val="accent2"/>
              </a:buClr>
              <a:defRPr sz="1709">
                <a:solidFill>
                  <a:schemeClr val="tx1"/>
                </a:solidFill>
              </a:defRPr>
            </a:lvl1pPr>
            <a:lvl2pPr>
              <a:buClr>
                <a:schemeClr val="accent2"/>
              </a:buClr>
              <a:defRPr sz="1424">
                <a:solidFill>
                  <a:schemeClr val="tx1"/>
                </a:solidFill>
              </a:defRPr>
            </a:lvl2pPr>
            <a:lvl3pPr>
              <a:buClr>
                <a:schemeClr val="accent2"/>
              </a:buClr>
              <a:defRPr sz="1282">
                <a:solidFill>
                  <a:schemeClr val="tx1"/>
                </a:solidFill>
              </a:defRPr>
            </a:lvl3pPr>
            <a:lvl4pPr>
              <a:buClr>
                <a:schemeClr val="accent2"/>
              </a:buClr>
              <a:defRPr sz="1139">
                <a:solidFill>
                  <a:schemeClr val="tx1"/>
                </a:solidFill>
              </a:defRPr>
            </a:lvl4pPr>
            <a:lvl5pPr>
              <a:buClr>
                <a:schemeClr val="accent2"/>
              </a:buClr>
              <a:defRPr sz="1139">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8734766" y="1185453"/>
            <a:ext cx="155223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81"/>
            <a:ext cx="6195336" cy="608895"/>
          </a:xfrm>
          <a:prstGeom prst="rect">
            <a:avLst/>
          </a:prstGeom>
        </p:spPr>
        <p:txBody>
          <a:bodyPr/>
          <a:lstStyle>
            <a:lvl1pPr marL="0" indent="0">
              <a:buNone/>
              <a:defRPr sz="1424" spc="213">
                <a:solidFill>
                  <a:schemeClr val="accent6"/>
                </a:solidFill>
              </a:defRPr>
            </a:lvl1pPr>
            <a:lvl2pPr marL="325518"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448352" y="1308485"/>
            <a:ext cx="6195338" cy="1215567"/>
          </a:xfrm>
          <a:prstGeom prst="rect">
            <a:avLst/>
          </a:prstGeom>
        </p:spPr>
        <p:txBody>
          <a:bodyPr anchor="b">
            <a:noAutofit/>
          </a:bodyPr>
          <a:lstStyle>
            <a:lvl1pPr>
              <a:defRPr sz="2848"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9339348" y="96205"/>
            <a:ext cx="849654"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286064"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algn="ctr"/>
            <a:endParaRPr lang="en-US" sz="962" noProof="0" dirty="0"/>
          </a:p>
        </p:txBody>
      </p:sp>
    </p:spTree>
    <p:extLst>
      <p:ext uri="{BB962C8B-B14F-4D97-AF65-F5344CB8AC3E}">
        <p14:creationId xmlns:p14="http://schemas.microsoft.com/office/powerpoint/2010/main" val="3457109069"/>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35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6379872" y="-754"/>
            <a:ext cx="4129737"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439339" y="2104889"/>
            <a:ext cx="4619777" cy="781188"/>
          </a:xfrm>
          <a:prstGeom prst="rect">
            <a:avLst/>
          </a:prstGeom>
        </p:spPr>
        <p:txBody>
          <a:bodyPr anchor="b">
            <a:noAutofit/>
          </a:bodyPr>
          <a:lstStyle>
            <a:lvl1pPr marL="0" indent="0">
              <a:lnSpc>
                <a:spcPct val="100000"/>
              </a:lnSpc>
              <a:spcBef>
                <a:spcPts val="0"/>
              </a:spcBef>
              <a:buNone/>
              <a:defRPr sz="1709" b="1" i="0">
                <a:solidFill>
                  <a:schemeClr val="tx1"/>
                </a:solidFill>
                <a:latin typeface="Montserrat" pitchFamily="2" charset="77"/>
              </a:defRPr>
            </a:lvl1pPr>
            <a:lvl2pPr marL="325518" indent="0">
              <a:buNone/>
              <a:defRPr sz="1424" b="1"/>
            </a:lvl2pPr>
            <a:lvl3pPr marL="651035" indent="0">
              <a:buNone/>
              <a:defRPr sz="1282" b="1"/>
            </a:lvl3pPr>
            <a:lvl4pPr marL="976553" indent="0">
              <a:buNone/>
              <a:defRPr sz="1139" b="1"/>
            </a:lvl4pPr>
            <a:lvl5pPr marL="1302070" indent="0">
              <a:buNone/>
              <a:defRPr sz="1139" b="1"/>
            </a:lvl5pPr>
            <a:lvl6pPr marL="1627588" indent="0">
              <a:buNone/>
              <a:defRPr sz="1139" b="1"/>
            </a:lvl6pPr>
            <a:lvl7pPr marL="1953105" indent="0">
              <a:buNone/>
              <a:defRPr sz="1139" b="1"/>
            </a:lvl7pPr>
            <a:lvl8pPr marL="2278623" indent="0">
              <a:buNone/>
              <a:defRPr sz="1139" b="1"/>
            </a:lvl8pPr>
            <a:lvl9pPr marL="2604141" indent="0">
              <a:buNone/>
              <a:defRPr sz="1139"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439339" y="2886079"/>
            <a:ext cx="4619777"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5220040" y="2104889"/>
            <a:ext cx="4620038" cy="781188"/>
          </a:xfrm>
          <a:prstGeom prst="rect">
            <a:avLst/>
          </a:prstGeom>
        </p:spPr>
        <p:txBody>
          <a:bodyPr anchor="b">
            <a:noAutofit/>
          </a:bodyPr>
          <a:lstStyle>
            <a:lvl1pPr marL="0" indent="0">
              <a:lnSpc>
                <a:spcPct val="100000"/>
              </a:lnSpc>
              <a:buNone/>
              <a:defRPr sz="1709" b="1" i="0">
                <a:solidFill>
                  <a:schemeClr val="tx1"/>
                </a:solidFill>
                <a:latin typeface="Montserrat" pitchFamily="2" charset="77"/>
              </a:defRPr>
            </a:lvl1pPr>
            <a:lvl2pPr marL="325518" indent="0">
              <a:buNone/>
              <a:defRPr sz="1424" b="1"/>
            </a:lvl2pPr>
            <a:lvl3pPr marL="651035" indent="0">
              <a:buNone/>
              <a:defRPr sz="1282" b="1"/>
            </a:lvl3pPr>
            <a:lvl4pPr marL="976553" indent="0">
              <a:buNone/>
              <a:defRPr sz="1139" b="1"/>
            </a:lvl4pPr>
            <a:lvl5pPr marL="1302070" indent="0">
              <a:buNone/>
              <a:defRPr sz="1139" b="1"/>
            </a:lvl5pPr>
            <a:lvl6pPr marL="1627588" indent="0">
              <a:buNone/>
              <a:defRPr sz="1139" b="1"/>
            </a:lvl6pPr>
            <a:lvl7pPr marL="1953105" indent="0">
              <a:buNone/>
              <a:defRPr sz="1139" b="1"/>
            </a:lvl7pPr>
            <a:lvl8pPr marL="2278623" indent="0">
              <a:buNone/>
              <a:defRPr sz="1139" b="1"/>
            </a:lvl8pPr>
            <a:lvl9pPr marL="2604141" indent="0">
              <a:buNone/>
              <a:defRPr sz="1139"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5220040" y="2886079"/>
            <a:ext cx="462003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439168" y="1376937"/>
            <a:ext cx="6217253" cy="608895"/>
          </a:xfrm>
          <a:prstGeom prst="rect">
            <a:avLst/>
          </a:prstGeom>
        </p:spPr>
        <p:txBody>
          <a:bodyPr/>
          <a:lstStyle>
            <a:lvl1pPr marL="0" indent="0">
              <a:buNone/>
              <a:defRPr sz="1424" spc="213">
                <a:solidFill>
                  <a:schemeClr val="accent6"/>
                </a:solidFill>
              </a:defRPr>
            </a:lvl1pPr>
            <a:lvl2pPr marL="325518"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437636" y="209032"/>
            <a:ext cx="7031157" cy="1147969"/>
          </a:xfrm>
          <a:prstGeom prst="rect">
            <a:avLst/>
          </a:prstGeom>
        </p:spPr>
        <p:txBody>
          <a:bodyPr bIns="0" anchor="b">
            <a:noAutofit/>
          </a:bodyPr>
          <a:lstStyle>
            <a:lvl1pPr>
              <a:defRPr sz="2848"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9405258" y="79319"/>
            <a:ext cx="753378" cy="754032"/>
          </a:xfrm>
          <a:prstGeom prst="rect">
            <a:avLst/>
          </a:prstGeom>
        </p:spPr>
      </p:pic>
    </p:spTree>
    <p:extLst>
      <p:ext uri="{BB962C8B-B14F-4D97-AF65-F5344CB8AC3E}">
        <p14:creationId xmlns:p14="http://schemas.microsoft.com/office/powerpoint/2010/main" val="3469195354"/>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439168" y="1376937"/>
            <a:ext cx="6217253" cy="608895"/>
          </a:xfrm>
          <a:prstGeom prst="rect">
            <a:avLst/>
          </a:prstGeom>
        </p:spPr>
        <p:txBody>
          <a:bodyPr/>
          <a:lstStyle>
            <a:lvl1pPr marL="0" indent="0">
              <a:buNone/>
              <a:defRPr sz="1424" spc="213">
                <a:solidFill>
                  <a:schemeClr val="accent6"/>
                </a:solidFill>
              </a:defRPr>
            </a:lvl1pPr>
            <a:lvl2pPr marL="325518"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48719" y="2005763"/>
            <a:ext cx="4409238" cy="4083888"/>
          </a:xfrm>
          <a:prstGeom prst="rect">
            <a:avLst/>
          </a:prstGeom>
        </p:spPr>
        <p:txBody>
          <a:bodyPr/>
          <a:lstStyle>
            <a:lvl1pPr marL="0" indent="0">
              <a:buNone/>
              <a:defRPr sz="1709">
                <a:solidFill>
                  <a:schemeClr val="tx1"/>
                </a:solidFill>
              </a:defRPr>
            </a:lvl1pPr>
            <a:lvl2pPr marL="325518" indent="0">
              <a:buNone/>
              <a:defRPr sz="1709">
                <a:solidFill>
                  <a:schemeClr val="bg1"/>
                </a:solidFill>
              </a:defRPr>
            </a:lvl2pPr>
            <a:lvl3pPr marL="651035" indent="0">
              <a:buNone/>
              <a:defRPr sz="1709">
                <a:solidFill>
                  <a:schemeClr val="bg1"/>
                </a:solidFill>
              </a:defRPr>
            </a:lvl3pPr>
            <a:lvl4pPr marL="976553" indent="0">
              <a:buNone/>
              <a:defRPr sz="1709">
                <a:solidFill>
                  <a:schemeClr val="bg1"/>
                </a:solidFill>
              </a:defRPr>
            </a:lvl4pPr>
            <a:lvl5pPr marL="1302070" indent="0">
              <a:buNone/>
              <a:defRPr sz="1709">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890474" y="2005765"/>
            <a:ext cx="4825741" cy="4084471"/>
          </a:xfrm>
          <a:prstGeom prst="rect">
            <a:avLst/>
          </a:prstGeom>
        </p:spPr>
        <p:txBody>
          <a:bodyPr vert="horz" lIns="91420" tIns="45710" rIns="91420" bIns="45710">
            <a:noAutofit/>
          </a:bodyPr>
          <a:lstStyle>
            <a:lvl1pPr marL="0" indent="0" algn="ctr">
              <a:buNone/>
              <a:defRPr sz="1424" b="0" i="0">
                <a:solidFill>
                  <a:schemeClr val="tx1"/>
                </a:solidFill>
                <a:latin typeface="+mn-lt"/>
                <a:cs typeface="CiscoSans ExtraLight"/>
              </a:defRPr>
            </a:lvl1pPr>
          </a:lstStyle>
          <a:p>
            <a:pPr lvl="0"/>
            <a:r>
              <a:rPr lang="en-US" noProof="0" dirty="0"/>
              <a:t>Click icon to add chart</a:t>
            </a:r>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6379872" y="-754"/>
            <a:ext cx="4129737"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437636" y="209032"/>
            <a:ext cx="7031157" cy="1147969"/>
          </a:xfrm>
          <a:prstGeom prst="rect">
            <a:avLst/>
          </a:prstGeom>
        </p:spPr>
        <p:txBody>
          <a:bodyPr bIns="0" anchor="b">
            <a:noAutofit/>
          </a:bodyPr>
          <a:lstStyle>
            <a:lvl1pPr>
              <a:defRPr sz="2848"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394608537"/>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448352" y="2664803"/>
            <a:ext cx="9275660" cy="3433180"/>
          </a:xfrm>
          <a:prstGeom prst="rect">
            <a:avLst/>
          </a:prstGeom>
        </p:spPr>
        <p:txBody>
          <a:bodyPr lIns="91420" tIns="45710" rIns="91420" bIns="45710">
            <a:noAutofit/>
          </a:bodyPr>
          <a:lstStyle>
            <a:lvl1pPr marL="0" indent="0" algn="ctr">
              <a:buNone/>
              <a:defRPr sz="1424" baseline="0">
                <a:solidFill>
                  <a:schemeClr val="tx1"/>
                </a:solidFill>
                <a:latin typeface="+mn-lt"/>
              </a:defRPr>
            </a:lvl1pPr>
          </a:lstStyle>
          <a:p>
            <a:pPr lvl="0"/>
            <a:r>
              <a:rPr lang="en-US" noProof="0" dirty="0"/>
              <a:t>Click icon to add table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6379872" y="-754"/>
            <a:ext cx="4129737"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437636" y="209032"/>
            <a:ext cx="7031157" cy="1147969"/>
          </a:xfrm>
          <a:prstGeom prst="rect">
            <a:avLst/>
          </a:prstGeom>
        </p:spPr>
        <p:txBody>
          <a:bodyPr bIns="0" anchor="b">
            <a:noAutofit/>
          </a:bodyPr>
          <a:lstStyle>
            <a:lvl1pPr>
              <a:defRPr sz="2848"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439168" y="1376937"/>
            <a:ext cx="6217253" cy="608895"/>
          </a:xfrm>
          <a:prstGeom prst="rect">
            <a:avLst/>
          </a:prstGeom>
        </p:spPr>
        <p:txBody>
          <a:bodyPr/>
          <a:lstStyle>
            <a:lvl1pPr marL="0" indent="0">
              <a:buNone/>
              <a:defRPr sz="1424" spc="213">
                <a:solidFill>
                  <a:schemeClr val="accent6"/>
                </a:solidFill>
              </a:defRPr>
            </a:lvl1pPr>
            <a:lvl2pPr marL="325518" indent="0">
              <a:buNone/>
              <a:defRPr/>
            </a:lvl2pPr>
          </a:lstStyle>
          <a:p>
            <a:pPr lvl="0"/>
            <a:r>
              <a:rPr lang="en-US" noProof="0"/>
              <a:t>CLICK TO SUBTITLE STYLE</a:t>
            </a:r>
          </a:p>
        </p:txBody>
      </p:sp>
    </p:spTree>
    <p:extLst>
      <p:ext uri="{BB962C8B-B14F-4D97-AF65-F5344CB8AC3E}">
        <p14:creationId xmlns:p14="http://schemas.microsoft.com/office/powerpoint/2010/main" val="986718793"/>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2" y="-4"/>
            <a:ext cx="9911953"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03102" y="326574"/>
            <a:ext cx="9680802" cy="6204859"/>
          </a:xfrm>
          <a:prstGeom prst="rect">
            <a:avLst/>
          </a:prstGeom>
          <a:solidFill>
            <a:schemeClr val="bg1">
              <a:lumMod val="85000"/>
            </a:schemeClr>
          </a:solidFill>
        </p:spPr>
        <p:txBody>
          <a:bodyPr lIns="0" tIns="0" anchor="ctr"/>
          <a:lstStyle>
            <a:lvl1pPr marL="0" indent="0" algn="ctr">
              <a:buNone/>
              <a:defRPr sz="783"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1993106"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03102" y="558803"/>
            <a:ext cx="7031157" cy="939799"/>
          </a:xfrm>
          <a:prstGeom prst="rect">
            <a:avLst/>
          </a:prstGeom>
          <a:solidFill>
            <a:schemeClr val="bg1">
              <a:alpha val="90000"/>
            </a:schemeClr>
          </a:solidFill>
        </p:spPr>
        <p:txBody>
          <a:bodyPr lIns="288000" anchor="ctr">
            <a:normAutofit/>
          </a:bodyPr>
          <a:lstStyle>
            <a:lvl1pPr>
              <a:defRPr sz="2563" b="1">
                <a:solidFill>
                  <a:schemeClr val="tx1"/>
                </a:solidFill>
              </a:defRPr>
            </a:lvl1pPr>
          </a:lstStyle>
          <a:p>
            <a:r>
              <a:rPr lang="en-US" noProof="0" dirty="0"/>
              <a:t>Add Caption Here</a:t>
            </a:r>
          </a:p>
        </p:txBody>
      </p:sp>
    </p:spTree>
    <p:extLst>
      <p:ext uri="{BB962C8B-B14F-4D97-AF65-F5344CB8AC3E}">
        <p14:creationId xmlns:p14="http://schemas.microsoft.com/office/powerpoint/2010/main" val="980892576"/>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1"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7" y="1821023"/>
            <a:ext cx="4095202" cy="1616252"/>
          </a:xfrm>
          <a:prstGeom prst="rect">
            <a:avLst/>
          </a:prstGeom>
        </p:spPr>
        <p:txBody>
          <a:bodyPr anchor="b">
            <a:noAutofit/>
          </a:bodyPr>
          <a:lstStyle>
            <a:lvl1pPr algn="l">
              <a:defRPr sz="2848"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756849" y="3461163"/>
            <a:ext cx="2907379" cy="288000"/>
          </a:xfrm>
          <a:prstGeom prst="rect">
            <a:avLst/>
          </a:prstGeom>
        </p:spPr>
        <p:txBody>
          <a:bodyPr/>
          <a:lstStyle>
            <a:lvl1pPr marL="0" indent="0">
              <a:buNone/>
              <a:defRPr sz="1282">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756849" y="3839451"/>
            <a:ext cx="2907379" cy="288000"/>
          </a:xfrm>
          <a:prstGeom prst="rect">
            <a:avLst/>
          </a:prstGeom>
        </p:spPr>
        <p:txBody>
          <a:bodyPr/>
          <a:lstStyle>
            <a:lvl1pPr marL="0" indent="0">
              <a:buNone/>
              <a:defRPr sz="1282">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756849" y="4216673"/>
            <a:ext cx="2907379" cy="289071"/>
          </a:xfrm>
          <a:prstGeom prst="rect">
            <a:avLst/>
          </a:prstGeom>
        </p:spPr>
        <p:txBody>
          <a:bodyPr/>
          <a:lstStyle>
            <a:lvl1pPr marL="0" indent="0">
              <a:buNone/>
              <a:defRPr sz="1282">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756849" y="4594957"/>
            <a:ext cx="2907379" cy="288000"/>
          </a:xfrm>
          <a:prstGeom prst="rect">
            <a:avLst/>
          </a:prstGeom>
        </p:spPr>
        <p:txBody>
          <a:bodyPr/>
          <a:lstStyle>
            <a:lvl1pPr marL="0" indent="0">
              <a:buNone/>
              <a:defRPr sz="1282">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5449730" y="3505249"/>
            <a:ext cx="21842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7124" tIns="27124" rIns="27124" bIns="27124" anchor="ctr"/>
          <a:lstStyle/>
          <a:p>
            <a:pPr algn="ctr" defTabSz="325518">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136"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5490807" y="3897987"/>
            <a:ext cx="136272"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7124" tIns="27124" rIns="27124" bIns="27124" anchor="ctr"/>
          <a:lstStyle/>
          <a:p>
            <a:pPr algn="ctr" defTabSz="325518">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136"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5449730" y="4327949"/>
            <a:ext cx="21842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7124" tIns="27124" rIns="27124" bIns="27124" anchor="ctr"/>
          <a:lstStyle/>
          <a:p>
            <a:pPr algn="ctr" defTabSz="325518">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136"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5460513" y="4650085"/>
            <a:ext cx="196863"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7124" tIns="27124" rIns="27124" bIns="27124" anchor="ctr"/>
          <a:lstStyle/>
          <a:p>
            <a:pPr algn="ctr" defTabSz="325518">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136"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5050" y="0"/>
            <a:ext cx="5173600"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5050" y="4594957"/>
            <a:ext cx="1637823"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9339348" y="96205"/>
            <a:ext cx="849654"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999310" y="946597"/>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43600515"/>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7" y="2006085"/>
            <a:ext cx="4095202" cy="1616252"/>
          </a:xfrm>
          <a:prstGeom prst="rect">
            <a:avLst/>
          </a:prstGeom>
        </p:spPr>
        <p:txBody>
          <a:bodyPr anchor="b">
            <a:noAutofit/>
          </a:bodyPr>
          <a:lstStyle>
            <a:lvl1pPr algn="l">
              <a:defRPr sz="2848"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9" y="3641001"/>
            <a:ext cx="4095849" cy="1257575"/>
          </a:xfrm>
          <a:prstGeom prst="rect">
            <a:avLst/>
          </a:prstGeom>
        </p:spPr>
        <p:txBody>
          <a:bodyPr/>
          <a:lstStyle>
            <a:lvl1pPr marL="0" indent="0" algn="l">
              <a:buNone/>
              <a:defRPr sz="1709" b="0" i="0" spc="213">
                <a:solidFill>
                  <a:schemeClr val="accent6"/>
                </a:solidFill>
                <a:latin typeface="+mn-lt"/>
                <a:cs typeface="Calibri" panose="020F0502020204030204" pitchFamily="34" charset="0"/>
              </a:defRPr>
            </a:lvl1pPr>
            <a:lvl2pPr marL="325518" indent="0" algn="ctr">
              <a:buNone/>
              <a:defRPr sz="1424"/>
            </a:lvl2pPr>
            <a:lvl3pPr marL="651035" indent="0" algn="ctr">
              <a:buNone/>
              <a:defRPr sz="1282"/>
            </a:lvl3pPr>
            <a:lvl4pPr marL="976553" indent="0" algn="ctr">
              <a:buNone/>
              <a:defRPr sz="1139"/>
            </a:lvl4pPr>
            <a:lvl5pPr marL="1302070" indent="0" algn="ctr">
              <a:buNone/>
              <a:defRPr sz="1139"/>
            </a:lvl5pPr>
            <a:lvl6pPr marL="1627588" indent="0" algn="ctr">
              <a:buNone/>
              <a:defRPr sz="1139"/>
            </a:lvl6pPr>
            <a:lvl7pPr marL="1953105" indent="0" algn="ctr">
              <a:buNone/>
              <a:defRPr sz="1139"/>
            </a:lvl7pPr>
            <a:lvl8pPr marL="2278623" indent="0" algn="ctr">
              <a:buNone/>
              <a:defRPr sz="1139"/>
            </a:lvl8pPr>
            <a:lvl9pPr marL="2604141" indent="0" algn="ctr">
              <a:buNone/>
              <a:defRPr sz="1139"/>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20"/>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9339348" y="96205"/>
            <a:ext cx="849654" cy="850392"/>
          </a:xfrm>
          <a:prstGeom prst="rect">
            <a:avLst/>
          </a:prstGeom>
        </p:spPr>
      </p:pic>
    </p:spTree>
    <p:extLst>
      <p:ext uri="{BB962C8B-B14F-4D97-AF65-F5344CB8AC3E}">
        <p14:creationId xmlns:p14="http://schemas.microsoft.com/office/powerpoint/2010/main" val="2021694526"/>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5379245" y="5047077"/>
            <a:ext cx="1286360"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45"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5572125" y="2"/>
            <a:ext cx="4714875"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lvl1pPr>
              <a:defRPr sz="2400" b="1">
                <a:solidFill>
                  <a:schemeClr val="tx1"/>
                </a:solidFill>
              </a:defRPr>
            </a:lvl1pPr>
          </a:lstStyle>
          <a:p>
            <a:fld id="{8699F50C-BE38-4BD0-BA84-9B090E1F2B9B}" type="slidenum">
              <a:rPr lang="en-US" smtClean="0"/>
              <a:pPr/>
              <a:t>‹#›</a:t>
            </a:fld>
            <a:endParaRPr lang="en-US"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32527" y="97052"/>
            <a:ext cx="849654" cy="850392"/>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35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1" y="-6"/>
            <a:ext cx="8965121"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2" y="1010092"/>
            <a:ext cx="1506311"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5" y="1987425"/>
            <a:ext cx="4144190" cy="1789855"/>
          </a:xfrm>
          <a:prstGeom prst="rect">
            <a:avLst/>
          </a:prstGeom>
        </p:spPr>
        <p:txBody>
          <a:bodyPr anchor="b">
            <a:normAutofit/>
          </a:bodyPr>
          <a:lstStyle>
            <a:lvl1pPr>
              <a:defRPr sz="2848"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5" y="3792047"/>
            <a:ext cx="4144190" cy="910580"/>
          </a:xfrm>
          <a:prstGeom prst="rect">
            <a:avLst/>
          </a:prstGeom>
        </p:spPr>
        <p:txBody>
          <a:bodyPr>
            <a:normAutofit/>
          </a:bodyPr>
          <a:lstStyle>
            <a:lvl1pPr marL="0" indent="0">
              <a:buNone/>
              <a:defRPr sz="1424" b="0" i="0" spc="213">
                <a:solidFill>
                  <a:schemeClr val="accent6"/>
                </a:solidFill>
                <a:latin typeface="+mn-lt"/>
                <a:cs typeface="Calibri" panose="020F0502020204030204" pitchFamily="34" charset="0"/>
              </a:defRPr>
            </a:lvl1pPr>
            <a:lvl2pPr marL="325518" indent="0">
              <a:buNone/>
              <a:defRPr sz="1424">
                <a:solidFill>
                  <a:schemeClr val="tx1">
                    <a:tint val="75000"/>
                  </a:schemeClr>
                </a:solidFill>
              </a:defRPr>
            </a:lvl2pPr>
            <a:lvl3pPr marL="651035" indent="0">
              <a:buNone/>
              <a:defRPr sz="1282">
                <a:solidFill>
                  <a:schemeClr val="tx1">
                    <a:tint val="75000"/>
                  </a:schemeClr>
                </a:solidFill>
              </a:defRPr>
            </a:lvl3pPr>
            <a:lvl4pPr marL="976553" indent="0">
              <a:buNone/>
              <a:defRPr sz="1139">
                <a:solidFill>
                  <a:schemeClr val="tx1">
                    <a:tint val="75000"/>
                  </a:schemeClr>
                </a:solidFill>
              </a:defRPr>
            </a:lvl4pPr>
            <a:lvl5pPr marL="1302070" indent="0">
              <a:buNone/>
              <a:defRPr sz="1139">
                <a:solidFill>
                  <a:schemeClr val="tx1">
                    <a:tint val="75000"/>
                  </a:schemeClr>
                </a:solidFill>
              </a:defRPr>
            </a:lvl5pPr>
            <a:lvl6pPr marL="1627588" indent="0">
              <a:buNone/>
              <a:defRPr sz="1139">
                <a:solidFill>
                  <a:schemeClr val="tx1">
                    <a:tint val="75000"/>
                  </a:schemeClr>
                </a:solidFill>
              </a:defRPr>
            </a:lvl6pPr>
            <a:lvl7pPr marL="1953105" indent="0">
              <a:buNone/>
              <a:defRPr sz="1139">
                <a:solidFill>
                  <a:schemeClr val="tx1">
                    <a:tint val="75000"/>
                  </a:schemeClr>
                </a:solidFill>
              </a:defRPr>
            </a:lvl7pPr>
            <a:lvl8pPr marL="2278623" indent="0">
              <a:buNone/>
              <a:defRPr sz="1139">
                <a:solidFill>
                  <a:schemeClr val="tx1">
                    <a:tint val="75000"/>
                  </a:schemeClr>
                </a:solidFill>
              </a:defRPr>
            </a:lvl8pPr>
            <a:lvl9pPr marL="2604141" indent="0">
              <a:buNone/>
              <a:defRPr sz="1139">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185148" y="646422"/>
            <a:ext cx="5681005"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9339348" y="96205"/>
            <a:ext cx="849654"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583763"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17308"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6833324" y="-6"/>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algn="ctr"/>
            <a:endParaRPr lang="en-US" sz="962" noProof="0" dirty="0"/>
          </a:p>
        </p:txBody>
      </p:sp>
    </p:spTree>
    <p:extLst>
      <p:ext uri="{BB962C8B-B14F-4D97-AF65-F5344CB8AC3E}">
        <p14:creationId xmlns:p14="http://schemas.microsoft.com/office/powerpoint/2010/main" val="2730223538"/>
      </p:ext>
    </p:extLst>
  </p:cSld>
  <p:clrMapOvr>
    <a:masterClrMapping/>
  </p:clrMapOvr>
  <p:extLst>
    <p:ext uri="{DCECCB84-F9BA-43D5-87BE-67443E8EF086}">
      <p15:sldGuideLst xmlns:p15="http://schemas.microsoft.com/office/powerpoint/2012/main">
        <p15:guide id="1" orient="horz" pos="2183">
          <p15:clr>
            <a:srgbClr val="FBAE40"/>
          </p15:clr>
        </p15:guide>
        <p15:guide id="2" pos="3240">
          <p15:clr>
            <a:srgbClr val="FBAE40"/>
          </p15:clr>
        </p15:guide>
        <p15:guide id="3" pos="121">
          <p15:clr>
            <a:srgbClr val="FBAE40"/>
          </p15:clr>
        </p15:guide>
        <p15:guide id="4" orient="horz" pos="4171">
          <p15:clr>
            <a:srgbClr val="FBAE40"/>
          </p15:clr>
        </p15:guide>
        <p15:guide id="5" pos="6359">
          <p15:clr>
            <a:srgbClr val="FBAE40"/>
          </p15:clr>
        </p15:guide>
        <p15:guide id="6" orient="horz" pos="14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2"/>
            <a:ext cx="7031157" cy="1147969"/>
          </a:xfrm>
          <a:prstGeom prst="rect">
            <a:avLst/>
          </a:prstGeom>
        </p:spPr>
        <p:txBody>
          <a:bodyPr bIns="0" anchor="b">
            <a:noAutofit/>
          </a:bodyPr>
          <a:lstStyle>
            <a:lvl1pPr>
              <a:defRPr sz="2848"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437635" y="1671928"/>
            <a:ext cx="9142135"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6379872" y="-754"/>
            <a:ext cx="4129737"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27283"/>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2"/>
            <a:ext cx="5582258" cy="1147969"/>
          </a:xfrm>
          <a:prstGeom prst="rect">
            <a:avLst/>
          </a:prstGeom>
        </p:spPr>
        <p:txBody>
          <a:bodyPr bIns="0" anchor="b">
            <a:normAutofit/>
          </a:bodyPr>
          <a:lstStyle>
            <a:lvl1pPr>
              <a:defRPr sz="3133"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446923" y="1651048"/>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5207795" y="1651048"/>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6379872" y="-754"/>
            <a:ext cx="4129737"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34562"/>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2"/>
            <a:ext cx="7031157" cy="1147969"/>
          </a:xfrm>
          <a:prstGeom prst="rect">
            <a:avLst/>
          </a:prstGeom>
        </p:spPr>
        <p:txBody>
          <a:bodyPr bIns="0" anchor="b">
            <a:noAutofit/>
          </a:bodyPr>
          <a:lstStyle>
            <a:lvl1pPr>
              <a:defRPr sz="2848"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437637" y="1681163"/>
            <a:ext cx="4541485" cy="823912"/>
          </a:xfrm>
          <a:prstGeom prst="rect">
            <a:avLst/>
          </a:prstGeom>
        </p:spPr>
        <p:txBody>
          <a:bodyPr anchor="b"/>
          <a:lstStyle>
            <a:lvl1pPr marL="0" indent="0">
              <a:buNone/>
              <a:defRPr lang="en-US" b="1" dirty="0">
                <a:solidFill>
                  <a:schemeClr val="accent6"/>
                </a:solidFill>
              </a:defRPr>
            </a:lvl1pPr>
          </a:lstStyle>
          <a:p>
            <a:pPr marL="162759" lvl="0" indent="-162759"/>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5207795" y="1681163"/>
            <a:ext cx="4373315" cy="823912"/>
          </a:xfrm>
          <a:prstGeom prst="rect">
            <a:avLst/>
          </a:prstGeom>
        </p:spPr>
        <p:txBody>
          <a:bodyPr anchor="b"/>
          <a:lstStyle>
            <a:lvl1pPr marL="0" indent="0">
              <a:buNone/>
              <a:defRPr sz="1709" b="1">
                <a:solidFill>
                  <a:schemeClr val="accent6"/>
                </a:solidFill>
              </a:defRPr>
            </a:lvl1pPr>
            <a:lvl2pPr marL="325518" indent="0">
              <a:buNone/>
              <a:defRPr sz="1424" b="1"/>
            </a:lvl2pPr>
            <a:lvl3pPr marL="651035" indent="0">
              <a:buNone/>
              <a:defRPr sz="1282" b="1"/>
            </a:lvl3pPr>
            <a:lvl4pPr marL="976553" indent="0">
              <a:buNone/>
              <a:defRPr sz="1139" b="1"/>
            </a:lvl4pPr>
            <a:lvl5pPr marL="1302070" indent="0">
              <a:buNone/>
              <a:defRPr sz="1139" b="1"/>
            </a:lvl5pPr>
            <a:lvl6pPr marL="1627588" indent="0">
              <a:buNone/>
              <a:defRPr sz="1139" b="1"/>
            </a:lvl6pPr>
            <a:lvl7pPr marL="1953105" indent="0">
              <a:buNone/>
              <a:defRPr sz="1139" b="1"/>
            </a:lvl7pPr>
            <a:lvl8pPr marL="2278623" indent="0">
              <a:buNone/>
              <a:defRPr sz="1139" b="1"/>
            </a:lvl8pPr>
            <a:lvl9pPr marL="2604141" indent="0">
              <a:buNone/>
              <a:defRPr sz="1139"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5207795" y="2505075"/>
            <a:ext cx="4373315"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437637" y="2505075"/>
            <a:ext cx="45492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6379872" y="-754"/>
            <a:ext cx="4129737"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323159"/>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78"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41"/>
            <a:ext cx="4481592" cy="1327031"/>
          </a:xfrm>
          <a:prstGeom prst="rect">
            <a:avLst/>
          </a:prstGeom>
        </p:spPr>
        <p:txBody>
          <a:bodyPr anchor="b">
            <a:normAutofit/>
          </a:bodyPr>
          <a:lstStyle>
            <a:lvl1pPr marL="0" indent="0" algn="r">
              <a:buFont typeface="Arial" panose="020B0604020202020204" pitchFamily="34" charset="0"/>
              <a:buNone/>
              <a:defRPr sz="2848"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20"/>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3"/>
            <a:ext cx="4481592" cy="931505"/>
          </a:xfrm>
          <a:prstGeom prst="rect">
            <a:avLst/>
          </a:prstGeom>
        </p:spPr>
        <p:txBody>
          <a:bodyPr/>
          <a:lstStyle>
            <a:lvl1pPr marL="0" indent="0" algn="r">
              <a:buFont typeface="Arial" panose="020B0604020202020204" pitchFamily="34" charset="0"/>
              <a:buNone/>
              <a:defRPr sz="1139">
                <a:solidFill>
                  <a:schemeClr val="accent6"/>
                </a:solidFill>
              </a:defRPr>
            </a:lvl1pPr>
            <a:lvl2pPr marL="325518" indent="0">
              <a:buNone/>
              <a:defRPr sz="997"/>
            </a:lvl2pPr>
            <a:lvl3pPr marL="651035" indent="0">
              <a:buNone/>
              <a:defRPr sz="855"/>
            </a:lvl3pPr>
            <a:lvl4pPr marL="976553" indent="0">
              <a:buNone/>
              <a:defRPr sz="712"/>
            </a:lvl4pPr>
            <a:lvl5pPr marL="1302070" indent="0">
              <a:buNone/>
              <a:defRPr sz="712"/>
            </a:lvl5pPr>
            <a:lvl6pPr marL="1627588" indent="0">
              <a:buNone/>
              <a:defRPr sz="712"/>
            </a:lvl6pPr>
            <a:lvl7pPr marL="1953105" indent="0">
              <a:buNone/>
              <a:defRPr sz="712"/>
            </a:lvl7pPr>
            <a:lvl8pPr marL="2278623" indent="0">
              <a:buNone/>
              <a:defRPr sz="712"/>
            </a:lvl8pPr>
            <a:lvl9pPr marL="2604141" indent="0">
              <a:buNone/>
              <a:defRPr sz="712"/>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5198611" y="2290717"/>
            <a:ext cx="4896848" cy="4341863"/>
          </a:xfrm>
          <a:prstGeom prst="rect">
            <a:avLst/>
          </a:prstGeom>
        </p:spPr>
        <p:txBody>
          <a:bodyPr/>
          <a:lstStyle>
            <a:lvl1pPr>
              <a:buClr>
                <a:schemeClr val="accent2"/>
              </a:buClr>
              <a:defRPr sz="1709"/>
            </a:lvl1pPr>
            <a:lvl2pPr>
              <a:buClr>
                <a:schemeClr val="accent2"/>
              </a:buClr>
              <a:defRPr sz="1424"/>
            </a:lvl2pPr>
            <a:lvl3pPr>
              <a:buClr>
                <a:schemeClr val="accent2"/>
              </a:buClr>
              <a:defRPr sz="1282"/>
            </a:lvl3pPr>
            <a:lvl4pPr>
              <a:buClr>
                <a:schemeClr val="accent2"/>
              </a:buClr>
              <a:defRPr sz="1139"/>
            </a:lvl4pPr>
            <a:lvl5pPr>
              <a:buClr>
                <a:schemeClr val="accent2"/>
              </a:buClr>
              <a:defRPr sz="1139"/>
            </a:lvl5pPr>
            <a:lvl6pPr>
              <a:defRPr sz="1424"/>
            </a:lvl6pPr>
            <a:lvl7pPr>
              <a:defRPr sz="1424"/>
            </a:lvl7pPr>
            <a:lvl8pPr>
              <a:defRPr sz="1424"/>
            </a:lvl8pPr>
            <a:lvl9pPr>
              <a:defRPr sz="1424"/>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9339348" y="96205"/>
            <a:ext cx="849654" cy="850392"/>
          </a:xfrm>
          <a:prstGeom prst="rect">
            <a:avLst/>
          </a:prstGeom>
        </p:spPr>
      </p:pic>
    </p:spTree>
    <p:extLst>
      <p:ext uri="{BB962C8B-B14F-4D97-AF65-F5344CB8AC3E}">
        <p14:creationId xmlns:p14="http://schemas.microsoft.com/office/powerpoint/2010/main" val="2424160121"/>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1"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0859"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41"/>
            <a:ext cx="4481592" cy="1327031"/>
          </a:xfrm>
          <a:prstGeom prst="rect">
            <a:avLst/>
          </a:prstGeom>
        </p:spPr>
        <p:txBody>
          <a:bodyPr anchor="b">
            <a:normAutofit/>
          </a:bodyPr>
          <a:lstStyle>
            <a:lvl1pPr marL="0" indent="0" algn="r">
              <a:buFont typeface="Arial" panose="020B0604020202020204" pitchFamily="34" charset="0"/>
              <a:buNone/>
              <a:defRPr sz="2848"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20"/>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3"/>
            <a:ext cx="4481592" cy="931505"/>
          </a:xfrm>
          <a:prstGeom prst="rect">
            <a:avLst/>
          </a:prstGeom>
        </p:spPr>
        <p:txBody>
          <a:bodyPr/>
          <a:lstStyle>
            <a:lvl1pPr marL="0" indent="0" algn="r">
              <a:buFont typeface="Arial" panose="020B0604020202020204" pitchFamily="34" charset="0"/>
              <a:buNone/>
              <a:defRPr sz="1139">
                <a:solidFill>
                  <a:schemeClr val="accent6"/>
                </a:solidFill>
              </a:defRPr>
            </a:lvl1pPr>
            <a:lvl2pPr marL="325518" indent="0">
              <a:buNone/>
              <a:defRPr sz="997"/>
            </a:lvl2pPr>
            <a:lvl3pPr marL="651035" indent="0">
              <a:buNone/>
              <a:defRPr sz="855"/>
            </a:lvl3pPr>
            <a:lvl4pPr marL="976553" indent="0">
              <a:buNone/>
              <a:defRPr sz="712"/>
            </a:lvl4pPr>
            <a:lvl5pPr marL="1302070" indent="0">
              <a:buNone/>
              <a:defRPr sz="712"/>
            </a:lvl5pPr>
            <a:lvl6pPr marL="1627588" indent="0">
              <a:buNone/>
              <a:defRPr sz="712"/>
            </a:lvl6pPr>
            <a:lvl7pPr marL="1953105" indent="0">
              <a:buNone/>
              <a:defRPr sz="712"/>
            </a:lvl7pPr>
            <a:lvl8pPr marL="2278623" indent="0">
              <a:buNone/>
              <a:defRPr sz="712"/>
            </a:lvl8pPr>
            <a:lvl9pPr marL="2604141" indent="0">
              <a:buNone/>
              <a:defRPr sz="712"/>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5273414" y="2271863"/>
            <a:ext cx="4822046" cy="4360715"/>
          </a:xfrm>
          <a:prstGeom prst="rect">
            <a:avLst/>
          </a:prstGeom>
        </p:spPr>
        <p:txBody>
          <a:bodyPr/>
          <a:lstStyle>
            <a:lvl1pPr marL="0" indent="0">
              <a:buNone/>
              <a:defRPr sz="2278"/>
            </a:lvl1pPr>
            <a:lvl2pPr marL="325518" indent="0">
              <a:buNone/>
              <a:defRPr sz="1994"/>
            </a:lvl2pPr>
            <a:lvl3pPr marL="651035" indent="0">
              <a:buNone/>
              <a:defRPr sz="1709"/>
            </a:lvl3pPr>
            <a:lvl4pPr marL="976553" indent="0">
              <a:buNone/>
              <a:defRPr sz="1424"/>
            </a:lvl4pPr>
            <a:lvl5pPr marL="1302070" indent="0">
              <a:buNone/>
              <a:defRPr sz="1424"/>
            </a:lvl5pPr>
            <a:lvl6pPr marL="1627588" indent="0">
              <a:buNone/>
              <a:defRPr sz="1424"/>
            </a:lvl6pPr>
            <a:lvl7pPr marL="1953105" indent="0">
              <a:buNone/>
              <a:defRPr sz="1424"/>
            </a:lvl7pPr>
            <a:lvl8pPr marL="2278623" indent="0">
              <a:buNone/>
              <a:defRPr sz="1424"/>
            </a:lvl8pPr>
            <a:lvl9pPr marL="2604141" indent="0">
              <a:buNone/>
              <a:defRPr sz="1424"/>
            </a:lvl9pPr>
          </a:lstStyle>
          <a:p>
            <a:r>
              <a:rPr lang="en-US" noProof="0" dirty="0"/>
              <a:t>Click icon to add picture</a:t>
            </a:r>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9339348" y="96205"/>
            <a:ext cx="849654" cy="850392"/>
          </a:xfrm>
          <a:prstGeom prst="rect">
            <a:avLst/>
          </a:prstGeom>
        </p:spPr>
      </p:pic>
    </p:spTree>
    <p:extLst>
      <p:ext uri="{BB962C8B-B14F-4D97-AF65-F5344CB8AC3E}">
        <p14:creationId xmlns:p14="http://schemas.microsoft.com/office/powerpoint/2010/main" val="35170553"/>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6379871" y="4"/>
            <a:ext cx="4076865"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636173" y="1"/>
            <a:ext cx="1221581"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9339348" y="96205"/>
            <a:ext cx="849654" cy="850392"/>
          </a:xfrm>
          <a:prstGeom prst="rect">
            <a:avLst/>
          </a:prstGeom>
        </p:spPr>
      </p:pic>
    </p:spTree>
    <p:extLst>
      <p:ext uri="{BB962C8B-B14F-4D97-AF65-F5344CB8AC3E}">
        <p14:creationId xmlns:p14="http://schemas.microsoft.com/office/powerpoint/2010/main" val="3780151044"/>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6379872" y="-754"/>
            <a:ext cx="4129737"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5807359"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98" tIns="32549" rIns="65098" bIns="32549" numCol="1" spcCol="0" rtlCol="0" fromWordArt="0" anchor="ctr" anchorCtr="0" forceAA="0" compatLnSpc="1">
            <a:prstTxWarp prst="textNoShape">
              <a:avLst/>
            </a:prstTxWarp>
            <a:noAutofit/>
          </a:bodyPr>
          <a:lstStyle/>
          <a:p>
            <a:pPr lvl="0" algn="ctr"/>
            <a:endParaRPr lang="en-US" sz="962"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9405258" y="79319"/>
            <a:ext cx="753378"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437636" y="209032"/>
            <a:ext cx="7031157" cy="1215567"/>
          </a:xfrm>
          <a:prstGeom prst="rect">
            <a:avLst/>
          </a:prstGeom>
        </p:spPr>
        <p:txBody>
          <a:bodyPr anchor="b">
            <a:noAutofit/>
          </a:bodyPr>
          <a:lstStyle>
            <a:lvl1pPr>
              <a:defRPr sz="2848"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3607450995"/>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2848"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936457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10" name="Right Triangle 20">
            <a:extLst>
              <a:ext uri="{FF2B5EF4-FFF2-40B4-BE49-F238E27FC236}">
                <a16:creationId xmlns:a16="http://schemas.microsoft.com/office/drawing/2014/main" id="{B34D1084-A1D5-C566-0346-D77807ABD4FB}"/>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5050" y="0"/>
            <a:ext cx="5618461" cy="33440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8319052" y="4708039"/>
            <a:ext cx="1990880" cy="12256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33925"/>
            <a:ext cx="1434275" cy="967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26">
            <a:extLst>
              <a:ext uri="{FF2B5EF4-FFF2-40B4-BE49-F238E27FC236}">
                <a16:creationId xmlns:a16="http://schemas.microsoft.com/office/drawing/2014/main" id="{79AC2A93-7A91-A350-2FCF-7DC42EA7FFB0}"/>
              </a:ext>
            </a:extLst>
          </p:cNvPr>
          <p:cNvSpPr>
            <a:spLocks noGrp="1"/>
          </p:cNvSpPr>
          <p:nvPr>
            <p:ph type="pic" sz="quarter" idx="13"/>
          </p:nvPr>
        </p:nvSpPr>
        <p:spPr>
          <a:xfrm>
            <a:off x="843205" y="889776"/>
            <a:ext cx="4300295" cy="5078447"/>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2587045616"/>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5206088" y="1435101"/>
            <a:ext cx="508091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8734766" y="1185453"/>
            <a:ext cx="155223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36"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9339347" y="96205"/>
            <a:ext cx="849654"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35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181100"/>
            <a:ext cx="1664946" cy="8310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sp>
        <p:nvSpPr>
          <p:cNvPr id="25" name="Parallelogram 24">
            <a:extLst>
              <a:ext uri="{FF2B5EF4-FFF2-40B4-BE49-F238E27FC236}">
                <a16:creationId xmlns:a16="http://schemas.microsoft.com/office/drawing/2014/main" id="{E123A0CF-50D6-46EC-8BF6-43E38AFCD588}"/>
              </a:ext>
            </a:extLst>
          </p:cNvPr>
          <p:cNvSpPr/>
          <p:nvPr userDrawn="1"/>
        </p:nvSpPr>
        <p:spPr>
          <a:xfrm>
            <a:off x="7188924" y="1"/>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34421" y="800944"/>
            <a:ext cx="5651635" cy="29911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979431" y="924788"/>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9339348" y="61088"/>
            <a:ext cx="849654" cy="1215951"/>
          </a:xfrm>
          <a:prstGeom prst="rect">
            <a:avLst/>
          </a:prstGeom>
        </p:spPr>
      </p:pic>
    </p:spTree>
    <p:extLst>
      <p:ext uri="{BB962C8B-B14F-4D97-AF65-F5344CB8AC3E}">
        <p14:creationId xmlns:p14="http://schemas.microsoft.com/office/powerpoint/2010/main" val="3933121278"/>
      </p:ext>
    </p:extLst>
  </p:cSld>
  <p:clrMapOvr>
    <a:masterClrMapping/>
  </p:clrMapOvr>
  <p:extLst>
    <p:ext uri="{DCECCB84-F9BA-43D5-87BE-67443E8EF086}">
      <p15:sldGuideLst xmlns:p15="http://schemas.microsoft.com/office/powerpoint/2012/main">
        <p15:guide id="1" orient="horz" pos="2183">
          <p15:clr>
            <a:srgbClr val="FBAE40"/>
          </p15:clr>
        </p15:guide>
        <p15:guide id="2" pos="3240">
          <p15:clr>
            <a:srgbClr val="FBAE40"/>
          </p15:clr>
        </p15:guide>
        <p15:guide id="3" pos="121">
          <p15:clr>
            <a:srgbClr val="FBAE40"/>
          </p15:clr>
        </p15:guide>
        <p15:guide id="4" orient="horz" pos="4171">
          <p15:clr>
            <a:srgbClr val="FBAE40"/>
          </p15:clr>
        </p15:guide>
        <p15:guide id="5" pos="6359">
          <p15:clr>
            <a:srgbClr val="FBAE40"/>
          </p15:clr>
        </p15:guide>
        <p15:guide id="6" orient="horz" pos="14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5379245" y="5047077"/>
            <a:ext cx="1286360"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45"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5572125" y="2"/>
            <a:ext cx="4714875"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382ACB8-6376-3C4B-A6B1-FBDBB47568EA}"/>
              </a:ext>
            </a:extLst>
          </p:cNvPr>
          <p:cNvPicPr>
            <a:picLocks/>
          </p:cNvPicPr>
          <p:nvPr userDrawn="1"/>
        </p:nvPicPr>
        <p:blipFill>
          <a:blip r:embed="rId2"/>
          <a:srcRect l="382" r="382"/>
          <a:stretch/>
        </p:blipFill>
        <p:spPr>
          <a:xfrm>
            <a:off x="332527" y="97052"/>
            <a:ext cx="849654" cy="850392"/>
          </a:xfrm>
          <a:prstGeom prst="rect">
            <a:avLst/>
          </a:prstGeom>
        </p:spPr>
      </p:pic>
    </p:spTree>
    <p:extLst>
      <p:ext uri="{BB962C8B-B14F-4D97-AF65-F5344CB8AC3E}">
        <p14:creationId xmlns:p14="http://schemas.microsoft.com/office/powerpoint/2010/main" val="654367241"/>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3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552235" y="-6"/>
            <a:ext cx="8734766" cy="563880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5206088" y="1435101"/>
            <a:ext cx="508091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448351" y="3196917"/>
            <a:ext cx="4170512" cy="2958275"/>
          </a:xfrm>
          <a:prstGeom prst="rect">
            <a:avLst/>
          </a:prstGeom>
        </p:spPr>
        <p:txBody>
          <a:bodyPr>
            <a:normAutofit/>
          </a:bodyPr>
          <a:lstStyle>
            <a:lvl1pPr>
              <a:buClr>
                <a:schemeClr val="accent2"/>
              </a:buClr>
              <a:defRPr sz="2025">
                <a:solidFill>
                  <a:schemeClr val="tx1"/>
                </a:solidFill>
              </a:defRPr>
            </a:lvl1pPr>
            <a:lvl2pPr>
              <a:buClr>
                <a:schemeClr val="accent2"/>
              </a:buClr>
              <a:defRPr sz="1688">
                <a:solidFill>
                  <a:schemeClr val="tx1"/>
                </a:solidFill>
              </a:defRPr>
            </a:lvl2pPr>
            <a:lvl3pPr>
              <a:buClr>
                <a:schemeClr val="accent2"/>
              </a:buClr>
              <a:defRPr sz="1519">
                <a:solidFill>
                  <a:schemeClr val="tx1"/>
                </a:solidFill>
              </a:defRPr>
            </a:lvl3pPr>
            <a:lvl4pPr>
              <a:buClr>
                <a:schemeClr val="accent2"/>
              </a:buClr>
              <a:defRPr sz="1350">
                <a:solidFill>
                  <a:schemeClr val="tx1"/>
                </a:solidFill>
              </a:defRPr>
            </a:lvl4pPr>
            <a:lvl5pPr>
              <a:buClr>
                <a:schemeClr val="accent2"/>
              </a:buClr>
              <a:defRPr sz="135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8734766" y="1185453"/>
            <a:ext cx="155223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448353" y="2563479"/>
            <a:ext cx="6195336"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448351" y="1308485"/>
            <a:ext cx="6195338"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noProof="0"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6" name="Picture 5">
            <a:extLst>
              <a:ext uri="{FF2B5EF4-FFF2-40B4-BE49-F238E27FC236}">
                <a16:creationId xmlns:a16="http://schemas.microsoft.com/office/drawing/2014/main" id="{2EABE64F-B6DD-DD4C-BBB5-B185A87D5A44}"/>
              </a:ext>
            </a:extLst>
          </p:cNvPr>
          <p:cNvPicPr>
            <a:picLocks/>
          </p:cNvPicPr>
          <p:nvPr userDrawn="1"/>
        </p:nvPicPr>
        <p:blipFill>
          <a:blip r:embed="rId2"/>
          <a:srcRect l="382" r="382"/>
          <a:stretch/>
        </p:blipFill>
        <p:spPr>
          <a:xfrm>
            <a:off x="9339347" y="96205"/>
            <a:ext cx="849654" cy="850392"/>
          </a:xfrm>
          <a:prstGeom prst="rect">
            <a:avLst/>
          </a:prstGeom>
        </p:spPr>
      </p:pic>
      <p:sp>
        <p:nvSpPr>
          <p:cNvPr id="8" name="Parallelogram 24">
            <a:extLst>
              <a:ext uri="{FF2B5EF4-FFF2-40B4-BE49-F238E27FC236}">
                <a16:creationId xmlns:a16="http://schemas.microsoft.com/office/drawing/2014/main" id="{84DFC705-91B1-DD67-B827-E81D4563EDB8}"/>
              </a:ext>
            </a:extLst>
          </p:cNvPr>
          <p:cNvSpPr/>
          <p:nvPr userDrawn="1"/>
        </p:nvSpPr>
        <p:spPr>
          <a:xfrm flipH="1">
            <a:off x="2286063" y="-6"/>
            <a:ext cx="2874051" cy="1308105"/>
          </a:xfrm>
          <a:custGeom>
            <a:avLst/>
            <a:gdLst>
              <a:gd name="connsiteX0" fmla="*/ 0 w 3243216"/>
              <a:gd name="connsiteY0" fmla="*/ 1308105 h 1308105"/>
              <a:gd name="connsiteX1" fmla="*/ 2438046 w 3243216"/>
              <a:gd name="connsiteY1" fmla="*/ 0 h 1308105"/>
              <a:gd name="connsiteX2" fmla="*/ 3243216 w 3243216"/>
              <a:gd name="connsiteY2" fmla="*/ 0 h 1308105"/>
              <a:gd name="connsiteX3" fmla="*/ 805170 w 3243216"/>
              <a:gd name="connsiteY3" fmla="*/ 1308105 h 1308105"/>
              <a:gd name="connsiteX4" fmla="*/ 0 w 3243216"/>
              <a:gd name="connsiteY4" fmla="*/ 1308105 h 1308105"/>
              <a:gd name="connsiteX0" fmla="*/ 0 w 3243216"/>
              <a:gd name="connsiteY0" fmla="*/ 1308105 h 1308105"/>
              <a:gd name="connsiteX1" fmla="*/ 2438046 w 3243216"/>
              <a:gd name="connsiteY1" fmla="*/ 0 h 1308105"/>
              <a:gd name="connsiteX2" fmla="*/ 3243216 w 3243216"/>
              <a:gd name="connsiteY2" fmla="*/ 0 h 1308105"/>
              <a:gd name="connsiteX3" fmla="*/ 1054552 w 3243216"/>
              <a:gd name="connsiteY3" fmla="*/ 1308105 h 1308105"/>
              <a:gd name="connsiteX4" fmla="*/ 0 w 324321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777462 w 2966126"/>
              <a:gd name="connsiteY3" fmla="*/ 1308105 h 1308105"/>
              <a:gd name="connsiteX4" fmla="*/ 0 w 2966126"/>
              <a:gd name="connsiteY4" fmla="*/ 1308105 h 1308105"/>
              <a:gd name="connsiteX0" fmla="*/ 0 w 2966126"/>
              <a:gd name="connsiteY0" fmla="*/ 1308105 h 1308105"/>
              <a:gd name="connsiteX1" fmla="*/ 2160956 w 2966126"/>
              <a:gd name="connsiteY1" fmla="*/ 0 h 1308105"/>
              <a:gd name="connsiteX2" fmla="*/ 2966126 w 2966126"/>
              <a:gd name="connsiteY2" fmla="*/ 0 h 1308105"/>
              <a:gd name="connsiteX3" fmla="*/ 929862 w 2966126"/>
              <a:gd name="connsiteY3" fmla="*/ 1308105 h 1308105"/>
              <a:gd name="connsiteX4" fmla="*/ 0 w 2966126"/>
              <a:gd name="connsiteY4" fmla="*/ 1308105 h 1308105"/>
              <a:gd name="connsiteX0" fmla="*/ 0 w 2899451"/>
              <a:gd name="connsiteY0" fmla="*/ 1304930 h 1308105"/>
              <a:gd name="connsiteX1" fmla="*/ 2094281 w 2899451"/>
              <a:gd name="connsiteY1" fmla="*/ 0 h 1308105"/>
              <a:gd name="connsiteX2" fmla="*/ 2899451 w 2899451"/>
              <a:gd name="connsiteY2" fmla="*/ 0 h 1308105"/>
              <a:gd name="connsiteX3" fmla="*/ 863187 w 2899451"/>
              <a:gd name="connsiteY3" fmla="*/ 1308105 h 1308105"/>
              <a:gd name="connsiteX4" fmla="*/ 0 w 2899451"/>
              <a:gd name="connsiteY4" fmla="*/ 1304930 h 1308105"/>
              <a:gd name="connsiteX0" fmla="*/ 0 w 2874051"/>
              <a:gd name="connsiteY0" fmla="*/ 1308105 h 1308105"/>
              <a:gd name="connsiteX1" fmla="*/ 2068881 w 2874051"/>
              <a:gd name="connsiteY1" fmla="*/ 0 h 1308105"/>
              <a:gd name="connsiteX2" fmla="*/ 2874051 w 2874051"/>
              <a:gd name="connsiteY2" fmla="*/ 0 h 1308105"/>
              <a:gd name="connsiteX3" fmla="*/ 837787 w 2874051"/>
              <a:gd name="connsiteY3" fmla="*/ 1308105 h 1308105"/>
              <a:gd name="connsiteX4" fmla="*/ 0 w 2874051"/>
              <a:gd name="connsiteY4" fmla="*/ 1308105 h 1308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051" h="1308105">
                <a:moveTo>
                  <a:pt x="0" y="1308105"/>
                </a:moveTo>
                <a:lnTo>
                  <a:pt x="2068881" y="0"/>
                </a:lnTo>
                <a:lnTo>
                  <a:pt x="2874051" y="0"/>
                </a:lnTo>
                <a:lnTo>
                  <a:pt x="837787" y="1308105"/>
                </a:lnTo>
                <a:lnTo>
                  <a:pt x="0" y="1308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1400338825"/>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35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6379871" y="-754"/>
            <a:ext cx="4129737"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439338" y="2104889"/>
            <a:ext cx="4619777" cy="781188"/>
          </a:xfrm>
          <a:prstGeom prst="rect">
            <a:avLst/>
          </a:prstGeom>
        </p:spPr>
        <p:txBody>
          <a:bodyPr anchor="b">
            <a:noAutofit/>
          </a:bodyPr>
          <a:lstStyle>
            <a:lvl1pPr marL="0" indent="0">
              <a:lnSpc>
                <a:spcPct val="100000"/>
              </a:lnSpc>
              <a:spcBef>
                <a:spcPts val="0"/>
              </a:spcBef>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439338" y="2886077"/>
            <a:ext cx="4619777"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5220039" y="2104889"/>
            <a:ext cx="4620038" cy="781188"/>
          </a:xfrm>
          <a:prstGeom prst="rect">
            <a:avLst/>
          </a:prstGeom>
        </p:spPr>
        <p:txBody>
          <a:bodyPr anchor="b">
            <a:noAutofit/>
          </a:bodyPr>
          <a:lstStyle>
            <a:lvl1pPr marL="0" indent="0">
              <a:lnSpc>
                <a:spcPct val="100000"/>
              </a:lnSpc>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5220039" y="2886077"/>
            <a:ext cx="462003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9405258" y="79319"/>
            <a:ext cx="753378" cy="754032"/>
          </a:xfrm>
          <a:prstGeom prst="rect">
            <a:avLst/>
          </a:prstGeom>
        </p:spPr>
      </p:pic>
    </p:spTree>
    <p:extLst>
      <p:ext uri="{BB962C8B-B14F-4D97-AF65-F5344CB8AC3E}">
        <p14:creationId xmlns:p14="http://schemas.microsoft.com/office/powerpoint/2010/main" val="675168677"/>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48719" y="2005763"/>
            <a:ext cx="4409238" cy="4083888"/>
          </a:xfrm>
          <a:prstGeom prst="rect">
            <a:avLst/>
          </a:prstGeom>
        </p:spPr>
        <p:txBody>
          <a:bodyPr/>
          <a:lstStyle>
            <a:lvl1pPr marL="0" indent="0">
              <a:buNone/>
              <a:defRPr sz="2025">
                <a:solidFill>
                  <a:schemeClr val="tx1"/>
                </a:solidFill>
              </a:defRPr>
            </a:lvl1pPr>
            <a:lvl2pPr marL="385776" indent="0">
              <a:buNone/>
              <a:defRPr sz="2025">
                <a:solidFill>
                  <a:schemeClr val="bg1"/>
                </a:solidFill>
              </a:defRPr>
            </a:lvl2pPr>
            <a:lvl3pPr marL="771551" indent="0">
              <a:buNone/>
              <a:defRPr sz="2025">
                <a:solidFill>
                  <a:schemeClr val="bg1"/>
                </a:solidFill>
              </a:defRPr>
            </a:lvl3pPr>
            <a:lvl4pPr marL="1157327" indent="0">
              <a:buNone/>
              <a:defRPr sz="2025">
                <a:solidFill>
                  <a:schemeClr val="bg1"/>
                </a:solidFill>
              </a:defRPr>
            </a:lvl4pPr>
            <a:lvl5pPr marL="1543103" indent="0">
              <a:buNone/>
              <a:defRPr sz="2025">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890473" y="2005763"/>
            <a:ext cx="4825741" cy="4084471"/>
          </a:xfrm>
          <a:prstGeom prst="rect">
            <a:avLst/>
          </a:prstGeom>
        </p:spPr>
        <p:txBody>
          <a:bodyPr vert="horz" lIns="91420" tIns="45710" rIns="91420" bIns="45710">
            <a:noAutofit/>
          </a:bodyPr>
          <a:lstStyle>
            <a:lvl1pPr marL="0" indent="0" algn="ctr">
              <a:buNone/>
              <a:defRPr sz="1688" b="0" i="0">
                <a:solidFill>
                  <a:schemeClr val="tx1"/>
                </a:solidFill>
                <a:latin typeface="+mn-lt"/>
                <a:cs typeface="CiscoSans ExtraLight"/>
              </a:defRPr>
            </a:lvl1pPr>
          </a:lstStyle>
          <a:p>
            <a:pPr lvl="0"/>
            <a:r>
              <a:rPr lang="en-US" noProof="0" dirty="0"/>
              <a:t>Click icon to add chart</a:t>
            </a:r>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6379871" y="-754"/>
            <a:ext cx="4129737"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2551287043"/>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448352" y="2664803"/>
            <a:ext cx="9275660" cy="3433180"/>
          </a:xfrm>
          <a:prstGeom prst="rect">
            <a:avLst/>
          </a:prstGeom>
        </p:spPr>
        <p:txBody>
          <a:bodyPr lIns="91420" tIns="45710" rIns="91420" bIns="45710">
            <a:noAutofit/>
          </a:bodyPr>
          <a:lstStyle>
            <a:lvl1pPr marL="0" indent="0" algn="ctr">
              <a:buNone/>
              <a:defRPr sz="1688" baseline="0">
                <a:solidFill>
                  <a:schemeClr val="tx1"/>
                </a:solidFill>
                <a:latin typeface="+mn-lt"/>
              </a:defRPr>
            </a:lvl1pPr>
          </a:lstStyle>
          <a:p>
            <a:pPr lvl="0"/>
            <a:r>
              <a:rPr lang="en-US" noProof="0" dirty="0"/>
              <a:t>Click icon to add table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Tree>
    <p:extLst>
      <p:ext uri="{BB962C8B-B14F-4D97-AF65-F5344CB8AC3E}">
        <p14:creationId xmlns:p14="http://schemas.microsoft.com/office/powerpoint/2010/main" val="2128157607"/>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1" y="-4"/>
            <a:ext cx="9911953"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03101" y="326572"/>
            <a:ext cx="9680802" cy="6204859"/>
          </a:xfrm>
          <a:prstGeom prst="rect">
            <a:avLst/>
          </a:prstGeom>
          <a:solidFill>
            <a:schemeClr val="bg1">
              <a:lumMod val="85000"/>
            </a:schemeClr>
          </a:solidFill>
        </p:spPr>
        <p:txBody>
          <a:bodyPr lIns="0" tIns="0" anchor="ctr"/>
          <a:lstStyle>
            <a:lvl1pPr marL="0" indent="0" algn="ctr">
              <a:buNone/>
              <a:defRPr sz="928"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1993106"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03101" y="558803"/>
            <a:ext cx="7031157" cy="939799"/>
          </a:xfrm>
          <a:prstGeom prst="rect">
            <a:avLst/>
          </a:prstGeom>
          <a:solidFill>
            <a:schemeClr val="bg1">
              <a:alpha val="90000"/>
            </a:schemeClr>
          </a:solidFill>
        </p:spPr>
        <p:txBody>
          <a:bodyPr lIns="288000" anchor="ctr">
            <a:normAutofit/>
          </a:bodyPr>
          <a:lstStyle>
            <a:lvl1pPr>
              <a:defRPr sz="3038" b="1">
                <a:solidFill>
                  <a:schemeClr val="tx1"/>
                </a:solidFill>
              </a:defRPr>
            </a:lvl1pPr>
          </a:lstStyle>
          <a:p>
            <a:r>
              <a:rPr lang="en-US" noProof="0" dirty="0"/>
              <a:t>Add Caption Here</a:t>
            </a:r>
          </a:p>
        </p:txBody>
      </p:sp>
    </p:spTree>
    <p:extLst>
      <p:ext uri="{BB962C8B-B14F-4D97-AF65-F5344CB8AC3E}">
        <p14:creationId xmlns:p14="http://schemas.microsoft.com/office/powerpoint/2010/main" val="701465472"/>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1821023"/>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756848" y="3461163"/>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756848" y="3839451"/>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756848" y="4216671"/>
            <a:ext cx="2907379" cy="289071"/>
          </a:xfrm>
          <a:prstGeom prst="rect">
            <a:avLst/>
          </a:prstGeom>
        </p:spPr>
        <p:txBody>
          <a:bodyPr/>
          <a:lstStyle>
            <a:lvl1pPr marL="0" indent="0">
              <a:buNone/>
              <a:defRPr sz="1519">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756848" y="4594957"/>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5449730" y="3505249"/>
            <a:ext cx="21842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5490807" y="3897987"/>
            <a:ext cx="136272"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5449730" y="4327947"/>
            <a:ext cx="21842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5460512" y="4650083"/>
            <a:ext cx="196863"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5050" y="0"/>
            <a:ext cx="5173600"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5050" y="4594957"/>
            <a:ext cx="1637823"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9339347" y="96205"/>
            <a:ext cx="849654"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999309" y="946597"/>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304257969"/>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2006085"/>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5379088" y="3640999"/>
            <a:ext cx="4095849" cy="1257575"/>
          </a:xfrm>
          <a:prstGeom prst="rect">
            <a:avLst/>
          </a:prstGeom>
        </p:spPr>
        <p:txBody>
          <a:bodyPr/>
          <a:lstStyle>
            <a:lvl1pPr marL="0" indent="0" algn="l">
              <a:buNone/>
              <a:defRPr sz="2025" b="0" i="0" spc="253">
                <a:solidFill>
                  <a:schemeClr val="accent6"/>
                </a:solidFill>
                <a:latin typeface="+mn-lt"/>
                <a:cs typeface="Calibri" panose="020F0502020204030204" pitchFamily="34" charset="0"/>
              </a:defRPr>
            </a:lvl1pPr>
            <a:lvl2pPr marL="385776" indent="0" algn="ctr">
              <a:buNone/>
              <a:defRPr sz="1688"/>
            </a:lvl2pPr>
            <a:lvl3pPr marL="771551" indent="0" algn="ctr">
              <a:buNone/>
              <a:defRPr sz="1519"/>
            </a:lvl3pPr>
            <a:lvl4pPr marL="1157327" indent="0" algn="ctr">
              <a:buNone/>
              <a:defRPr sz="1350"/>
            </a:lvl4pPr>
            <a:lvl5pPr marL="1543103" indent="0" algn="ctr">
              <a:buNone/>
              <a:defRPr sz="1350"/>
            </a:lvl5pPr>
            <a:lvl6pPr marL="1928879" indent="0" algn="ctr">
              <a:buNone/>
              <a:defRPr sz="1350"/>
            </a:lvl6pPr>
            <a:lvl7pPr marL="2314654" indent="0" algn="ctr">
              <a:buNone/>
              <a:defRPr sz="1350"/>
            </a:lvl7pPr>
            <a:lvl8pPr marL="2700430" indent="0" algn="ctr">
              <a:buNone/>
              <a:defRPr sz="1350"/>
            </a:lvl8pPr>
            <a:lvl9pPr marL="3086206" indent="0" algn="ctr">
              <a:buNone/>
              <a:defRPr sz="135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22F2CC8-95CB-F996-C4D4-B2B222FD40D7}"/>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1778221358"/>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8965121" cy="49469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965121"/>
              <a:gd name="connsiteY0" fmla="*/ 5086611 h 5086611"/>
              <a:gd name="connsiteX1" fmla="*/ 0 w 8965121"/>
              <a:gd name="connsiteY1" fmla="*/ 0 h 5086611"/>
              <a:gd name="connsiteX2" fmla="*/ 8965121 w 8965121"/>
              <a:gd name="connsiteY2" fmla="*/ 5086611 h 5086611"/>
              <a:gd name="connsiteX3" fmla="*/ 0 w 8965121"/>
              <a:gd name="connsiteY3" fmla="*/ 5086611 h 5086611"/>
              <a:gd name="connsiteX0" fmla="*/ 0 w 8965121"/>
              <a:gd name="connsiteY0" fmla="*/ 4946911 h 4946911"/>
              <a:gd name="connsiteX1" fmla="*/ 0 w 8965121"/>
              <a:gd name="connsiteY1" fmla="*/ 0 h 4946911"/>
              <a:gd name="connsiteX2" fmla="*/ 8965121 w 8965121"/>
              <a:gd name="connsiteY2" fmla="*/ 4946911 h 4946911"/>
              <a:gd name="connsiteX3" fmla="*/ 0 w 8965121"/>
              <a:gd name="connsiteY3" fmla="*/ 4946911 h 4946911"/>
            </a:gdLst>
            <a:ahLst/>
            <a:cxnLst>
              <a:cxn ang="0">
                <a:pos x="connsiteX0" y="connsiteY0"/>
              </a:cxn>
              <a:cxn ang="0">
                <a:pos x="connsiteX1" y="connsiteY1"/>
              </a:cxn>
              <a:cxn ang="0">
                <a:pos x="connsiteX2" y="connsiteY2"/>
              </a:cxn>
              <a:cxn ang="0">
                <a:pos x="connsiteX3" y="connsiteY3"/>
              </a:cxn>
            </a:cxnLst>
            <a:rect l="l" t="t" r="r" b="b"/>
            <a:pathLst>
              <a:path w="8965121" h="4946911">
                <a:moveTo>
                  <a:pt x="0" y="4946911"/>
                </a:moveTo>
                <a:lnTo>
                  <a:pt x="0" y="0"/>
                </a:lnTo>
                <a:lnTo>
                  <a:pt x="8965121" y="4946911"/>
                </a:lnTo>
                <a:lnTo>
                  <a:pt x="0" y="49469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1" y="1010090"/>
            <a:ext cx="1506311"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5301994" y="1987423"/>
            <a:ext cx="4144190" cy="1789855"/>
          </a:xfrm>
          <a:prstGeom prst="rect">
            <a:avLst/>
          </a:prstGeom>
        </p:spPr>
        <p:txBody>
          <a:bodyPr anchor="b">
            <a:normAutofit/>
          </a:bodyPr>
          <a:lstStyle>
            <a:lvl1pPr>
              <a:defRPr sz="3375"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5301994" y="3792047"/>
            <a:ext cx="4144190" cy="910580"/>
          </a:xfrm>
          <a:prstGeom prst="rect">
            <a:avLst/>
          </a:prstGeom>
        </p:spPr>
        <p:txBody>
          <a:bodyPr>
            <a:normAutofit/>
          </a:bodyPr>
          <a:lstStyle>
            <a:lvl1pPr marL="0" indent="0">
              <a:buNone/>
              <a:defRPr sz="1688" b="0" i="0" spc="253">
                <a:solidFill>
                  <a:schemeClr val="accent6"/>
                </a:solidFill>
                <a:latin typeface="+mn-lt"/>
                <a:cs typeface="Calibri" panose="020F0502020204030204" pitchFamily="34" charset="0"/>
              </a:defRPr>
            </a:lvl1pPr>
            <a:lvl2pPr marL="385776" indent="0">
              <a:buNone/>
              <a:defRPr sz="1688">
                <a:solidFill>
                  <a:schemeClr val="tx1">
                    <a:tint val="75000"/>
                  </a:schemeClr>
                </a:solidFill>
              </a:defRPr>
            </a:lvl2pPr>
            <a:lvl3pPr marL="771551" indent="0">
              <a:buNone/>
              <a:defRPr sz="1519">
                <a:solidFill>
                  <a:schemeClr val="tx1">
                    <a:tint val="75000"/>
                  </a:schemeClr>
                </a:solidFill>
              </a:defRPr>
            </a:lvl3pPr>
            <a:lvl4pPr marL="1157327" indent="0">
              <a:buNone/>
              <a:defRPr sz="1350">
                <a:solidFill>
                  <a:schemeClr val="tx1">
                    <a:tint val="75000"/>
                  </a:schemeClr>
                </a:solidFill>
              </a:defRPr>
            </a:lvl4pPr>
            <a:lvl5pPr marL="1543103" indent="0">
              <a:buNone/>
              <a:defRPr sz="1350">
                <a:solidFill>
                  <a:schemeClr val="tx1">
                    <a:tint val="75000"/>
                  </a:schemeClr>
                </a:solidFill>
              </a:defRPr>
            </a:lvl5pPr>
            <a:lvl6pPr marL="1928879" indent="0">
              <a:buNone/>
              <a:defRPr sz="1350">
                <a:solidFill>
                  <a:schemeClr val="tx1">
                    <a:tint val="75000"/>
                  </a:schemeClr>
                </a:solidFill>
              </a:defRPr>
            </a:lvl6pPr>
            <a:lvl7pPr marL="2314654" indent="0">
              <a:buNone/>
              <a:defRPr sz="1350">
                <a:solidFill>
                  <a:schemeClr val="tx1">
                    <a:tint val="75000"/>
                  </a:schemeClr>
                </a:solidFill>
              </a:defRPr>
            </a:lvl7pPr>
            <a:lvl8pPr marL="2700430" indent="0">
              <a:buNone/>
              <a:defRPr sz="1350">
                <a:solidFill>
                  <a:schemeClr val="tx1">
                    <a:tint val="75000"/>
                  </a:schemeClr>
                </a:solidFill>
              </a:defRPr>
            </a:lvl8pPr>
            <a:lvl9pPr marL="3086206" indent="0">
              <a:buNone/>
              <a:defRPr sz="135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185147" y="646422"/>
            <a:ext cx="5681005" cy="304922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55A580-AFFA-3B00-902E-2AF85E14B5DA}"/>
              </a:ext>
            </a:extLst>
          </p:cNvPr>
          <p:cNvPicPr>
            <a:picLocks/>
          </p:cNvPicPr>
          <p:nvPr userDrawn="1"/>
        </p:nvPicPr>
        <p:blipFill>
          <a:blip r:embed="rId2"/>
          <a:srcRect l="382" r="382"/>
          <a:stretch/>
        </p:blipFill>
        <p:spPr>
          <a:xfrm>
            <a:off x="9339347" y="96205"/>
            <a:ext cx="849654" cy="850392"/>
          </a:xfrm>
          <a:prstGeom prst="rect">
            <a:avLst/>
          </a:prstGeom>
        </p:spPr>
      </p:pic>
      <p:sp>
        <p:nvSpPr>
          <p:cNvPr id="3" name="Parallelogram 2">
            <a:extLst>
              <a:ext uri="{FF2B5EF4-FFF2-40B4-BE49-F238E27FC236}">
                <a16:creationId xmlns:a16="http://schemas.microsoft.com/office/drawing/2014/main" id="{C0155AC6-6A7A-B579-7975-CA1FF68AB61C}"/>
              </a:ext>
            </a:extLst>
          </p:cNvPr>
          <p:cNvSpPr/>
          <p:nvPr userDrawn="1"/>
        </p:nvSpPr>
        <p:spPr>
          <a:xfrm rot="19958790">
            <a:off x="-583764" y="3532950"/>
            <a:ext cx="3257013" cy="1746952"/>
          </a:xfrm>
          <a:prstGeom prst="parallelogram">
            <a:avLst>
              <a:gd name="adj" fmla="val 51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4" name="Straight Connector 3">
            <a:extLst>
              <a:ext uri="{FF2B5EF4-FFF2-40B4-BE49-F238E27FC236}">
                <a16:creationId xmlns:a16="http://schemas.microsoft.com/office/drawing/2014/main" id="{76541BF5-2484-9A3F-38D2-FDD565182037}"/>
              </a:ext>
            </a:extLst>
          </p:cNvPr>
          <p:cNvCxnSpPr>
            <a:cxnSpLocks/>
          </p:cNvCxnSpPr>
          <p:nvPr userDrawn="1"/>
        </p:nvCxnSpPr>
        <p:spPr>
          <a:xfrm flipV="1">
            <a:off x="0" y="5136825"/>
            <a:ext cx="1664946" cy="8638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arallelogram 4">
            <a:extLst>
              <a:ext uri="{FF2B5EF4-FFF2-40B4-BE49-F238E27FC236}">
                <a16:creationId xmlns:a16="http://schemas.microsoft.com/office/drawing/2014/main" id="{587352C5-5EDB-BCDB-44CC-8D1DD72D0592}"/>
              </a:ext>
            </a:extLst>
          </p:cNvPr>
          <p:cNvSpPr/>
          <p:nvPr userDrawn="1"/>
        </p:nvSpPr>
        <p:spPr>
          <a:xfrm rot="19958790">
            <a:off x="-117309" y="3407046"/>
            <a:ext cx="121364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7" name="Parallelogram 24">
            <a:extLst>
              <a:ext uri="{FF2B5EF4-FFF2-40B4-BE49-F238E27FC236}">
                <a16:creationId xmlns:a16="http://schemas.microsoft.com/office/drawing/2014/main" id="{81747C8E-8ABA-DFC2-808F-68BD4C5DEF11}"/>
              </a:ext>
            </a:extLst>
          </p:cNvPr>
          <p:cNvSpPr/>
          <p:nvPr userDrawn="1"/>
        </p:nvSpPr>
        <p:spPr>
          <a:xfrm>
            <a:off x="6833324" y="-6"/>
            <a:ext cx="1753267" cy="758694"/>
          </a:xfrm>
          <a:custGeom>
            <a:avLst/>
            <a:gdLst>
              <a:gd name="connsiteX0" fmla="*/ 0 w 1905667"/>
              <a:gd name="connsiteY0" fmla="*/ 742819 h 742819"/>
              <a:gd name="connsiteX1" fmla="*/ 1454811 w 1905667"/>
              <a:gd name="connsiteY1" fmla="*/ 0 h 742819"/>
              <a:gd name="connsiteX2" fmla="*/ 1905667 w 1905667"/>
              <a:gd name="connsiteY2" fmla="*/ 0 h 742819"/>
              <a:gd name="connsiteX3" fmla="*/ 450856 w 1905667"/>
              <a:gd name="connsiteY3" fmla="*/ 742819 h 742819"/>
              <a:gd name="connsiteX4" fmla="*/ 0 w 1905667"/>
              <a:gd name="connsiteY4" fmla="*/ 742819 h 742819"/>
              <a:gd name="connsiteX0" fmla="*/ 0 w 1905667"/>
              <a:gd name="connsiteY0" fmla="*/ 742819 h 758694"/>
              <a:gd name="connsiteX1" fmla="*/ 1454811 w 1905667"/>
              <a:gd name="connsiteY1" fmla="*/ 0 h 758694"/>
              <a:gd name="connsiteX2" fmla="*/ 1905667 w 1905667"/>
              <a:gd name="connsiteY2" fmla="*/ 0 h 758694"/>
              <a:gd name="connsiteX3" fmla="*/ 663581 w 1905667"/>
              <a:gd name="connsiteY3" fmla="*/ 758694 h 758694"/>
              <a:gd name="connsiteX4" fmla="*/ 0 w 1905667"/>
              <a:gd name="connsiteY4" fmla="*/ 742819 h 758694"/>
              <a:gd name="connsiteX0" fmla="*/ 0 w 1753267"/>
              <a:gd name="connsiteY0" fmla="*/ 742819 h 758694"/>
              <a:gd name="connsiteX1" fmla="*/ 1302411 w 1753267"/>
              <a:gd name="connsiteY1" fmla="*/ 0 h 758694"/>
              <a:gd name="connsiteX2" fmla="*/ 1753267 w 1753267"/>
              <a:gd name="connsiteY2" fmla="*/ 0 h 758694"/>
              <a:gd name="connsiteX3" fmla="*/ 511181 w 1753267"/>
              <a:gd name="connsiteY3" fmla="*/ 758694 h 758694"/>
              <a:gd name="connsiteX4" fmla="*/ 0 w 1753267"/>
              <a:gd name="connsiteY4" fmla="*/ 742819 h 75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67" h="758694">
                <a:moveTo>
                  <a:pt x="0" y="742819"/>
                </a:moveTo>
                <a:lnTo>
                  <a:pt x="1302411" y="0"/>
                </a:lnTo>
                <a:lnTo>
                  <a:pt x="1753267" y="0"/>
                </a:lnTo>
                <a:lnTo>
                  <a:pt x="511181" y="758694"/>
                </a:lnTo>
                <a:lnTo>
                  <a:pt x="0" y="7428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algn="ctr"/>
            <a:endParaRPr lang="en-US" sz="1140" noProof="0" dirty="0"/>
          </a:p>
        </p:txBody>
      </p:sp>
    </p:spTree>
    <p:extLst>
      <p:ext uri="{BB962C8B-B14F-4D97-AF65-F5344CB8AC3E}">
        <p14:creationId xmlns:p14="http://schemas.microsoft.com/office/powerpoint/2010/main" val="1545857339"/>
      </p:ext>
    </p:extLst>
  </p:cSld>
  <p:clrMapOvr>
    <a:masterClrMapping/>
  </p:clrMapOvr>
  <p:extLst>
    <p:ext uri="{DCECCB84-F9BA-43D5-87BE-67443E8EF086}">
      <p15:sldGuideLst xmlns:p15="http://schemas.microsoft.com/office/powerpoint/2012/main">
        <p15:guide id="1" orient="horz" pos="2183">
          <p15:clr>
            <a:srgbClr val="FBAE40"/>
          </p15:clr>
        </p15:guide>
        <p15:guide id="2" pos="3240">
          <p15:clr>
            <a:srgbClr val="FBAE40"/>
          </p15:clr>
        </p15:guide>
        <p15:guide id="3" pos="121">
          <p15:clr>
            <a:srgbClr val="FBAE40"/>
          </p15:clr>
        </p15:guide>
        <p15:guide id="4" orient="horz" pos="4171">
          <p15:clr>
            <a:srgbClr val="FBAE40"/>
          </p15:clr>
        </p15:guide>
        <p15:guide id="5" pos="6359">
          <p15:clr>
            <a:srgbClr val="FBAE40"/>
          </p15:clr>
        </p15:guide>
        <p15:guide id="6" orient="horz" pos="1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6379871" y="-754"/>
            <a:ext cx="4129737" cy="3541764"/>
            <a:chOff x="-254790" y="-722"/>
            <a:chExt cx="4894503" cy="336799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439338" y="2104889"/>
            <a:ext cx="4619777" cy="781188"/>
          </a:xfrm>
          <a:prstGeom prst="rect">
            <a:avLst/>
          </a:prstGeom>
        </p:spPr>
        <p:txBody>
          <a:bodyPr anchor="b">
            <a:noAutofit/>
          </a:bodyPr>
          <a:lstStyle>
            <a:lvl1pPr marL="0" indent="0">
              <a:lnSpc>
                <a:spcPct val="100000"/>
              </a:lnSpc>
              <a:spcBef>
                <a:spcPts val="0"/>
              </a:spcBef>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439338" y="2886077"/>
            <a:ext cx="4619777"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5220039" y="2104889"/>
            <a:ext cx="4620038" cy="781188"/>
          </a:xfrm>
          <a:prstGeom prst="rect">
            <a:avLst/>
          </a:prstGeom>
        </p:spPr>
        <p:txBody>
          <a:bodyPr anchor="b">
            <a:noAutofit/>
          </a:bodyPr>
          <a:lstStyle>
            <a:lvl1pPr marL="0" indent="0">
              <a:lnSpc>
                <a:spcPct val="100000"/>
              </a:lnSpc>
              <a:buNone/>
              <a:defRPr sz="2025" b="1" i="0">
                <a:solidFill>
                  <a:schemeClr val="tx1"/>
                </a:solidFill>
                <a:latin typeface="Montserrat" pitchFamily="2" charset="77"/>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5220039" y="2886077"/>
            <a:ext cx="462003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pic>
        <p:nvPicPr>
          <p:cNvPr id="4" name="Picture 3">
            <a:extLst>
              <a:ext uri="{FF2B5EF4-FFF2-40B4-BE49-F238E27FC236}">
                <a16:creationId xmlns:a16="http://schemas.microsoft.com/office/drawing/2014/main" id="{1C1D51D1-28BC-5C1A-72A8-28BC47153794}"/>
              </a:ext>
            </a:extLst>
          </p:cNvPr>
          <p:cNvPicPr>
            <a:picLocks/>
          </p:cNvPicPr>
          <p:nvPr userDrawn="1"/>
        </p:nvPicPr>
        <p:blipFill>
          <a:blip r:embed="rId2"/>
          <a:srcRect l="382" r="382"/>
          <a:stretch/>
        </p:blipFill>
        <p:spPr>
          <a:xfrm>
            <a:off x="9405258" y="79319"/>
            <a:ext cx="753378" cy="754032"/>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guide id="3" pos="332" userDrawn="1">
          <p15:clr>
            <a:srgbClr val="FBAE40"/>
          </p15:clr>
        </p15:guide>
        <p15:guide id="4" pos="6263" userDrawn="1">
          <p15:clr>
            <a:srgbClr val="FBAE40"/>
          </p15:clr>
        </p15:guide>
        <p15:guide id="5" orient="horz" pos="77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437634" y="1671927"/>
            <a:ext cx="9142135"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9C19110E-CC1D-25EA-06A9-EC25883AB4B1}"/>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0D733621-FC7E-A51E-78D3-F8DDBECA9CE8}"/>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5DCD3A86-0792-C310-C9B9-F95050231B4D}"/>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51F934C5-7B26-18AB-4C60-214CA8A5CDF9}"/>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A224BD3-3D9F-5B90-92D6-1CCF2077CB2E}"/>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EC2D3173-C0AA-FB8B-F487-21D0723FD73A}"/>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81F39EDF-8A1C-6153-81D9-49C93A5CC50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860337"/>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6" y="209030"/>
            <a:ext cx="5582258" cy="1147969"/>
          </a:xfrm>
          <a:prstGeom prst="rect">
            <a:avLst/>
          </a:prstGeom>
        </p:spPr>
        <p:txBody>
          <a:bodyPr bIns="0" anchor="b">
            <a:normAutofit/>
          </a:bodyPr>
          <a:lstStyle>
            <a:lvl1pPr>
              <a:defRPr sz="3713"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446923"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5207794" y="1651047"/>
            <a:ext cx="4371975"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761BCACB-5FBB-F78C-C631-0FB81DE15AC7}"/>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8EAB7E87-F9C8-875A-2651-2A447766698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0AC9232C-5891-739A-8F0A-40C9639D8E59}"/>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252870F-D3AD-BB76-F08D-FFC4F76F8EA6}"/>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1AEBB3BF-91C4-5B05-54F0-32175F05E2F7}"/>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A9DBC63D-45B9-05F5-393F-5E8D3D384312}"/>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B6D14115-85A5-379D-BCA9-2FEC7164915B}"/>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44099"/>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437636" y="1681163"/>
            <a:ext cx="4541485" cy="823912"/>
          </a:xfrm>
          <a:prstGeom prst="rect">
            <a:avLst/>
          </a:prstGeom>
        </p:spPr>
        <p:txBody>
          <a:bodyPr anchor="b"/>
          <a:lstStyle>
            <a:lvl1pPr marL="0" indent="0">
              <a:buNone/>
              <a:defRPr lang="en-US" b="1" dirty="0">
                <a:solidFill>
                  <a:schemeClr val="accent6"/>
                </a:solidFill>
              </a:defRPr>
            </a:lvl1pPr>
          </a:lstStyle>
          <a:p>
            <a:pPr marL="192888" lvl="0" indent="-192888"/>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5207795" y="1681163"/>
            <a:ext cx="4373315" cy="823912"/>
          </a:xfrm>
          <a:prstGeom prst="rect">
            <a:avLst/>
          </a:prstGeom>
        </p:spPr>
        <p:txBody>
          <a:bodyPr anchor="b"/>
          <a:lstStyle>
            <a:lvl1pPr marL="0" indent="0">
              <a:buNone/>
              <a:defRPr sz="2025" b="1">
                <a:solidFill>
                  <a:schemeClr val="accent6"/>
                </a:solidFill>
              </a:defRPr>
            </a:lvl1pPr>
            <a:lvl2pPr marL="385776" indent="0">
              <a:buNone/>
              <a:defRPr sz="1688" b="1"/>
            </a:lvl2pPr>
            <a:lvl3pPr marL="771551" indent="0">
              <a:buNone/>
              <a:defRPr sz="1519" b="1"/>
            </a:lvl3pPr>
            <a:lvl4pPr marL="1157327" indent="0">
              <a:buNone/>
              <a:defRPr sz="1350" b="1"/>
            </a:lvl4pPr>
            <a:lvl5pPr marL="1543103" indent="0">
              <a:buNone/>
              <a:defRPr sz="1350" b="1"/>
            </a:lvl5pPr>
            <a:lvl6pPr marL="1928879" indent="0">
              <a:buNone/>
              <a:defRPr sz="1350" b="1"/>
            </a:lvl6pPr>
            <a:lvl7pPr marL="2314654" indent="0">
              <a:buNone/>
              <a:defRPr sz="1350" b="1"/>
            </a:lvl7pPr>
            <a:lvl8pPr marL="2700430" indent="0">
              <a:buNone/>
              <a:defRPr sz="1350" b="1"/>
            </a:lvl8pPr>
            <a:lvl9pPr marL="3086206" indent="0">
              <a:buNone/>
              <a:defRPr sz="135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5207795" y="2505075"/>
            <a:ext cx="4373315"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437636" y="2505075"/>
            <a:ext cx="45492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5" name="Group 4">
            <a:extLst>
              <a:ext uri="{FF2B5EF4-FFF2-40B4-BE49-F238E27FC236}">
                <a16:creationId xmlns:a16="http://schemas.microsoft.com/office/drawing/2014/main" id="{CBAB532F-A426-3FD5-F285-14F347647238}"/>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D139D55A-532F-0389-A11D-4DEC88CD9463}"/>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40CCCD45-B4D8-92BF-C68C-922AB01134E1}"/>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A9BC1E1C-967C-15BD-5AC7-A785E7556E78}"/>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680EEFD3-9BA0-C291-77E1-7C4BED99945F}"/>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F62C44A3-A6B2-6FE0-AAE7-7223385AC11C}"/>
              </a:ext>
            </a:extLst>
          </p:cNvPr>
          <p:cNvPicPr>
            <a:picLocks/>
          </p:cNvPicPr>
          <p:nvPr userDrawn="1"/>
        </p:nvPicPr>
        <p:blipFill>
          <a:blip r:embed="rId2"/>
          <a:srcRect l="382" r="382"/>
          <a:stretch/>
        </p:blipFill>
        <p:spPr>
          <a:xfrm>
            <a:off x="9405258" y="79319"/>
            <a:ext cx="753378" cy="754032"/>
          </a:xfrm>
          <a:prstGeom prst="rect">
            <a:avLst/>
          </a:prstGeom>
        </p:spPr>
      </p:pic>
      <p:cxnSp>
        <p:nvCxnSpPr>
          <p:cNvPr id="11" name="Straight Connector 10">
            <a:extLst>
              <a:ext uri="{FF2B5EF4-FFF2-40B4-BE49-F238E27FC236}">
                <a16:creationId xmlns:a16="http://schemas.microsoft.com/office/drawing/2014/main" id="{4C0C73E2-6A58-7E35-60BB-104171E0DB6E}"/>
              </a:ext>
            </a:extLst>
          </p:cNvPr>
          <p:cNvCxnSpPr>
            <a:cxnSpLocks/>
          </p:cNvCxnSpPr>
          <p:nvPr userDrawn="1"/>
        </p:nvCxnSpPr>
        <p:spPr>
          <a:xfrm flipH="1" flipV="1">
            <a:off x="-15214" y="4994268"/>
            <a:ext cx="1214622" cy="13620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17252"/>
      </p:ext>
    </p:extLst>
  </p:cSld>
  <p:clrMapOvr>
    <a:masterClrMapping/>
  </p:clrMapOvr>
  <p:extLst>
    <p:ext uri="{DCECCB84-F9BA-43D5-87BE-67443E8EF086}">
      <p15:sldGuideLst xmlns:p15="http://schemas.microsoft.com/office/powerpoint/2012/main">
        <p15:guide id="1" orient="horz" pos="2160">
          <p15:clr>
            <a:srgbClr val="FBAE40"/>
          </p15:clr>
        </p15:guide>
        <p15:guide id="2" pos="3240">
          <p15:clr>
            <a:srgbClr val="FBAE40"/>
          </p15:clr>
        </p15:guide>
        <p15:guide id="3" pos="332">
          <p15:clr>
            <a:srgbClr val="FBAE40"/>
          </p15:clr>
        </p15:guide>
        <p15:guide id="4" pos="6263">
          <p15:clr>
            <a:srgbClr val="FBAE40"/>
          </p15:clr>
        </p15:guide>
        <p15:guide id="5" orient="horz" pos="77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7378"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5198611" y="2290715"/>
            <a:ext cx="4896848" cy="4341863"/>
          </a:xfrm>
          <a:prstGeom prst="rect">
            <a:avLst/>
          </a:prstGeom>
        </p:spPr>
        <p:txBody>
          <a:bodyPr/>
          <a:lstStyle>
            <a:lvl1pPr>
              <a:buClr>
                <a:schemeClr val="accent2"/>
              </a:buClr>
              <a:defRPr sz="2025"/>
            </a:lvl1pPr>
            <a:lvl2pPr>
              <a:buClr>
                <a:schemeClr val="accent2"/>
              </a:buClr>
              <a:defRPr sz="1688"/>
            </a:lvl2pPr>
            <a:lvl3pPr>
              <a:buClr>
                <a:schemeClr val="accent2"/>
              </a:buClr>
              <a:defRPr sz="1519"/>
            </a:lvl3pPr>
            <a:lvl4pPr>
              <a:buClr>
                <a:schemeClr val="accent2"/>
              </a:buClr>
              <a:defRPr sz="1350"/>
            </a:lvl4pPr>
            <a:lvl5pPr>
              <a:buClr>
                <a:schemeClr val="accent2"/>
              </a:buClr>
              <a:defRPr sz="1350"/>
            </a:lvl5pPr>
            <a:lvl6pPr>
              <a:defRPr sz="1688"/>
            </a:lvl6pPr>
            <a:lvl7pPr>
              <a:defRPr sz="1688"/>
            </a:lvl7pPr>
            <a:lvl8pPr>
              <a:defRPr sz="1688"/>
            </a:lvl8pPr>
            <a:lvl9pPr>
              <a:defRPr sz="1688"/>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 name="Picture 2">
            <a:extLst>
              <a:ext uri="{FF2B5EF4-FFF2-40B4-BE49-F238E27FC236}">
                <a16:creationId xmlns:a16="http://schemas.microsoft.com/office/drawing/2014/main" id="{CB7BF403-FDFA-D1AB-639D-E6137E894C8E}"/>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4083857121"/>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8965121" cy="5404111"/>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1" y="0"/>
            <a:ext cx="5088392"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7590859" y="4943476"/>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06800" y="4374039"/>
            <a:ext cx="4481592" cy="1327031"/>
          </a:xfrm>
          <a:prstGeom prst="rect">
            <a:avLst/>
          </a:prstGeom>
        </p:spPr>
        <p:txBody>
          <a:bodyPr anchor="b">
            <a:normAutofit/>
          </a:bodyPr>
          <a:lstStyle>
            <a:lvl1pPr marL="0" indent="0" algn="r">
              <a:buFont typeface="Arial" panose="020B0604020202020204" pitchFamily="34" charset="0"/>
              <a:buNone/>
              <a:defRPr sz="3375"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5050" y="4700018"/>
            <a:ext cx="1619822"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606800" y="5701071"/>
            <a:ext cx="4481592" cy="931505"/>
          </a:xfrm>
          <a:prstGeom prst="rect">
            <a:avLst/>
          </a:prstGeom>
        </p:spPr>
        <p:txBody>
          <a:bodyPr/>
          <a:lstStyle>
            <a:lvl1pPr marL="0" indent="0" algn="r">
              <a:buFont typeface="Arial" panose="020B0604020202020204" pitchFamily="34" charset="0"/>
              <a:buNone/>
              <a:defRPr sz="1350">
                <a:solidFill>
                  <a:schemeClr val="accent6"/>
                </a:solidFill>
              </a:defRPr>
            </a:lvl1pPr>
            <a:lvl2pPr marL="385776" indent="0">
              <a:buNone/>
              <a:defRPr sz="1181"/>
            </a:lvl2pPr>
            <a:lvl3pPr marL="771551" indent="0">
              <a:buNone/>
              <a:defRPr sz="1013"/>
            </a:lvl3pPr>
            <a:lvl4pPr marL="1157327" indent="0">
              <a:buNone/>
              <a:defRPr sz="844"/>
            </a:lvl4pPr>
            <a:lvl5pPr marL="1543103" indent="0">
              <a:buNone/>
              <a:defRPr sz="844"/>
            </a:lvl5pPr>
            <a:lvl6pPr marL="1928879" indent="0">
              <a:buNone/>
              <a:defRPr sz="844"/>
            </a:lvl6pPr>
            <a:lvl7pPr marL="2314654" indent="0">
              <a:buNone/>
              <a:defRPr sz="844"/>
            </a:lvl7pPr>
            <a:lvl8pPr marL="2700430" indent="0">
              <a:buNone/>
              <a:defRPr sz="844"/>
            </a:lvl8pPr>
            <a:lvl9pPr marL="3086206" indent="0">
              <a:buNone/>
              <a:defRPr sz="844"/>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5273414" y="2271861"/>
            <a:ext cx="4822046" cy="4360715"/>
          </a:xfrm>
          <a:prstGeom prst="rect">
            <a:avLst/>
          </a:prstGeom>
        </p:spPr>
        <p:txBody>
          <a:bodyPr/>
          <a:lstStyle>
            <a:lvl1pPr marL="0" indent="0">
              <a:buNone/>
              <a:defRPr sz="2700"/>
            </a:lvl1pPr>
            <a:lvl2pPr marL="385776" indent="0">
              <a:buNone/>
              <a:defRPr sz="2363"/>
            </a:lvl2pPr>
            <a:lvl3pPr marL="771551" indent="0">
              <a:buNone/>
              <a:defRPr sz="2025"/>
            </a:lvl3pPr>
            <a:lvl4pPr marL="1157327" indent="0">
              <a:buNone/>
              <a:defRPr sz="1688"/>
            </a:lvl4pPr>
            <a:lvl5pPr marL="1543103" indent="0">
              <a:buNone/>
              <a:defRPr sz="1688"/>
            </a:lvl5pPr>
            <a:lvl6pPr marL="1928879" indent="0">
              <a:buNone/>
              <a:defRPr sz="1688"/>
            </a:lvl6pPr>
            <a:lvl7pPr marL="2314654" indent="0">
              <a:buNone/>
              <a:defRPr sz="1688"/>
            </a:lvl7pPr>
            <a:lvl8pPr marL="2700430" indent="0">
              <a:buNone/>
              <a:defRPr sz="1688"/>
            </a:lvl8pPr>
            <a:lvl9pPr marL="3086206" indent="0">
              <a:buNone/>
              <a:defRPr sz="1688"/>
            </a:lvl9pPr>
          </a:lstStyle>
          <a:p>
            <a:r>
              <a:rPr lang="en-US" noProof="0" dirty="0"/>
              <a:t>Click icon to add picture</a:t>
            </a:r>
          </a:p>
        </p:txBody>
      </p:sp>
      <p:pic>
        <p:nvPicPr>
          <p:cNvPr id="3" name="Picture 2">
            <a:extLst>
              <a:ext uri="{FF2B5EF4-FFF2-40B4-BE49-F238E27FC236}">
                <a16:creationId xmlns:a16="http://schemas.microsoft.com/office/drawing/2014/main" id="{6FC58D68-0F64-AFF4-E980-B7841FFCADE4}"/>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1605696421"/>
      </p:ext>
    </p:extLst>
  </p:cSld>
  <p:clrMapOvr>
    <a:masterClrMapping/>
  </p:clrMapOvr>
  <p:extLst>
    <p:ext uri="{DCECCB84-F9BA-43D5-87BE-67443E8EF086}">
      <p15:sldGuideLst xmlns:p15="http://schemas.microsoft.com/office/powerpoint/2012/main">
        <p15:guide id="1" orient="horz" pos="2160">
          <p15:clr>
            <a:srgbClr val="FBAE40"/>
          </p15:clr>
        </p15:guide>
        <p15:guide id="2" pos="6359">
          <p15:clr>
            <a:srgbClr val="FBAE40"/>
          </p15:clr>
        </p15:guide>
        <p15:guide id="3" pos="117">
          <p15:clr>
            <a:srgbClr val="FBAE40"/>
          </p15:clr>
        </p15:guide>
        <p15:guide id="4" orient="horz" pos="4179">
          <p15:clr>
            <a:srgbClr val="FBAE40"/>
          </p15:clr>
        </p15:guide>
        <p15:guide id="5" orient="horz" pos="143">
          <p15:clr>
            <a:srgbClr val="FBAE40"/>
          </p15:clr>
        </p15:guide>
        <p15:guide id="6" pos="2073">
          <p15:clr>
            <a:srgbClr val="FBAE40"/>
          </p15:clr>
        </p15:guide>
        <p15:guide id="7" pos="37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6379871" y="3"/>
            <a:ext cx="4076865"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636173" y="1"/>
            <a:ext cx="1221581"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4" name="Picture 3">
            <a:extLst>
              <a:ext uri="{FF2B5EF4-FFF2-40B4-BE49-F238E27FC236}">
                <a16:creationId xmlns:a16="http://schemas.microsoft.com/office/drawing/2014/main" id="{00FA49B8-24FA-9EFA-B48B-A66CCD85AE2B}"/>
              </a:ext>
            </a:extLst>
          </p:cNvPr>
          <p:cNvPicPr>
            <a:picLocks/>
          </p:cNvPicPr>
          <p:nvPr userDrawn="1"/>
        </p:nvPicPr>
        <p:blipFill>
          <a:blip r:embed="rId2"/>
          <a:srcRect l="382" r="382"/>
          <a:stretch/>
        </p:blipFill>
        <p:spPr>
          <a:xfrm>
            <a:off x="9339347" y="96205"/>
            <a:ext cx="849654" cy="850392"/>
          </a:xfrm>
          <a:prstGeom prst="rect">
            <a:avLst/>
          </a:prstGeom>
        </p:spPr>
      </p:pic>
    </p:spTree>
    <p:extLst>
      <p:ext uri="{BB962C8B-B14F-4D97-AF65-F5344CB8AC3E}">
        <p14:creationId xmlns:p14="http://schemas.microsoft.com/office/powerpoint/2010/main" val="1094455056"/>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44F4A88F-1EED-F79B-E6CC-EB52CD87D824}"/>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3335DA87-B9C9-2F4A-9664-BEB937C38336}"/>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33A39B2D-0D5C-DA40-B2A4-5A3BCAD6AD0E}"/>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80167DB7-3F06-B328-04BB-51F14CE8DB53}"/>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490A3DC9-9CBD-E57A-EC62-73EFE6833FEC}"/>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045E9765-DA77-8CE1-EB63-85150DB54956}"/>
              </a:ext>
            </a:extLst>
          </p:cNvPr>
          <p:cNvPicPr>
            <a:picLocks/>
          </p:cNvPicPr>
          <p:nvPr userDrawn="1"/>
        </p:nvPicPr>
        <p:blipFill>
          <a:blip r:embed="rId2"/>
          <a:srcRect l="382" r="382"/>
          <a:stretch/>
        </p:blipFill>
        <p:spPr>
          <a:xfrm>
            <a:off x="9405258" y="79319"/>
            <a:ext cx="753378" cy="754032"/>
          </a:xfrm>
          <a:prstGeom prst="rect">
            <a:avLst/>
          </a:prstGeom>
        </p:spPr>
      </p:pic>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437635" y="209030"/>
            <a:ext cx="7031157" cy="1215567"/>
          </a:xfrm>
          <a:prstGeom prst="rect">
            <a:avLst/>
          </a:prstGeom>
        </p:spPr>
        <p:txBody>
          <a:bodyPr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3219759308"/>
      </p:ext>
    </p:extLst>
  </p:cSld>
  <p:clrMapOvr>
    <a:masterClrMapping/>
  </p:clrMapOvr>
  <p:extLst>
    <p:ext uri="{DCECCB84-F9BA-43D5-87BE-67443E8EF086}">
      <p15:sldGuideLst xmlns:p15="http://schemas.microsoft.com/office/powerpoint/2012/main">
        <p15:guide id="1" orient="horz" pos="143">
          <p15:clr>
            <a:srgbClr val="FBAE40"/>
          </p15:clr>
        </p15:guide>
        <p15:guide id="2" pos="3240">
          <p15:clr>
            <a:srgbClr val="FBAE40"/>
          </p15:clr>
        </p15:guide>
        <p15:guide id="3" pos="65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375"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92744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448719" y="2005763"/>
            <a:ext cx="4409238" cy="4083888"/>
          </a:xfrm>
          <a:prstGeom prst="rect">
            <a:avLst/>
          </a:prstGeom>
        </p:spPr>
        <p:txBody>
          <a:bodyPr/>
          <a:lstStyle>
            <a:lvl1pPr marL="0" indent="0">
              <a:buNone/>
              <a:defRPr sz="2025">
                <a:solidFill>
                  <a:schemeClr val="tx1"/>
                </a:solidFill>
              </a:defRPr>
            </a:lvl1pPr>
            <a:lvl2pPr marL="385776" indent="0">
              <a:buNone/>
              <a:defRPr sz="2025">
                <a:solidFill>
                  <a:schemeClr val="bg1"/>
                </a:solidFill>
              </a:defRPr>
            </a:lvl2pPr>
            <a:lvl3pPr marL="771551" indent="0">
              <a:buNone/>
              <a:defRPr sz="2025">
                <a:solidFill>
                  <a:schemeClr val="bg1"/>
                </a:solidFill>
              </a:defRPr>
            </a:lvl3pPr>
            <a:lvl4pPr marL="1157327" indent="0">
              <a:buNone/>
              <a:defRPr sz="2025">
                <a:solidFill>
                  <a:schemeClr val="bg1"/>
                </a:solidFill>
              </a:defRPr>
            </a:lvl4pPr>
            <a:lvl5pPr marL="1543103" indent="0">
              <a:buNone/>
              <a:defRPr sz="2025">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890473" y="2005763"/>
            <a:ext cx="4825741" cy="4084471"/>
          </a:xfrm>
          <a:prstGeom prst="rect">
            <a:avLst/>
          </a:prstGeom>
        </p:spPr>
        <p:txBody>
          <a:bodyPr vert="horz" lIns="91420" tIns="45710" rIns="91420" bIns="45710">
            <a:noAutofit/>
          </a:bodyPr>
          <a:lstStyle>
            <a:lvl1pPr marL="0" indent="0" algn="ctr">
              <a:buNone/>
              <a:defRPr sz="1688" b="0" i="0">
                <a:solidFill>
                  <a:schemeClr val="tx1"/>
                </a:solidFill>
                <a:latin typeface="+mn-lt"/>
                <a:cs typeface="CiscoSans ExtraLight"/>
              </a:defRPr>
            </a:lvl1pPr>
          </a:lstStyle>
          <a:p>
            <a:pPr lvl="0"/>
            <a:r>
              <a:rPr lang="en-US" noProof="0" dirty="0"/>
              <a:t>Click icon to add chart</a:t>
            </a:r>
          </a:p>
        </p:txBody>
      </p:sp>
      <p:grpSp>
        <p:nvGrpSpPr>
          <p:cNvPr id="6" name="Group 5">
            <a:extLst>
              <a:ext uri="{FF2B5EF4-FFF2-40B4-BE49-F238E27FC236}">
                <a16:creationId xmlns:a16="http://schemas.microsoft.com/office/drawing/2014/main" id="{130D0B36-405B-6C18-5446-645E66993579}"/>
              </a:ext>
            </a:extLst>
          </p:cNvPr>
          <p:cNvGrpSpPr/>
          <p:nvPr userDrawn="1"/>
        </p:nvGrpSpPr>
        <p:grpSpPr>
          <a:xfrm flipH="1">
            <a:off x="6379871" y="-754"/>
            <a:ext cx="4129737" cy="3541764"/>
            <a:chOff x="-254790" y="-722"/>
            <a:chExt cx="4894503" cy="3367992"/>
          </a:xfrm>
        </p:grpSpPr>
        <p:sp>
          <p:nvSpPr>
            <p:cNvPr id="7" name="Diagonal Stripe 6">
              <a:extLst>
                <a:ext uri="{FF2B5EF4-FFF2-40B4-BE49-F238E27FC236}">
                  <a16:creationId xmlns:a16="http://schemas.microsoft.com/office/drawing/2014/main" id="{4DE860BF-7583-B87D-A63F-868C01280350}"/>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8" name="Straight Connector 7">
              <a:extLst>
                <a:ext uri="{FF2B5EF4-FFF2-40B4-BE49-F238E27FC236}">
                  <a16:creationId xmlns:a16="http://schemas.microsoft.com/office/drawing/2014/main" id="{F93BF246-0807-5E4B-44DD-ECFE400B6C48}"/>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arallelogram 29">
              <a:extLst>
                <a:ext uri="{FF2B5EF4-FFF2-40B4-BE49-F238E27FC236}">
                  <a16:creationId xmlns:a16="http://schemas.microsoft.com/office/drawing/2014/main" id="{402DDAEF-D292-2415-BEE1-5132AB97FD01}"/>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10" name="Parallelogram 35">
            <a:extLst>
              <a:ext uri="{FF2B5EF4-FFF2-40B4-BE49-F238E27FC236}">
                <a16:creationId xmlns:a16="http://schemas.microsoft.com/office/drawing/2014/main" id="{0B7DADCA-FFDE-C11D-7033-FCBDE7227848}"/>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1" name="Picture 10">
            <a:extLst>
              <a:ext uri="{FF2B5EF4-FFF2-40B4-BE49-F238E27FC236}">
                <a16:creationId xmlns:a16="http://schemas.microsoft.com/office/drawing/2014/main" id="{5AA4B4A3-D2C1-3030-ECC4-314CF05E820E}"/>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448352" y="2664803"/>
            <a:ext cx="9275660" cy="3433180"/>
          </a:xfrm>
          <a:prstGeom prst="rect">
            <a:avLst/>
          </a:prstGeom>
        </p:spPr>
        <p:txBody>
          <a:bodyPr lIns="91420" tIns="45710" rIns="91420" bIns="45710">
            <a:noAutofit/>
          </a:bodyPr>
          <a:lstStyle>
            <a:lvl1pPr marL="0" indent="0" algn="ctr">
              <a:buNone/>
              <a:defRPr sz="1688" baseline="0">
                <a:solidFill>
                  <a:schemeClr val="tx1"/>
                </a:solidFill>
                <a:latin typeface="+mn-lt"/>
              </a:defRPr>
            </a:lvl1pPr>
          </a:lstStyle>
          <a:p>
            <a:pPr lvl="0"/>
            <a:r>
              <a:rPr lang="en-US" noProof="0" dirty="0"/>
              <a:t>Click icon to add table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noProof="0"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grpSp>
        <p:nvGrpSpPr>
          <p:cNvPr id="5" name="Group 4">
            <a:extLst>
              <a:ext uri="{FF2B5EF4-FFF2-40B4-BE49-F238E27FC236}">
                <a16:creationId xmlns:a16="http://schemas.microsoft.com/office/drawing/2014/main" id="{86D19003-9B24-FD6A-308A-AAAE31E59BDF}"/>
              </a:ext>
            </a:extLst>
          </p:cNvPr>
          <p:cNvGrpSpPr/>
          <p:nvPr userDrawn="1"/>
        </p:nvGrpSpPr>
        <p:grpSpPr>
          <a:xfrm flipH="1">
            <a:off x="6379871" y="-754"/>
            <a:ext cx="4129737" cy="3541764"/>
            <a:chOff x="-254790" y="-722"/>
            <a:chExt cx="4894503" cy="3367992"/>
          </a:xfrm>
        </p:grpSpPr>
        <p:sp>
          <p:nvSpPr>
            <p:cNvPr id="6" name="Diagonal Stripe 5">
              <a:extLst>
                <a:ext uri="{FF2B5EF4-FFF2-40B4-BE49-F238E27FC236}">
                  <a16:creationId xmlns:a16="http://schemas.microsoft.com/office/drawing/2014/main" id="{7205592C-1FB6-F081-6BF5-D90812DC1222}"/>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solidFill>
                  <a:schemeClr val="tx1"/>
                </a:solidFill>
              </a:endParaRPr>
            </a:p>
          </p:txBody>
        </p:sp>
        <p:cxnSp>
          <p:nvCxnSpPr>
            <p:cNvPr id="7" name="Straight Connector 6">
              <a:extLst>
                <a:ext uri="{FF2B5EF4-FFF2-40B4-BE49-F238E27FC236}">
                  <a16:creationId xmlns:a16="http://schemas.microsoft.com/office/drawing/2014/main" id="{A6E440D7-3138-B09A-32C3-DCB3868B8DDA}"/>
                </a:ext>
              </a:extLst>
            </p:cNvPr>
            <p:cNvCxnSpPr>
              <a:cxnSpLocks/>
            </p:cNvCxnSpPr>
            <p:nvPr userDrawn="1"/>
          </p:nvCxnSpPr>
          <p:spPr>
            <a:xfrm flipV="1">
              <a:off x="1410772" y="-722"/>
              <a:ext cx="1251788" cy="9169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Parallelogram 29">
              <a:extLst>
                <a:ext uri="{FF2B5EF4-FFF2-40B4-BE49-F238E27FC236}">
                  <a16:creationId xmlns:a16="http://schemas.microsoft.com/office/drawing/2014/main" id="{13941CF8-3B48-F123-75B8-A64DE7C0A6B2}"/>
                </a:ext>
              </a:extLst>
            </p:cNvPr>
            <p:cNvSpPr/>
            <p:nvPr userDrawn="1"/>
          </p:nvSpPr>
          <p:spPr>
            <a:xfrm rot="19036987">
              <a:off x="-254790" y="1169004"/>
              <a:ext cx="1398209" cy="203046"/>
            </a:xfrm>
            <a:custGeom>
              <a:avLst/>
              <a:gdLst>
                <a:gd name="connsiteX0" fmla="*/ 0 w 1142773"/>
                <a:gd name="connsiteY0" fmla="*/ 226087 h 226087"/>
                <a:gd name="connsiteX1" fmla="*/ 162789 w 1142773"/>
                <a:gd name="connsiteY1" fmla="*/ 0 h 226087"/>
                <a:gd name="connsiteX2" fmla="*/ 1142773 w 1142773"/>
                <a:gd name="connsiteY2" fmla="*/ 0 h 226087"/>
                <a:gd name="connsiteX3" fmla="*/ 979984 w 1142773"/>
                <a:gd name="connsiteY3" fmla="*/ 226087 h 226087"/>
                <a:gd name="connsiteX4" fmla="*/ 0 w 1142773"/>
                <a:gd name="connsiteY4" fmla="*/ 226087 h 226087"/>
                <a:gd name="connsiteX0" fmla="*/ 0 w 1179739"/>
                <a:gd name="connsiteY0" fmla="*/ 200600 h 226087"/>
                <a:gd name="connsiteX1" fmla="*/ 199755 w 1179739"/>
                <a:gd name="connsiteY1" fmla="*/ 0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26087"/>
                <a:gd name="connsiteX1" fmla="*/ 186474 w 1179739"/>
                <a:gd name="connsiteY1" fmla="*/ 5023 h 226087"/>
                <a:gd name="connsiteX2" fmla="*/ 1179739 w 1179739"/>
                <a:gd name="connsiteY2" fmla="*/ 0 h 226087"/>
                <a:gd name="connsiteX3" fmla="*/ 1016950 w 1179739"/>
                <a:gd name="connsiteY3" fmla="*/ 226087 h 226087"/>
                <a:gd name="connsiteX4" fmla="*/ 0 w 1179739"/>
                <a:gd name="connsiteY4" fmla="*/ 200600 h 226087"/>
                <a:gd name="connsiteX0" fmla="*/ 0 w 1179739"/>
                <a:gd name="connsiteY0" fmla="*/ 200600 h 216935"/>
                <a:gd name="connsiteX1" fmla="*/ 186474 w 1179739"/>
                <a:gd name="connsiteY1" fmla="*/ 5023 h 216935"/>
                <a:gd name="connsiteX2" fmla="*/ 1179739 w 1179739"/>
                <a:gd name="connsiteY2" fmla="*/ 0 h 216935"/>
                <a:gd name="connsiteX3" fmla="*/ 1021077 w 1179739"/>
                <a:gd name="connsiteY3" fmla="*/ 216935 h 216935"/>
                <a:gd name="connsiteX4" fmla="*/ 0 w 1179739"/>
                <a:gd name="connsiteY4" fmla="*/ 200600 h 216935"/>
                <a:gd name="connsiteX0" fmla="*/ 0 w 1179739"/>
                <a:gd name="connsiteY0" fmla="*/ 200600 h 213522"/>
                <a:gd name="connsiteX1" fmla="*/ 186474 w 1179739"/>
                <a:gd name="connsiteY1" fmla="*/ 5023 h 213522"/>
                <a:gd name="connsiteX2" fmla="*/ 1179739 w 1179739"/>
                <a:gd name="connsiteY2" fmla="*/ 0 h 213522"/>
                <a:gd name="connsiteX3" fmla="*/ 993979 w 1179739"/>
                <a:gd name="connsiteY3" fmla="*/ 213522 h 213522"/>
                <a:gd name="connsiteX4" fmla="*/ 0 w 1179739"/>
                <a:gd name="connsiteY4" fmla="*/ 200600 h 21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39" h="213522">
                  <a:moveTo>
                    <a:pt x="0" y="200600"/>
                  </a:moveTo>
                  <a:lnTo>
                    <a:pt x="186474" y="5023"/>
                  </a:lnTo>
                  <a:lnTo>
                    <a:pt x="1179739" y="0"/>
                  </a:lnTo>
                  <a:lnTo>
                    <a:pt x="993979" y="213522"/>
                  </a:lnTo>
                  <a:lnTo>
                    <a:pt x="0" y="200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grpSp>
      <p:sp>
        <p:nvSpPr>
          <p:cNvPr id="9" name="Parallelogram 35">
            <a:extLst>
              <a:ext uri="{FF2B5EF4-FFF2-40B4-BE49-F238E27FC236}">
                <a16:creationId xmlns:a16="http://schemas.microsoft.com/office/drawing/2014/main" id="{F9608D4E-1D84-D0F4-BAFB-85D82C7FD2F5}"/>
              </a:ext>
            </a:extLst>
          </p:cNvPr>
          <p:cNvSpPr/>
          <p:nvPr userDrawn="1"/>
        </p:nvSpPr>
        <p:spPr>
          <a:xfrm flipH="1">
            <a:off x="5807358" y="-754"/>
            <a:ext cx="1050397" cy="639819"/>
          </a:xfrm>
          <a:custGeom>
            <a:avLst/>
            <a:gdLst>
              <a:gd name="connsiteX0" fmla="*/ 0 w 1221581"/>
              <a:gd name="connsiteY0" fmla="*/ 639064 h 639064"/>
              <a:gd name="connsiteX1" fmla="*/ 866679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221581"/>
              <a:gd name="connsiteY0" fmla="*/ 639064 h 639064"/>
              <a:gd name="connsiteX1" fmla="*/ 710371 w 1221581"/>
              <a:gd name="connsiteY1" fmla="*/ 0 h 639064"/>
              <a:gd name="connsiteX2" fmla="*/ 1221581 w 1221581"/>
              <a:gd name="connsiteY2" fmla="*/ 0 h 639064"/>
              <a:gd name="connsiteX3" fmla="*/ 354902 w 1221581"/>
              <a:gd name="connsiteY3" fmla="*/ 639064 h 639064"/>
              <a:gd name="connsiteX4" fmla="*/ 0 w 1221581"/>
              <a:gd name="connsiteY4" fmla="*/ 639064 h 639064"/>
              <a:gd name="connsiteX0" fmla="*/ 0 w 1057458"/>
              <a:gd name="connsiteY0" fmla="*/ 646880 h 646880"/>
              <a:gd name="connsiteX1" fmla="*/ 710371 w 1057458"/>
              <a:gd name="connsiteY1" fmla="*/ 7816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15632 h 646880"/>
              <a:gd name="connsiteX2" fmla="*/ 1057458 w 1057458"/>
              <a:gd name="connsiteY2" fmla="*/ 0 h 646880"/>
              <a:gd name="connsiteX3" fmla="*/ 354902 w 1057458"/>
              <a:gd name="connsiteY3" fmla="*/ 646880 h 646880"/>
              <a:gd name="connsiteX4" fmla="*/ 0 w 1057458"/>
              <a:gd name="connsiteY4" fmla="*/ 646880 h 646880"/>
              <a:gd name="connsiteX0" fmla="*/ 0 w 1057458"/>
              <a:gd name="connsiteY0" fmla="*/ 646880 h 646880"/>
              <a:gd name="connsiteX1" fmla="*/ 694740 w 1057458"/>
              <a:gd name="connsiteY1" fmla="*/ 8571 h 646880"/>
              <a:gd name="connsiteX2" fmla="*/ 1057458 w 1057458"/>
              <a:gd name="connsiteY2" fmla="*/ 0 h 646880"/>
              <a:gd name="connsiteX3" fmla="*/ 354902 w 1057458"/>
              <a:gd name="connsiteY3" fmla="*/ 646880 h 646880"/>
              <a:gd name="connsiteX4" fmla="*/ 0 w 1057458"/>
              <a:gd name="connsiteY4" fmla="*/ 646880 h 646880"/>
              <a:gd name="connsiteX0" fmla="*/ 0 w 1050397"/>
              <a:gd name="connsiteY0" fmla="*/ 639819 h 639819"/>
              <a:gd name="connsiteX1" fmla="*/ 694740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 name="connsiteX0" fmla="*/ 0 w 1050397"/>
              <a:gd name="connsiteY0" fmla="*/ 639819 h 639819"/>
              <a:gd name="connsiteX1" fmla="*/ 701801 w 1050397"/>
              <a:gd name="connsiteY1" fmla="*/ 1510 h 639819"/>
              <a:gd name="connsiteX2" fmla="*/ 1050397 w 1050397"/>
              <a:gd name="connsiteY2" fmla="*/ 0 h 639819"/>
              <a:gd name="connsiteX3" fmla="*/ 354902 w 1050397"/>
              <a:gd name="connsiteY3" fmla="*/ 639819 h 639819"/>
              <a:gd name="connsiteX4" fmla="*/ 0 w 1050397"/>
              <a:gd name="connsiteY4" fmla="*/ 639819 h 639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97" h="639819">
                <a:moveTo>
                  <a:pt x="0" y="639819"/>
                </a:moveTo>
                <a:lnTo>
                  <a:pt x="701801" y="1510"/>
                </a:lnTo>
                <a:lnTo>
                  <a:pt x="1050397" y="0"/>
                </a:lnTo>
                <a:lnTo>
                  <a:pt x="354902" y="639819"/>
                </a:lnTo>
                <a:lnTo>
                  <a:pt x="0" y="63981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153" tIns="38576" rIns="77153" bIns="38576" numCol="1" spcCol="0" rtlCol="0" fromWordArt="0" anchor="ctr" anchorCtr="0" forceAA="0" compatLnSpc="1">
            <a:prstTxWarp prst="textNoShape">
              <a:avLst/>
            </a:prstTxWarp>
            <a:noAutofit/>
          </a:bodyPr>
          <a:lstStyle/>
          <a:p>
            <a:pPr lvl="0" algn="ctr"/>
            <a:endParaRPr lang="en-US" sz="1140" noProof="0" dirty="0"/>
          </a:p>
        </p:txBody>
      </p:sp>
      <p:pic>
        <p:nvPicPr>
          <p:cNvPr id="10" name="Picture 9">
            <a:extLst>
              <a:ext uri="{FF2B5EF4-FFF2-40B4-BE49-F238E27FC236}">
                <a16:creationId xmlns:a16="http://schemas.microsoft.com/office/drawing/2014/main" id="{CE9DA56B-4135-24A3-E7DA-7DD656D4EA96}"/>
              </a:ext>
            </a:extLst>
          </p:cNvPr>
          <p:cNvPicPr>
            <a:picLocks/>
          </p:cNvPicPr>
          <p:nvPr userDrawn="1"/>
        </p:nvPicPr>
        <p:blipFill>
          <a:blip r:embed="rId2"/>
          <a:srcRect l="382" r="382"/>
          <a:stretch/>
        </p:blipFill>
        <p:spPr>
          <a:xfrm>
            <a:off x="9405258" y="79319"/>
            <a:ext cx="753378" cy="754032"/>
          </a:xfrm>
          <a:prstGeom prst="rect">
            <a:avLst/>
          </a:prstGeom>
        </p:spPr>
      </p:pic>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437635" y="209030"/>
            <a:ext cx="7031157" cy="1147969"/>
          </a:xfrm>
          <a:prstGeom prst="rect">
            <a:avLst/>
          </a:prstGeom>
        </p:spPr>
        <p:txBody>
          <a:bodyPr bIns="0" anchor="b">
            <a:noAutofit/>
          </a:bodyPr>
          <a:lstStyle>
            <a:lvl1pPr>
              <a:defRPr sz="3375" b="1" i="0">
                <a:solidFill>
                  <a:schemeClr val="accent1"/>
                </a:solidFill>
                <a:latin typeface="Montserrat" pitchFamily="2" charset="77"/>
              </a:defRPr>
            </a:lvl1pPr>
          </a:lstStyle>
          <a:p>
            <a:r>
              <a:rPr lang="en-US" noProof="0" dirty="0"/>
              <a:t>Click to Edit Master Title Style </a:t>
            </a:r>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439167" y="1376935"/>
            <a:ext cx="6217253" cy="608895"/>
          </a:xfrm>
          <a:prstGeom prst="rect">
            <a:avLst/>
          </a:prstGeom>
        </p:spPr>
        <p:txBody>
          <a:bodyPr/>
          <a:lstStyle>
            <a:lvl1pPr marL="0" indent="0">
              <a:buNone/>
              <a:defRPr sz="1688" spc="253">
                <a:solidFill>
                  <a:schemeClr val="accent6"/>
                </a:solidFill>
              </a:defRPr>
            </a:lvl1pPr>
            <a:lvl2pPr marL="385776" indent="0">
              <a:buNone/>
              <a:defRPr/>
            </a:lvl2pPr>
          </a:lstStyle>
          <a:p>
            <a:pPr lvl="0"/>
            <a:r>
              <a:rPr lang="en-US" noProof="0"/>
              <a:t>CLICK TO SUBTITLE STYLE</a:t>
            </a:r>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3" userDrawn="1">
          <p15:clr>
            <a:srgbClr val="FBAE40"/>
          </p15:clr>
        </p15:guide>
        <p15:guide id="2" pos="3240" userDrawn="1">
          <p15:clr>
            <a:srgbClr val="FBAE40"/>
          </p15:clr>
        </p15:guide>
        <p15:guide id="3" pos="6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1" y="-4"/>
            <a:ext cx="9911953"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03101" y="326572"/>
            <a:ext cx="9680802" cy="6204859"/>
          </a:xfrm>
          <a:prstGeom prst="rect">
            <a:avLst/>
          </a:prstGeom>
          <a:solidFill>
            <a:schemeClr val="bg1">
              <a:lumMod val="85000"/>
            </a:schemeClr>
          </a:solidFill>
        </p:spPr>
        <p:txBody>
          <a:bodyPr lIns="0" tIns="0" anchor="ctr"/>
          <a:lstStyle>
            <a:lvl1pPr marL="0" indent="0" algn="ctr">
              <a:buNone/>
              <a:defRPr sz="928"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7"/>
            <a:ext cx="1993106"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03101" y="558803"/>
            <a:ext cx="7031157" cy="939799"/>
          </a:xfrm>
          <a:prstGeom prst="rect">
            <a:avLst/>
          </a:prstGeom>
          <a:solidFill>
            <a:schemeClr val="bg1">
              <a:alpha val="90000"/>
            </a:schemeClr>
          </a:solidFill>
        </p:spPr>
        <p:txBody>
          <a:bodyPr lIns="288000" anchor="ctr">
            <a:normAutofit/>
          </a:bodyPr>
          <a:lstStyle>
            <a:lvl1pPr>
              <a:defRPr sz="3038" b="1">
                <a:solidFill>
                  <a:schemeClr val="tx1"/>
                </a:solidFill>
              </a:defRPr>
            </a:lvl1pPr>
          </a:lstStyle>
          <a:p>
            <a:r>
              <a:rPr lang="en-US" noProof="0" dirty="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8209747" cy="5404111"/>
          </a:xfrm>
          <a:custGeom>
            <a:avLst/>
            <a:gdLst>
              <a:gd name="connsiteX0" fmla="*/ 0 w 8965121"/>
              <a:gd name="connsiteY0" fmla="*/ 5404111 h 5404111"/>
              <a:gd name="connsiteX1" fmla="*/ 0 w 8965121"/>
              <a:gd name="connsiteY1" fmla="*/ 0 h 5404111"/>
              <a:gd name="connsiteX2" fmla="*/ 8965121 w 8965121"/>
              <a:gd name="connsiteY2" fmla="*/ 5404111 h 5404111"/>
              <a:gd name="connsiteX3" fmla="*/ 0 w 8965121"/>
              <a:gd name="connsiteY3" fmla="*/ 5404111 h 5404111"/>
              <a:gd name="connsiteX0" fmla="*/ 0 w 8209747"/>
              <a:gd name="connsiteY0" fmla="*/ 5404111 h 5404111"/>
              <a:gd name="connsiteX1" fmla="*/ 0 w 8209747"/>
              <a:gd name="connsiteY1" fmla="*/ 0 h 5404111"/>
              <a:gd name="connsiteX2" fmla="*/ 8209747 w 8209747"/>
              <a:gd name="connsiteY2" fmla="*/ 5404111 h 5404111"/>
              <a:gd name="connsiteX3" fmla="*/ 0 w 8209747"/>
              <a:gd name="connsiteY3" fmla="*/ 5404111 h 5404111"/>
            </a:gdLst>
            <a:ahLst/>
            <a:cxnLst>
              <a:cxn ang="0">
                <a:pos x="connsiteX0" y="connsiteY0"/>
              </a:cxn>
              <a:cxn ang="0">
                <a:pos x="connsiteX1" y="connsiteY1"/>
              </a:cxn>
              <a:cxn ang="0">
                <a:pos x="connsiteX2" y="connsiteY2"/>
              </a:cxn>
              <a:cxn ang="0">
                <a:pos x="connsiteX3" y="connsiteY3"/>
              </a:cxn>
            </a:cxnLst>
            <a:rect l="l" t="t" r="r" b="b"/>
            <a:pathLst>
              <a:path w="8209747" h="5404111">
                <a:moveTo>
                  <a:pt x="0" y="5404111"/>
                </a:moveTo>
                <a:lnTo>
                  <a:pt x="0" y="0"/>
                </a:lnTo>
                <a:lnTo>
                  <a:pt x="8209747" y="5404111"/>
                </a:lnTo>
                <a:lnTo>
                  <a:pt x="0" y="540411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0"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79516" y="1821023"/>
            <a:ext cx="4095202" cy="1616252"/>
          </a:xfrm>
          <a:prstGeom prst="rect">
            <a:avLst/>
          </a:prstGeom>
        </p:spPr>
        <p:txBody>
          <a:bodyPr anchor="b">
            <a:noAutofit/>
          </a:bodyPr>
          <a:lstStyle>
            <a:lvl1pPr algn="l">
              <a:defRPr sz="3375"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756848" y="3461163"/>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756848" y="3839451"/>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756848" y="4216671"/>
            <a:ext cx="2907379" cy="289071"/>
          </a:xfrm>
          <a:prstGeom prst="rect">
            <a:avLst/>
          </a:prstGeom>
        </p:spPr>
        <p:txBody>
          <a:bodyPr/>
          <a:lstStyle>
            <a:lvl1pPr marL="0" indent="0">
              <a:buNone/>
              <a:defRPr sz="1519">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756848" y="4594957"/>
            <a:ext cx="2907379" cy="288000"/>
          </a:xfrm>
          <a:prstGeom prst="rect">
            <a:avLst/>
          </a:prstGeom>
        </p:spPr>
        <p:txBody>
          <a:bodyPr/>
          <a:lstStyle>
            <a:lvl1pPr marL="0" indent="0">
              <a:buNone/>
              <a:defRPr sz="1519">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5449730" y="3505249"/>
            <a:ext cx="21842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5490807" y="3897987"/>
            <a:ext cx="136272"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5449730" y="4327947"/>
            <a:ext cx="21842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5460512" y="4650083"/>
            <a:ext cx="196863"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2147" tIns="32147" rIns="32147" bIns="32147" anchor="ctr"/>
          <a:lstStyle/>
          <a:p>
            <a:pPr algn="ctr" defTabSz="385776">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531"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15050" y="0"/>
            <a:ext cx="5173600" cy="3323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7597380" y="3924299"/>
            <a:ext cx="2689622"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5050" y="4594957"/>
            <a:ext cx="1637823" cy="110611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E19C52-05B6-1A48-84AE-09BBC26D5DF5}"/>
              </a:ext>
            </a:extLst>
          </p:cNvPr>
          <p:cNvPicPr>
            <a:picLocks/>
          </p:cNvPicPr>
          <p:nvPr userDrawn="1"/>
        </p:nvPicPr>
        <p:blipFill>
          <a:blip r:embed="rId2"/>
          <a:srcRect l="382" r="382"/>
          <a:stretch/>
        </p:blipFill>
        <p:spPr>
          <a:xfrm>
            <a:off x="9339347" y="96205"/>
            <a:ext cx="849654" cy="850392"/>
          </a:xfrm>
          <a:prstGeom prst="rect">
            <a:avLst/>
          </a:prstGeom>
        </p:spPr>
      </p:pic>
      <p:sp>
        <p:nvSpPr>
          <p:cNvPr id="4" name="Picture Placeholder 26">
            <a:extLst>
              <a:ext uri="{FF2B5EF4-FFF2-40B4-BE49-F238E27FC236}">
                <a16:creationId xmlns:a16="http://schemas.microsoft.com/office/drawing/2014/main" id="{444F6983-A9EF-D733-435E-301ECEC6A9DA}"/>
              </a:ext>
            </a:extLst>
          </p:cNvPr>
          <p:cNvSpPr>
            <a:spLocks noGrp="1"/>
          </p:cNvSpPr>
          <p:nvPr>
            <p:ph type="pic" sz="quarter" idx="13"/>
          </p:nvPr>
        </p:nvSpPr>
        <p:spPr>
          <a:xfrm>
            <a:off x="999309" y="946597"/>
            <a:ext cx="4144191" cy="489409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359" userDrawn="1">
          <p15:clr>
            <a:srgbClr val="FBAE40"/>
          </p15:clr>
        </p15:guide>
        <p15:guide id="3" pos="117" userDrawn="1">
          <p15:clr>
            <a:srgbClr val="FBAE40"/>
          </p15:clr>
        </p15:guide>
        <p15:guide id="4" orient="horz" pos="4179" userDrawn="1">
          <p15:clr>
            <a:srgbClr val="FBAE40"/>
          </p15:clr>
        </p15:guide>
        <p15:guide id="5" orient="horz" pos="143" userDrawn="1">
          <p15:clr>
            <a:srgbClr val="FBAE40"/>
          </p15:clr>
        </p15:guide>
        <p15:guide id="6" pos="2073" userDrawn="1">
          <p15:clr>
            <a:srgbClr val="FBAE40"/>
          </p15:clr>
        </p15:guide>
        <p15:guide id="7" pos="3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theme" Target="../theme/theme2.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85635" y="6356352"/>
            <a:ext cx="3471863" cy="365125"/>
          </a:xfrm>
          <a:prstGeom prst="rect">
            <a:avLst/>
          </a:prstGeom>
        </p:spPr>
        <p:txBody>
          <a:bodyPr vert="horz" lIns="91440" tIns="45720" rIns="91440" bIns="45720" rtlCol="0" anchor="ctr"/>
          <a:lstStyle>
            <a:lvl1pPr algn="l">
              <a:defRPr sz="1013">
                <a:solidFill>
                  <a:schemeClr val="bg2"/>
                </a:solidFill>
              </a:defRPr>
            </a:lvl1pPr>
          </a:lstStyle>
          <a:p>
            <a:endParaRPr lang="en-US" noProof="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9405258" y="6356352"/>
            <a:ext cx="624567" cy="365125"/>
          </a:xfrm>
          <a:prstGeom prst="rect">
            <a:avLst/>
          </a:prstGeom>
        </p:spPr>
        <p:txBody>
          <a:bodyPr vert="horz" lIns="91440" tIns="45720" rIns="91440" bIns="45720" rtlCol="0" anchor="ctr"/>
          <a:lstStyle>
            <a:lvl1pPr algn="r">
              <a:defRPr sz="1013">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437634" y="209029"/>
            <a:ext cx="9142135"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ftr="0" dt="0"/>
  <p:txStyles>
    <p:title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p:titleStyle>
    <p:bodyStyle>
      <a:lvl1pPr marL="192888" indent="-192888" algn="l" defTabSz="771551" rtl="0" eaLnBrk="1" latinLnBrk="0" hangingPunct="1">
        <a:lnSpc>
          <a:spcPct val="90000"/>
        </a:lnSpc>
        <a:spcBef>
          <a:spcPts val="844"/>
        </a:spcBef>
        <a:buClr>
          <a:srgbClr val="2E7A40"/>
        </a:buClr>
        <a:buFont typeface="Arial" panose="020B0604020202020204" pitchFamily="34" charset="0"/>
        <a:buChar char="•"/>
        <a:defRPr lang="en-US" sz="2025" kern="1200" dirty="0">
          <a:solidFill>
            <a:schemeClr val="tx1"/>
          </a:solidFill>
          <a:latin typeface="+mn-lt"/>
          <a:ea typeface="+mn-ea"/>
          <a:cs typeface="+mn-cs"/>
        </a:defRPr>
      </a:lvl1pPr>
      <a:lvl2pPr marL="578664" indent="-192888" algn="l" defTabSz="771551" rtl="0" eaLnBrk="1" latinLnBrk="0" hangingPunct="1">
        <a:lnSpc>
          <a:spcPct val="90000"/>
        </a:lnSpc>
        <a:spcBef>
          <a:spcPts val="422"/>
        </a:spcBef>
        <a:buClr>
          <a:srgbClr val="2E7A40"/>
        </a:buClr>
        <a:buFont typeface="Arial" panose="020B0604020202020204" pitchFamily="34" charset="0"/>
        <a:buChar char="•"/>
        <a:defRPr lang="en-US" sz="1688" kern="1200" dirty="0">
          <a:solidFill>
            <a:schemeClr val="tx1"/>
          </a:solidFill>
          <a:latin typeface="+mn-lt"/>
          <a:ea typeface="+mn-ea"/>
          <a:cs typeface="+mn-cs"/>
        </a:defRPr>
      </a:lvl2pPr>
      <a:lvl3pPr marL="964439" indent="-192888" algn="l" defTabSz="771551" rtl="0" eaLnBrk="1" latinLnBrk="0" hangingPunct="1">
        <a:lnSpc>
          <a:spcPct val="90000"/>
        </a:lnSpc>
        <a:spcBef>
          <a:spcPts val="422"/>
        </a:spcBef>
        <a:buClr>
          <a:srgbClr val="2E7A40"/>
        </a:buClr>
        <a:buFont typeface="Arial" panose="020B0604020202020204" pitchFamily="34" charset="0"/>
        <a:buChar char="•"/>
        <a:defRPr lang="en-US" sz="1519" kern="1200" dirty="0">
          <a:solidFill>
            <a:schemeClr val="tx1"/>
          </a:solidFill>
          <a:latin typeface="+mn-lt"/>
          <a:ea typeface="+mn-ea"/>
          <a:cs typeface="+mn-cs"/>
        </a:defRPr>
      </a:lvl3pPr>
      <a:lvl4pPr marL="1350215" indent="-192888" algn="l" defTabSz="771551" rtl="0" eaLnBrk="1" latinLnBrk="0" hangingPunct="1">
        <a:lnSpc>
          <a:spcPct val="90000"/>
        </a:lnSpc>
        <a:spcBef>
          <a:spcPts val="422"/>
        </a:spcBef>
        <a:buClr>
          <a:srgbClr val="2E7A40"/>
        </a:buClr>
        <a:buFont typeface="Arial" panose="020B0604020202020204" pitchFamily="34" charset="0"/>
        <a:buChar char="•"/>
        <a:defRPr lang="en-US" sz="1350" kern="1200" dirty="0">
          <a:solidFill>
            <a:schemeClr val="tx1"/>
          </a:solidFill>
          <a:latin typeface="+mn-lt"/>
          <a:ea typeface="+mn-ea"/>
          <a:cs typeface="+mn-cs"/>
        </a:defRPr>
      </a:lvl4pPr>
      <a:lvl5pPr marL="1735991" indent="-192888" algn="l" defTabSz="771551" rtl="0" eaLnBrk="1" latinLnBrk="0" hangingPunct="1">
        <a:lnSpc>
          <a:spcPct val="90000"/>
        </a:lnSpc>
        <a:spcBef>
          <a:spcPts val="422"/>
        </a:spcBef>
        <a:buClr>
          <a:srgbClr val="2E7A40"/>
        </a:buClr>
        <a:buFont typeface="Arial" panose="020B0604020202020204" pitchFamily="34" charset="0"/>
        <a:buChar char="•"/>
        <a:defRPr lang="en-IN" sz="1350" kern="1200" dirty="0">
          <a:solidFill>
            <a:schemeClr val="tx1"/>
          </a:solidFill>
          <a:latin typeface="+mn-lt"/>
          <a:ea typeface="+mn-ea"/>
          <a:cs typeface="+mn-cs"/>
        </a:defRPr>
      </a:lvl5pPr>
      <a:lvl6pPr marL="2121766"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542"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18"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094" indent="-192888" algn="l" defTabSz="77155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51" rtl="0" eaLnBrk="1" latinLnBrk="0" hangingPunct="1">
        <a:defRPr sz="1519" kern="1200">
          <a:solidFill>
            <a:schemeClr val="tx1"/>
          </a:solidFill>
          <a:latin typeface="+mn-lt"/>
          <a:ea typeface="+mn-ea"/>
          <a:cs typeface="+mn-cs"/>
        </a:defRPr>
      </a:lvl1pPr>
      <a:lvl2pPr marL="385776" algn="l" defTabSz="771551" rtl="0" eaLnBrk="1" latinLnBrk="0" hangingPunct="1">
        <a:defRPr sz="1519" kern="1200">
          <a:solidFill>
            <a:schemeClr val="tx1"/>
          </a:solidFill>
          <a:latin typeface="+mn-lt"/>
          <a:ea typeface="+mn-ea"/>
          <a:cs typeface="+mn-cs"/>
        </a:defRPr>
      </a:lvl2pPr>
      <a:lvl3pPr marL="771551" algn="l" defTabSz="771551" rtl="0" eaLnBrk="1" latinLnBrk="0" hangingPunct="1">
        <a:defRPr sz="1519" kern="1200">
          <a:solidFill>
            <a:schemeClr val="tx1"/>
          </a:solidFill>
          <a:latin typeface="+mn-lt"/>
          <a:ea typeface="+mn-ea"/>
          <a:cs typeface="+mn-cs"/>
        </a:defRPr>
      </a:lvl3pPr>
      <a:lvl4pPr marL="1157327" algn="l" defTabSz="771551" rtl="0" eaLnBrk="1" latinLnBrk="0" hangingPunct="1">
        <a:defRPr sz="1519" kern="1200">
          <a:solidFill>
            <a:schemeClr val="tx1"/>
          </a:solidFill>
          <a:latin typeface="+mn-lt"/>
          <a:ea typeface="+mn-ea"/>
          <a:cs typeface="+mn-cs"/>
        </a:defRPr>
      </a:lvl4pPr>
      <a:lvl5pPr marL="1543103" algn="l" defTabSz="771551" rtl="0" eaLnBrk="1" latinLnBrk="0" hangingPunct="1">
        <a:defRPr sz="1519" kern="1200">
          <a:solidFill>
            <a:schemeClr val="tx1"/>
          </a:solidFill>
          <a:latin typeface="+mn-lt"/>
          <a:ea typeface="+mn-ea"/>
          <a:cs typeface="+mn-cs"/>
        </a:defRPr>
      </a:lvl5pPr>
      <a:lvl6pPr marL="1928879" algn="l" defTabSz="771551" rtl="0" eaLnBrk="1" latinLnBrk="0" hangingPunct="1">
        <a:defRPr sz="1519" kern="1200">
          <a:solidFill>
            <a:schemeClr val="tx1"/>
          </a:solidFill>
          <a:latin typeface="+mn-lt"/>
          <a:ea typeface="+mn-ea"/>
          <a:cs typeface="+mn-cs"/>
        </a:defRPr>
      </a:lvl6pPr>
      <a:lvl7pPr marL="2314654" algn="l" defTabSz="771551" rtl="0" eaLnBrk="1" latinLnBrk="0" hangingPunct="1">
        <a:defRPr sz="1519" kern="1200">
          <a:solidFill>
            <a:schemeClr val="tx1"/>
          </a:solidFill>
          <a:latin typeface="+mn-lt"/>
          <a:ea typeface="+mn-ea"/>
          <a:cs typeface="+mn-cs"/>
        </a:defRPr>
      </a:lvl7pPr>
      <a:lvl8pPr marL="2700430" algn="l" defTabSz="771551" rtl="0" eaLnBrk="1" latinLnBrk="0" hangingPunct="1">
        <a:defRPr sz="1519" kern="1200">
          <a:solidFill>
            <a:schemeClr val="tx1"/>
          </a:solidFill>
          <a:latin typeface="+mn-lt"/>
          <a:ea typeface="+mn-ea"/>
          <a:cs typeface="+mn-cs"/>
        </a:defRPr>
      </a:lvl8pPr>
      <a:lvl9pPr marL="3086206" algn="l" defTabSz="771551" rtl="0" eaLnBrk="1" latinLnBrk="0" hangingPunct="1">
        <a:defRPr sz="15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85636" y="6356354"/>
            <a:ext cx="3471863" cy="365125"/>
          </a:xfrm>
          <a:prstGeom prst="rect">
            <a:avLst/>
          </a:prstGeom>
        </p:spPr>
        <p:txBody>
          <a:bodyPr vert="horz" lIns="91440" tIns="45720" rIns="91440" bIns="45720" rtlCol="0" anchor="ctr"/>
          <a:lstStyle>
            <a:lvl1pPr algn="l">
              <a:defRPr sz="855">
                <a:solidFill>
                  <a:schemeClr val="bg2"/>
                </a:solidFill>
              </a:defRPr>
            </a:lvl1pPr>
          </a:lstStyle>
          <a:p>
            <a:endParaRPr lang="en-US" noProof="0"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9405259" y="6356354"/>
            <a:ext cx="624567" cy="365125"/>
          </a:xfrm>
          <a:prstGeom prst="rect">
            <a:avLst/>
          </a:prstGeom>
        </p:spPr>
        <p:txBody>
          <a:bodyPr vert="horz" lIns="91440" tIns="45720" rIns="91440" bIns="45720" rtlCol="0" anchor="ctr"/>
          <a:lstStyle>
            <a:lvl1pPr algn="r">
              <a:defRPr sz="855">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437635" y="209029"/>
            <a:ext cx="9142135"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41222764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Lst>
  <p:hf sldNum="0" hdr="0" ftr="0" dt="0"/>
  <p:txStyles>
    <p:titleStyle>
      <a:lvl1pPr algn="l" defTabSz="651035" rtl="0" eaLnBrk="1" latinLnBrk="0" hangingPunct="1">
        <a:lnSpc>
          <a:spcPct val="90000"/>
        </a:lnSpc>
        <a:spcBef>
          <a:spcPct val="0"/>
        </a:spcBef>
        <a:buNone/>
        <a:defRPr lang="en-IN" sz="2848" b="1" i="0" kern="1200">
          <a:solidFill>
            <a:schemeClr val="accent1"/>
          </a:solidFill>
          <a:latin typeface="Montserrat" pitchFamily="2" charset="77"/>
          <a:ea typeface="+mj-ea"/>
          <a:cs typeface="+mj-cs"/>
        </a:defRPr>
      </a:lvl1pPr>
    </p:titleStyle>
    <p:bodyStyle>
      <a:lvl1pPr marL="162759" indent="-162759" algn="l" defTabSz="651035" rtl="0" eaLnBrk="1" latinLnBrk="0" hangingPunct="1">
        <a:lnSpc>
          <a:spcPct val="90000"/>
        </a:lnSpc>
        <a:spcBef>
          <a:spcPts val="712"/>
        </a:spcBef>
        <a:buClr>
          <a:srgbClr val="2E7A40"/>
        </a:buClr>
        <a:buFont typeface="Arial" panose="020B0604020202020204" pitchFamily="34" charset="0"/>
        <a:buChar char="•"/>
        <a:defRPr lang="en-US" sz="1709" kern="1200" dirty="0">
          <a:solidFill>
            <a:schemeClr val="tx1"/>
          </a:solidFill>
          <a:latin typeface="+mn-lt"/>
          <a:ea typeface="+mn-ea"/>
          <a:cs typeface="+mn-cs"/>
        </a:defRPr>
      </a:lvl1pPr>
      <a:lvl2pPr marL="488277" indent="-162759" algn="l" defTabSz="651035" rtl="0" eaLnBrk="1" latinLnBrk="0" hangingPunct="1">
        <a:lnSpc>
          <a:spcPct val="90000"/>
        </a:lnSpc>
        <a:spcBef>
          <a:spcPts val="356"/>
        </a:spcBef>
        <a:buClr>
          <a:srgbClr val="2E7A40"/>
        </a:buClr>
        <a:buFont typeface="Arial" panose="020B0604020202020204" pitchFamily="34" charset="0"/>
        <a:buChar char="•"/>
        <a:defRPr lang="en-US" sz="1424" kern="1200" dirty="0">
          <a:solidFill>
            <a:schemeClr val="tx1"/>
          </a:solidFill>
          <a:latin typeface="+mn-lt"/>
          <a:ea typeface="+mn-ea"/>
          <a:cs typeface="+mn-cs"/>
        </a:defRPr>
      </a:lvl2pPr>
      <a:lvl3pPr marL="813794" indent="-162759" algn="l" defTabSz="651035" rtl="0" eaLnBrk="1" latinLnBrk="0" hangingPunct="1">
        <a:lnSpc>
          <a:spcPct val="90000"/>
        </a:lnSpc>
        <a:spcBef>
          <a:spcPts val="356"/>
        </a:spcBef>
        <a:buClr>
          <a:srgbClr val="2E7A40"/>
        </a:buClr>
        <a:buFont typeface="Arial" panose="020B0604020202020204" pitchFamily="34" charset="0"/>
        <a:buChar char="•"/>
        <a:defRPr lang="en-US" sz="1282" kern="1200" dirty="0">
          <a:solidFill>
            <a:schemeClr val="tx1"/>
          </a:solidFill>
          <a:latin typeface="+mn-lt"/>
          <a:ea typeface="+mn-ea"/>
          <a:cs typeface="+mn-cs"/>
        </a:defRPr>
      </a:lvl3pPr>
      <a:lvl4pPr marL="1139311" indent="-162759" algn="l" defTabSz="651035" rtl="0" eaLnBrk="1" latinLnBrk="0" hangingPunct="1">
        <a:lnSpc>
          <a:spcPct val="90000"/>
        </a:lnSpc>
        <a:spcBef>
          <a:spcPts val="356"/>
        </a:spcBef>
        <a:buClr>
          <a:srgbClr val="2E7A40"/>
        </a:buClr>
        <a:buFont typeface="Arial" panose="020B0604020202020204" pitchFamily="34" charset="0"/>
        <a:buChar char="•"/>
        <a:defRPr lang="en-US" sz="1139" kern="1200" dirty="0">
          <a:solidFill>
            <a:schemeClr val="tx1"/>
          </a:solidFill>
          <a:latin typeface="+mn-lt"/>
          <a:ea typeface="+mn-ea"/>
          <a:cs typeface="+mn-cs"/>
        </a:defRPr>
      </a:lvl4pPr>
      <a:lvl5pPr marL="1464829" indent="-162759" algn="l" defTabSz="651035" rtl="0" eaLnBrk="1" latinLnBrk="0" hangingPunct="1">
        <a:lnSpc>
          <a:spcPct val="90000"/>
        </a:lnSpc>
        <a:spcBef>
          <a:spcPts val="356"/>
        </a:spcBef>
        <a:buClr>
          <a:srgbClr val="2E7A40"/>
        </a:buClr>
        <a:buFont typeface="Arial" panose="020B0604020202020204" pitchFamily="34" charset="0"/>
        <a:buChar char="•"/>
        <a:defRPr lang="en-IN" sz="1139" kern="1200" dirty="0">
          <a:solidFill>
            <a:schemeClr val="tx1"/>
          </a:solidFill>
          <a:latin typeface="+mn-lt"/>
          <a:ea typeface="+mn-ea"/>
          <a:cs typeface="+mn-cs"/>
        </a:defRPr>
      </a:lvl5pPr>
      <a:lvl6pPr marL="1790346" indent="-162759" algn="l" defTabSz="651035"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6pPr>
      <a:lvl7pPr marL="2115864" indent="-162759" algn="l" defTabSz="651035"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7pPr>
      <a:lvl8pPr marL="2441382" indent="-162759" algn="l" defTabSz="651035"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8pPr>
      <a:lvl9pPr marL="2766900" indent="-162759" algn="l" defTabSz="651035"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9pPr>
    </p:bodyStyle>
    <p:otherStyle>
      <a:defPPr>
        <a:defRPr lang="en-US"/>
      </a:defPPr>
      <a:lvl1pPr marL="0" algn="l" defTabSz="651035" rtl="0" eaLnBrk="1" latinLnBrk="0" hangingPunct="1">
        <a:defRPr sz="1282" kern="1200">
          <a:solidFill>
            <a:schemeClr val="tx1"/>
          </a:solidFill>
          <a:latin typeface="+mn-lt"/>
          <a:ea typeface="+mn-ea"/>
          <a:cs typeface="+mn-cs"/>
        </a:defRPr>
      </a:lvl1pPr>
      <a:lvl2pPr marL="325518" algn="l" defTabSz="651035" rtl="0" eaLnBrk="1" latinLnBrk="0" hangingPunct="1">
        <a:defRPr sz="1282" kern="1200">
          <a:solidFill>
            <a:schemeClr val="tx1"/>
          </a:solidFill>
          <a:latin typeface="+mn-lt"/>
          <a:ea typeface="+mn-ea"/>
          <a:cs typeface="+mn-cs"/>
        </a:defRPr>
      </a:lvl2pPr>
      <a:lvl3pPr marL="651035" algn="l" defTabSz="651035" rtl="0" eaLnBrk="1" latinLnBrk="0" hangingPunct="1">
        <a:defRPr sz="1282" kern="1200">
          <a:solidFill>
            <a:schemeClr val="tx1"/>
          </a:solidFill>
          <a:latin typeface="+mn-lt"/>
          <a:ea typeface="+mn-ea"/>
          <a:cs typeface="+mn-cs"/>
        </a:defRPr>
      </a:lvl3pPr>
      <a:lvl4pPr marL="976553" algn="l" defTabSz="651035" rtl="0" eaLnBrk="1" latinLnBrk="0" hangingPunct="1">
        <a:defRPr sz="1282" kern="1200">
          <a:solidFill>
            <a:schemeClr val="tx1"/>
          </a:solidFill>
          <a:latin typeface="+mn-lt"/>
          <a:ea typeface="+mn-ea"/>
          <a:cs typeface="+mn-cs"/>
        </a:defRPr>
      </a:lvl4pPr>
      <a:lvl5pPr marL="1302070" algn="l" defTabSz="651035" rtl="0" eaLnBrk="1" latinLnBrk="0" hangingPunct="1">
        <a:defRPr sz="1282" kern="1200">
          <a:solidFill>
            <a:schemeClr val="tx1"/>
          </a:solidFill>
          <a:latin typeface="+mn-lt"/>
          <a:ea typeface="+mn-ea"/>
          <a:cs typeface="+mn-cs"/>
        </a:defRPr>
      </a:lvl5pPr>
      <a:lvl6pPr marL="1627588" algn="l" defTabSz="651035" rtl="0" eaLnBrk="1" latinLnBrk="0" hangingPunct="1">
        <a:defRPr sz="1282" kern="1200">
          <a:solidFill>
            <a:schemeClr val="tx1"/>
          </a:solidFill>
          <a:latin typeface="+mn-lt"/>
          <a:ea typeface="+mn-ea"/>
          <a:cs typeface="+mn-cs"/>
        </a:defRPr>
      </a:lvl6pPr>
      <a:lvl7pPr marL="1953105" algn="l" defTabSz="651035" rtl="0" eaLnBrk="1" latinLnBrk="0" hangingPunct="1">
        <a:defRPr sz="1282" kern="1200">
          <a:solidFill>
            <a:schemeClr val="tx1"/>
          </a:solidFill>
          <a:latin typeface="+mn-lt"/>
          <a:ea typeface="+mn-ea"/>
          <a:cs typeface="+mn-cs"/>
        </a:defRPr>
      </a:lvl7pPr>
      <a:lvl8pPr marL="2278623" algn="l" defTabSz="651035" rtl="0" eaLnBrk="1" latinLnBrk="0" hangingPunct="1">
        <a:defRPr sz="1282" kern="1200">
          <a:solidFill>
            <a:schemeClr val="tx1"/>
          </a:solidFill>
          <a:latin typeface="+mn-lt"/>
          <a:ea typeface="+mn-ea"/>
          <a:cs typeface="+mn-cs"/>
        </a:defRPr>
      </a:lvl8pPr>
      <a:lvl9pPr marL="2604141" algn="l" defTabSz="651035" rtl="0" eaLnBrk="1" latinLnBrk="0" hangingPunct="1">
        <a:defRPr sz="12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nnsylvania Department of Labor and Industry Logo">
            <a:extLst>
              <a:ext uri="{FF2B5EF4-FFF2-40B4-BE49-F238E27FC236}">
                <a16:creationId xmlns:a16="http://schemas.microsoft.com/office/drawing/2014/main" id="{8CBC9D37-093C-413B-9C6A-A68CFB55595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61846" y="1487068"/>
            <a:ext cx="4067293" cy="2033646"/>
          </a:xfrm>
          <a:prstGeom prst="rect">
            <a:avLst/>
          </a:prstGeom>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1619054" y="3232959"/>
            <a:ext cx="7953963" cy="575509"/>
          </a:xfrm>
        </p:spPr>
        <p:txBody>
          <a:bodyPr>
            <a:normAutofit fontScale="90000"/>
          </a:bodyPr>
          <a:lstStyle/>
          <a:p>
            <a:pPr algn="l"/>
            <a:br>
              <a:rPr lang="en-US" sz="1800" b="0" i="0" u="none" strike="noStrike" baseline="0" dirty="0">
                <a:solidFill>
                  <a:srgbClr val="000000"/>
                </a:solidFill>
                <a:latin typeface="Calibri" panose="020F0502020204030204" pitchFamily="34" charset="0"/>
              </a:rPr>
            </a:br>
            <a:r>
              <a:rPr lang="en-US" sz="3100" b="0" i="0" u="none" strike="noStrike" baseline="0" dirty="0">
                <a:solidFill>
                  <a:srgbClr val="000000"/>
                </a:solidFill>
                <a:latin typeface="Montserrat" panose="00000500000000000000" pitchFamily="2" charset="0"/>
              </a:rPr>
              <a:t> </a:t>
            </a:r>
            <a:r>
              <a:rPr lang="en-US" sz="3038" dirty="0">
                <a:effectLst>
                  <a:outerShdw blurRad="38100" dist="38100" dir="2700000" algn="tl">
                    <a:srgbClr val="000000">
                      <a:alpha val="43137"/>
                    </a:srgbClr>
                  </a:outerShdw>
                </a:effectLst>
              </a:rPr>
              <a:t>Working in the Neighborhood:</a:t>
            </a: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2641227" y="3921101"/>
            <a:ext cx="5909616" cy="1232870"/>
          </a:xfrm>
        </p:spPr>
        <p:txBody>
          <a:bodyPr/>
          <a:lstStyle/>
          <a:p>
            <a:pPr algn="ctr"/>
            <a:r>
              <a:rPr lang="en-US" sz="2800" i="1" dirty="0"/>
              <a:t>Economic conditions in Westmoreland County and the Pittsburgh Region</a:t>
            </a:r>
          </a:p>
        </p:txBody>
      </p:sp>
      <p:sp>
        <p:nvSpPr>
          <p:cNvPr id="6" name="Subtitle 2">
            <a:extLst>
              <a:ext uri="{FF2B5EF4-FFF2-40B4-BE49-F238E27FC236}">
                <a16:creationId xmlns:a16="http://schemas.microsoft.com/office/drawing/2014/main" id="{375FC83C-3156-4AA6-AA1A-2830B308C827}"/>
              </a:ext>
            </a:extLst>
          </p:cNvPr>
          <p:cNvSpPr txBox="1">
            <a:spLocks/>
          </p:cNvSpPr>
          <p:nvPr/>
        </p:nvSpPr>
        <p:spPr>
          <a:xfrm>
            <a:off x="0" y="5980447"/>
            <a:ext cx="10287000" cy="575509"/>
          </a:xfrm>
          <a:prstGeom prst="rect">
            <a:avLst/>
          </a:prstGeom>
        </p:spPr>
        <p:txBody>
          <a:bodyPr/>
          <a:lstStyle>
            <a:lvl1pPr marL="0" indent="0" algn="l" defTabSz="771551" rtl="0" eaLnBrk="1" latinLnBrk="0" hangingPunct="1">
              <a:lnSpc>
                <a:spcPct val="90000"/>
              </a:lnSpc>
              <a:spcBef>
                <a:spcPts val="844"/>
              </a:spcBef>
              <a:buClr>
                <a:srgbClr val="2E7A40"/>
              </a:buClr>
              <a:buFont typeface="Arial" panose="020B0604020202020204" pitchFamily="34" charset="0"/>
              <a:buNone/>
              <a:defRPr lang="en-US" sz="2025" b="0" i="0" kern="1200" spc="253">
                <a:solidFill>
                  <a:schemeClr val="accent6"/>
                </a:solidFill>
                <a:latin typeface="+mn-lt"/>
                <a:ea typeface="+mn-ea"/>
                <a:cs typeface="Calibri" panose="020F0502020204030204" pitchFamily="34" charset="0"/>
              </a:defRPr>
            </a:lvl1pPr>
            <a:lvl2pPr marL="385776" indent="0" algn="ctr" defTabSz="771551" rtl="0" eaLnBrk="1" latinLnBrk="0" hangingPunct="1">
              <a:lnSpc>
                <a:spcPct val="90000"/>
              </a:lnSpc>
              <a:spcBef>
                <a:spcPts val="422"/>
              </a:spcBef>
              <a:buClr>
                <a:srgbClr val="2E7A40"/>
              </a:buClr>
              <a:buFont typeface="Arial" panose="020B0604020202020204" pitchFamily="34" charset="0"/>
              <a:buNone/>
              <a:defRPr lang="en-US" sz="1688" kern="1200">
                <a:solidFill>
                  <a:schemeClr val="tx1"/>
                </a:solidFill>
                <a:latin typeface="+mn-lt"/>
                <a:ea typeface="+mn-ea"/>
                <a:cs typeface="+mn-cs"/>
              </a:defRPr>
            </a:lvl2pPr>
            <a:lvl3pPr marL="771551" indent="0" algn="ctr" defTabSz="771551" rtl="0" eaLnBrk="1" latinLnBrk="0" hangingPunct="1">
              <a:lnSpc>
                <a:spcPct val="90000"/>
              </a:lnSpc>
              <a:spcBef>
                <a:spcPts val="422"/>
              </a:spcBef>
              <a:buClr>
                <a:srgbClr val="2E7A40"/>
              </a:buClr>
              <a:buFont typeface="Arial" panose="020B0604020202020204" pitchFamily="34" charset="0"/>
              <a:buNone/>
              <a:defRPr lang="en-US" sz="1519" kern="1200">
                <a:solidFill>
                  <a:schemeClr val="tx1"/>
                </a:solidFill>
                <a:latin typeface="+mn-lt"/>
                <a:ea typeface="+mn-ea"/>
                <a:cs typeface="+mn-cs"/>
              </a:defRPr>
            </a:lvl3pPr>
            <a:lvl4pPr marL="1157327" indent="0" algn="ctr" defTabSz="771551" rtl="0" eaLnBrk="1" latinLnBrk="0" hangingPunct="1">
              <a:lnSpc>
                <a:spcPct val="90000"/>
              </a:lnSpc>
              <a:spcBef>
                <a:spcPts val="422"/>
              </a:spcBef>
              <a:buClr>
                <a:srgbClr val="2E7A40"/>
              </a:buClr>
              <a:buFont typeface="Arial" panose="020B0604020202020204" pitchFamily="34" charset="0"/>
              <a:buNone/>
              <a:defRPr lang="en-US" sz="1350" kern="1200">
                <a:solidFill>
                  <a:schemeClr val="tx1"/>
                </a:solidFill>
                <a:latin typeface="+mn-lt"/>
                <a:ea typeface="+mn-ea"/>
                <a:cs typeface="+mn-cs"/>
              </a:defRPr>
            </a:lvl4pPr>
            <a:lvl5pPr marL="1543103" indent="0" algn="ctr" defTabSz="771551" rtl="0" eaLnBrk="1" latinLnBrk="0" hangingPunct="1">
              <a:lnSpc>
                <a:spcPct val="90000"/>
              </a:lnSpc>
              <a:spcBef>
                <a:spcPts val="422"/>
              </a:spcBef>
              <a:buClr>
                <a:srgbClr val="2E7A40"/>
              </a:buClr>
              <a:buFont typeface="Arial" panose="020B0604020202020204" pitchFamily="34" charset="0"/>
              <a:buNone/>
              <a:defRPr lang="en-IN" sz="1350" kern="1200">
                <a:solidFill>
                  <a:schemeClr val="tx1"/>
                </a:solidFill>
                <a:latin typeface="+mn-lt"/>
                <a:ea typeface="+mn-ea"/>
                <a:cs typeface="+mn-cs"/>
              </a:defRPr>
            </a:lvl5pPr>
            <a:lvl6pPr marL="1928879"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6pPr>
            <a:lvl7pPr marL="2314654"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7pPr>
            <a:lvl8pPr marL="2700430"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8pPr>
            <a:lvl9pPr marL="3086206" indent="0" algn="ctr" defTabSz="771551" rtl="0" eaLnBrk="1" latinLnBrk="0" hangingPunct="1">
              <a:lnSpc>
                <a:spcPct val="90000"/>
              </a:lnSpc>
              <a:spcBef>
                <a:spcPts val="422"/>
              </a:spcBef>
              <a:buFont typeface="Arial" panose="020B0604020202020204" pitchFamily="34" charset="0"/>
              <a:buNone/>
              <a:defRPr sz="1350" kern="1200">
                <a:solidFill>
                  <a:schemeClr val="tx1"/>
                </a:solidFill>
                <a:latin typeface="+mn-lt"/>
                <a:ea typeface="+mn-ea"/>
                <a:cs typeface="+mn-cs"/>
              </a:defRPr>
            </a:lvl9pPr>
          </a:lstStyle>
          <a:p>
            <a:pPr algn="ctr">
              <a:spcBef>
                <a:spcPts val="0"/>
              </a:spcBef>
              <a:defRPr/>
            </a:pPr>
            <a:r>
              <a:rPr lang="en-US" sz="1800" b="1" dirty="0">
                <a:solidFill>
                  <a:srgbClr val="00326D"/>
                </a:solidFill>
                <a:latin typeface="Calibri" pitchFamily="34" charset="0"/>
              </a:rPr>
              <a:t>Workforce Information Forum</a:t>
            </a:r>
          </a:p>
          <a:p>
            <a:pPr algn="ctr">
              <a:spcBef>
                <a:spcPts val="0"/>
              </a:spcBef>
              <a:defRPr/>
            </a:pPr>
            <a:r>
              <a:rPr lang="en-US" sz="1800" b="1" dirty="0">
                <a:solidFill>
                  <a:srgbClr val="00326D"/>
                </a:solidFill>
                <a:latin typeface="Calibri" pitchFamily="34" charset="0"/>
              </a:rPr>
              <a:t>April 2024</a:t>
            </a:r>
            <a:endParaRPr lang="en-US" sz="1800" b="1" dirty="0">
              <a:latin typeface="Calibri" pitchFamily="34" charset="0"/>
            </a:endParaRP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10</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168239" y="228005"/>
            <a:ext cx="5861586" cy="755601"/>
          </a:xfrm>
        </p:spPr>
        <p:txBody>
          <a:bodyPr anchor="t"/>
          <a:lstStyle/>
          <a:p>
            <a:pPr algn="ctr"/>
            <a:r>
              <a:rPr lang="en-US" sz="2400" dirty="0">
                <a:latin typeface="+mn-lt"/>
              </a:rPr>
              <a:t>Details on the recent change in nonfarm jobs by domain, 2019 versus 2023</a:t>
            </a:r>
          </a:p>
        </p:txBody>
      </p:sp>
      <p:sp>
        <p:nvSpPr>
          <p:cNvPr id="7" name="TextBox 6">
            <a:extLst>
              <a:ext uri="{FF2B5EF4-FFF2-40B4-BE49-F238E27FC236}">
                <a16:creationId xmlns:a16="http://schemas.microsoft.com/office/drawing/2014/main" id="{1CBBAD3C-CABE-4FBC-95DF-781389187CD0}"/>
              </a:ext>
            </a:extLst>
          </p:cNvPr>
          <p:cNvSpPr txBox="1"/>
          <p:nvPr/>
        </p:nvSpPr>
        <p:spPr>
          <a:xfrm>
            <a:off x="601249" y="5207614"/>
            <a:ext cx="6501426" cy="738664"/>
          </a:xfrm>
          <a:prstGeom prst="rect">
            <a:avLst/>
          </a:prstGeom>
          <a:noFill/>
        </p:spPr>
        <p:txBody>
          <a:bodyPr wrap="square" rtlCol="0">
            <a:spAutoFit/>
          </a:bodyPr>
          <a:lstStyle/>
          <a:p>
            <a:pPr algn="just"/>
            <a:r>
              <a:rPr lang="en-US" sz="1400" dirty="0"/>
              <a:t>Note: Totals based on not seasonally adjusted annual average data, and changes are based on unrounded data. Source: Current Employment Statistics Program, Bureau of Labor Statistics, U.S. Dept. of Labor; IHS Global Insight.</a:t>
            </a:r>
          </a:p>
        </p:txBody>
      </p:sp>
      <p:pic>
        <p:nvPicPr>
          <p:cNvPr id="3" name="Picture 2">
            <a:extLst>
              <a:ext uri="{FF2B5EF4-FFF2-40B4-BE49-F238E27FC236}">
                <a16:creationId xmlns:a16="http://schemas.microsoft.com/office/drawing/2014/main" id="{0BD38F30-0CB5-4746-97BA-366938439523}"/>
              </a:ext>
            </a:extLst>
          </p:cNvPr>
          <p:cNvPicPr>
            <a:picLocks noChangeAspect="1"/>
          </p:cNvPicPr>
          <p:nvPr/>
        </p:nvPicPr>
        <p:blipFill>
          <a:blip r:embed="rId3"/>
          <a:stretch>
            <a:fillRect/>
          </a:stretch>
        </p:blipFill>
        <p:spPr>
          <a:xfrm>
            <a:off x="601249" y="1043022"/>
            <a:ext cx="6322890" cy="3992441"/>
          </a:xfrm>
          <a:prstGeom prst="rect">
            <a:avLst/>
          </a:prstGeom>
          <a:effectLst>
            <a:softEdge rad="0"/>
          </a:effectLst>
        </p:spPr>
      </p:pic>
      <p:sp>
        <p:nvSpPr>
          <p:cNvPr id="9" name="TextBox 8">
            <a:extLst>
              <a:ext uri="{FF2B5EF4-FFF2-40B4-BE49-F238E27FC236}">
                <a16:creationId xmlns:a16="http://schemas.microsoft.com/office/drawing/2014/main" id="{22C3F4C8-FC3D-4609-81F2-54963A9A47EC}"/>
              </a:ext>
            </a:extLst>
          </p:cNvPr>
          <p:cNvSpPr txBox="1"/>
          <p:nvPr/>
        </p:nvSpPr>
        <p:spPr>
          <a:xfrm>
            <a:off x="6924139" y="1349158"/>
            <a:ext cx="2858688" cy="3139321"/>
          </a:xfrm>
          <a:prstGeom prst="rect">
            <a:avLst/>
          </a:prstGeom>
          <a:noFill/>
        </p:spPr>
        <p:txBody>
          <a:bodyPr wrap="square" rtlCol="0">
            <a:spAutoFit/>
          </a:bodyPr>
          <a:lstStyle/>
          <a:p>
            <a:pPr algn="just"/>
            <a:r>
              <a:rPr lang="en-US" dirty="0"/>
              <a:t>For both the Region and state, the goods-producing domain continues to recover back to the 2019 level. </a:t>
            </a:r>
          </a:p>
          <a:p>
            <a:pPr algn="just"/>
            <a:endParaRPr lang="en-US" dirty="0"/>
          </a:p>
          <a:p>
            <a:pPr algn="just"/>
            <a:r>
              <a:rPr lang="en-US" dirty="0"/>
              <a:t>Nonfarm jobs in the  Westmoreland-Fayette WDA (as well as Pennsylvania overall) have exceeded their 2019 volumes among the service-providing domain.</a:t>
            </a:r>
          </a:p>
        </p:txBody>
      </p:sp>
    </p:spTree>
    <p:extLst>
      <p:ext uri="{BB962C8B-B14F-4D97-AF65-F5344CB8AC3E}">
        <p14:creationId xmlns:p14="http://schemas.microsoft.com/office/powerpoint/2010/main" val="77845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11</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3716359" y="228005"/>
            <a:ext cx="6313466" cy="519881"/>
          </a:xfrm>
        </p:spPr>
        <p:txBody>
          <a:bodyPr anchor="t"/>
          <a:lstStyle/>
          <a:p>
            <a:pPr algn="ctr"/>
            <a:r>
              <a:rPr lang="en-US" sz="2400" dirty="0">
                <a:solidFill>
                  <a:schemeClr val="tx1"/>
                </a:solidFill>
                <a:latin typeface="+mn-lt"/>
              </a:rPr>
              <a:t>Change in labor force characteristics by area, 2019 versus 2023</a:t>
            </a:r>
          </a:p>
        </p:txBody>
      </p:sp>
      <p:sp>
        <p:nvSpPr>
          <p:cNvPr id="7" name="TextBox 6">
            <a:extLst>
              <a:ext uri="{FF2B5EF4-FFF2-40B4-BE49-F238E27FC236}">
                <a16:creationId xmlns:a16="http://schemas.microsoft.com/office/drawing/2014/main" id="{1CBBAD3C-CABE-4FBC-95DF-781389187CD0}"/>
              </a:ext>
            </a:extLst>
          </p:cNvPr>
          <p:cNvSpPr txBox="1"/>
          <p:nvPr/>
        </p:nvSpPr>
        <p:spPr>
          <a:xfrm>
            <a:off x="585674" y="5879280"/>
            <a:ext cx="5960730" cy="646331"/>
          </a:xfrm>
          <a:prstGeom prst="rect">
            <a:avLst/>
          </a:prstGeom>
          <a:noFill/>
        </p:spPr>
        <p:txBody>
          <a:bodyPr wrap="square" rtlCol="0">
            <a:spAutoFit/>
          </a:bodyPr>
          <a:lstStyle/>
          <a:p>
            <a:pPr algn="just"/>
            <a:r>
              <a:rPr lang="en-US" sz="1200" dirty="0"/>
              <a:t>Note: Totals based on not seasonally adjusted annual average data, and changes are based on unrounded data. Source: Local Area Unemployment Statistics Program, Bureau of Labor Statistics, U.S. Dept. of Labor; IHS Global Insight.</a:t>
            </a:r>
          </a:p>
        </p:txBody>
      </p:sp>
      <p:pic>
        <p:nvPicPr>
          <p:cNvPr id="4" name="Picture 3">
            <a:extLst>
              <a:ext uri="{FF2B5EF4-FFF2-40B4-BE49-F238E27FC236}">
                <a16:creationId xmlns:a16="http://schemas.microsoft.com/office/drawing/2014/main" id="{1072ABC2-4B9B-41CE-B57B-10AF07B1ACBB}"/>
              </a:ext>
            </a:extLst>
          </p:cNvPr>
          <p:cNvPicPr>
            <a:picLocks noChangeAspect="1"/>
          </p:cNvPicPr>
          <p:nvPr/>
        </p:nvPicPr>
        <p:blipFill>
          <a:blip r:embed="rId3"/>
          <a:stretch>
            <a:fillRect/>
          </a:stretch>
        </p:blipFill>
        <p:spPr>
          <a:xfrm>
            <a:off x="685337" y="987218"/>
            <a:ext cx="5861067" cy="4892062"/>
          </a:xfrm>
          <a:prstGeom prst="rect">
            <a:avLst/>
          </a:prstGeom>
        </p:spPr>
      </p:pic>
      <p:sp>
        <p:nvSpPr>
          <p:cNvPr id="6" name="TextBox 5">
            <a:extLst>
              <a:ext uri="{FF2B5EF4-FFF2-40B4-BE49-F238E27FC236}">
                <a16:creationId xmlns:a16="http://schemas.microsoft.com/office/drawing/2014/main" id="{0D2BAC38-82DF-4335-95A6-AB29BBEFA32E}"/>
              </a:ext>
            </a:extLst>
          </p:cNvPr>
          <p:cNvSpPr txBox="1"/>
          <p:nvPr/>
        </p:nvSpPr>
        <p:spPr>
          <a:xfrm>
            <a:off x="6646067" y="1177631"/>
            <a:ext cx="2861188" cy="4524315"/>
          </a:xfrm>
          <a:prstGeom prst="rect">
            <a:avLst/>
          </a:prstGeom>
          <a:noFill/>
        </p:spPr>
        <p:txBody>
          <a:bodyPr wrap="square" rtlCol="0">
            <a:spAutoFit/>
          </a:bodyPr>
          <a:lstStyle/>
          <a:p>
            <a:pPr algn="just"/>
            <a:r>
              <a:rPr lang="en-US" sz="2000" dirty="0"/>
              <a:t>As of 2023, the Region’s labor force also continues to recover since the downturn from the last business cycle peak in 2019.</a:t>
            </a:r>
          </a:p>
          <a:p>
            <a:pPr algn="just"/>
            <a:endParaRPr lang="en-US" sz="800" dirty="0"/>
          </a:p>
          <a:p>
            <a:pPr algn="just"/>
            <a:r>
              <a:rPr lang="en-US" sz="2000" dirty="0"/>
              <a:t>Pennsylvania, meanwhile, has recovered to it’s 2019 employment level. With ongoing recovery, the statewide unemployment rate also continues to decline, to record lows (since 1976).</a:t>
            </a:r>
          </a:p>
        </p:txBody>
      </p:sp>
    </p:spTree>
    <p:extLst>
      <p:ext uri="{BB962C8B-B14F-4D97-AF65-F5344CB8AC3E}">
        <p14:creationId xmlns:p14="http://schemas.microsoft.com/office/powerpoint/2010/main" val="378635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12</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233797" y="228005"/>
            <a:ext cx="5636713" cy="1140651"/>
          </a:xfrm>
        </p:spPr>
        <p:txBody>
          <a:bodyPr anchor="t"/>
          <a:lstStyle/>
          <a:p>
            <a:pPr algn="ctr"/>
            <a:r>
              <a:rPr lang="en-US" sz="2400" dirty="0">
                <a:solidFill>
                  <a:schemeClr val="tx1"/>
                </a:solidFill>
                <a:latin typeface="+mn-lt"/>
              </a:rPr>
              <a:t>Technology-oriented occupational employment, as a percent of total occupational employment,</a:t>
            </a:r>
            <a:br>
              <a:rPr lang="en-US" sz="2400" dirty="0">
                <a:solidFill>
                  <a:schemeClr val="tx1"/>
                </a:solidFill>
                <a:latin typeface="+mn-lt"/>
              </a:rPr>
            </a:br>
            <a:r>
              <a:rPr lang="en-US" sz="2400" dirty="0">
                <a:solidFill>
                  <a:schemeClr val="tx1"/>
                </a:solidFill>
                <a:latin typeface="+mn-lt"/>
              </a:rPr>
              <a:t>by area</a:t>
            </a:r>
            <a:endParaRPr lang="en-US" sz="2400" dirty="0">
              <a:latin typeface="+mn-lt"/>
            </a:endParaRPr>
          </a:p>
        </p:txBody>
      </p:sp>
      <p:sp>
        <p:nvSpPr>
          <p:cNvPr id="7" name="TextBox 6">
            <a:extLst>
              <a:ext uri="{FF2B5EF4-FFF2-40B4-BE49-F238E27FC236}">
                <a16:creationId xmlns:a16="http://schemas.microsoft.com/office/drawing/2014/main" id="{1CBBAD3C-CABE-4FBC-95DF-781389187CD0}"/>
              </a:ext>
            </a:extLst>
          </p:cNvPr>
          <p:cNvSpPr txBox="1"/>
          <p:nvPr/>
        </p:nvSpPr>
        <p:spPr>
          <a:xfrm>
            <a:off x="651353" y="5723895"/>
            <a:ext cx="9219157" cy="523220"/>
          </a:xfrm>
          <a:prstGeom prst="rect">
            <a:avLst/>
          </a:prstGeom>
          <a:noFill/>
        </p:spPr>
        <p:txBody>
          <a:bodyPr wrap="square" rtlCol="0">
            <a:spAutoFit/>
          </a:bodyPr>
          <a:lstStyle/>
          <a:p>
            <a:pPr algn="just"/>
            <a:r>
              <a:rPr lang="en-US" sz="1400" dirty="0"/>
              <a:t>Note: Based on latest available data as of 2022, and changes are based on unrounded data. Source: Occupational Employment and Wage Statistics Program, CWIA, PA. Dept. of Labor &amp; Industry.</a:t>
            </a:r>
          </a:p>
        </p:txBody>
      </p:sp>
      <p:sp>
        <p:nvSpPr>
          <p:cNvPr id="3" name="TextBox 2">
            <a:extLst>
              <a:ext uri="{FF2B5EF4-FFF2-40B4-BE49-F238E27FC236}">
                <a16:creationId xmlns:a16="http://schemas.microsoft.com/office/drawing/2014/main" id="{6C3A652E-5602-42FC-9DEB-0337B09BE884}"/>
              </a:ext>
            </a:extLst>
          </p:cNvPr>
          <p:cNvSpPr txBox="1"/>
          <p:nvPr/>
        </p:nvSpPr>
        <p:spPr>
          <a:xfrm>
            <a:off x="557407" y="1576505"/>
            <a:ext cx="9407047" cy="3939540"/>
          </a:xfrm>
          <a:prstGeom prst="rect">
            <a:avLst/>
          </a:prstGeom>
          <a:solidFill>
            <a:schemeClr val="bg1"/>
          </a:solidFill>
          <a:effectLst>
            <a:softEdge rad="127000"/>
          </a:effectLst>
        </p:spPr>
        <p:txBody>
          <a:bodyPr wrap="square" rtlCol="0">
            <a:spAutoFit/>
          </a:bodyPr>
          <a:lstStyle/>
          <a:p>
            <a:pPr marL="342900" indent="-342900" algn="just">
              <a:buFont typeface="Wingdings" panose="05000000000000000000" pitchFamily="2" charset="2"/>
              <a:buChar char="q"/>
            </a:pPr>
            <a:r>
              <a:rPr lang="en-US" dirty="0"/>
              <a:t>Employment in </a:t>
            </a:r>
            <a:r>
              <a:rPr lang="en-US" b="1" dirty="0"/>
              <a:t>technology-oriented occupations </a:t>
            </a:r>
            <a:r>
              <a:rPr lang="en-US" dirty="0"/>
              <a:t>include those workers employed within the: computer and mathematical; architecture and engineering; life, physical and social sciences; and their related technicians, by occupational group. Occupations in these groups are codes by Standard Occupational Codes 15-0000, 17-0000, and 19-0000. Typical detailed occupations within these broad groups include, for example, computer systems analysts, software QA testers, civil and mechanical engineers, scientists in physics, chemistry, agriculture, and technicians in these and related fields.</a:t>
            </a:r>
          </a:p>
          <a:p>
            <a:pPr algn="just"/>
            <a:endParaRPr lang="en-US" sz="800" dirty="0">
              <a:solidFill>
                <a:srgbClr val="FF0000"/>
              </a:solidFill>
            </a:endParaRPr>
          </a:p>
          <a:p>
            <a:pPr marL="342900" indent="-342900" algn="just">
              <a:buFont typeface="Wingdings" panose="05000000000000000000" pitchFamily="2" charset="2"/>
              <a:buChar char="q"/>
            </a:pPr>
            <a:r>
              <a:rPr lang="en-US" dirty="0"/>
              <a:t>In </a:t>
            </a:r>
            <a:r>
              <a:rPr lang="en-US" b="1" dirty="0"/>
              <a:t>Pennsylvania</a:t>
            </a:r>
            <a:r>
              <a:rPr lang="en-US" dirty="0"/>
              <a:t>, these three broad occupational categories account for </a:t>
            </a:r>
            <a:r>
              <a:rPr lang="en-US" b="1" dirty="0"/>
              <a:t>5.6%</a:t>
            </a:r>
            <a:r>
              <a:rPr lang="en-US" dirty="0"/>
              <a:t> of total occupational employment (325,000 out of 5.8 million employed, by occupation). Within the </a:t>
            </a:r>
            <a:r>
              <a:rPr lang="en-US" b="1" dirty="0"/>
              <a:t>Southwest Pennsylvania Region</a:t>
            </a:r>
            <a:r>
              <a:rPr lang="en-US" dirty="0"/>
              <a:t>, workers in technology-oriented occupations accounted for 69,600 out of 1.2 million employed (by occupation), or </a:t>
            </a:r>
            <a:r>
              <a:rPr lang="en-US" b="1" dirty="0"/>
              <a:t>5.8%</a:t>
            </a:r>
            <a:r>
              <a:rPr lang="en-US" dirty="0"/>
              <a:t> of the total.</a:t>
            </a:r>
          </a:p>
          <a:p>
            <a:pPr algn="just"/>
            <a:endParaRPr lang="en-US" sz="800" dirty="0"/>
          </a:p>
          <a:p>
            <a:pPr marL="342900" indent="-342900" algn="just">
              <a:buFont typeface="Wingdings" panose="05000000000000000000" pitchFamily="2" charset="2"/>
              <a:buChar char="q"/>
            </a:pPr>
            <a:r>
              <a:rPr lang="en-US" dirty="0"/>
              <a:t>Within the </a:t>
            </a:r>
            <a:r>
              <a:rPr lang="en-US" b="1" dirty="0"/>
              <a:t>Pittsburgh MSA</a:t>
            </a:r>
            <a:r>
              <a:rPr lang="en-US" dirty="0"/>
              <a:t>, workers in technology-oriented occupations accounted for 65,500 out of 1.1 million employed (by occupation), or </a:t>
            </a:r>
            <a:r>
              <a:rPr lang="en-US" b="1" dirty="0"/>
              <a:t>6.2%</a:t>
            </a:r>
            <a:r>
              <a:rPr lang="en-US" dirty="0"/>
              <a:t> of the total.</a:t>
            </a:r>
          </a:p>
        </p:txBody>
      </p:sp>
    </p:spTree>
    <p:extLst>
      <p:ext uri="{BB962C8B-B14F-4D97-AF65-F5344CB8AC3E}">
        <p14:creationId xmlns:p14="http://schemas.microsoft.com/office/powerpoint/2010/main" val="361775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13</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555131" y="136523"/>
            <a:ext cx="5162410" cy="1276704"/>
          </a:xfrm>
        </p:spPr>
        <p:txBody>
          <a:bodyPr anchor="t"/>
          <a:lstStyle/>
          <a:p>
            <a:pPr algn="ctr"/>
            <a:r>
              <a:rPr lang="en-US" sz="2400" dirty="0">
                <a:solidFill>
                  <a:schemeClr val="tx1"/>
                </a:solidFill>
                <a:latin typeface="+mn-lt"/>
              </a:rPr>
              <a:t>Technology-oriented occupational employment, as a percent of total occupational employment, by county</a:t>
            </a:r>
            <a:br>
              <a:rPr lang="en-US" sz="2400" dirty="0">
                <a:latin typeface="+mn-lt"/>
              </a:rPr>
            </a:br>
            <a:r>
              <a:rPr lang="en-US" sz="2400" dirty="0">
                <a:latin typeface="+mn-lt"/>
              </a:rPr>
              <a:t> </a:t>
            </a:r>
          </a:p>
        </p:txBody>
      </p:sp>
      <p:pic>
        <p:nvPicPr>
          <p:cNvPr id="8" name="Picture 7">
            <a:extLst>
              <a:ext uri="{FF2B5EF4-FFF2-40B4-BE49-F238E27FC236}">
                <a16:creationId xmlns:a16="http://schemas.microsoft.com/office/drawing/2014/main" id="{380BBDFE-5FC2-4AF5-8E00-4F025C75DC38}"/>
              </a:ext>
            </a:extLst>
          </p:cNvPr>
          <p:cNvPicPr>
            <a:picLocks noChangeAspect="1"/>
          </p:cNvPicPr>
          <p:nvPr/>
        </p:nvPicPr>
        <p:blipFill>
          <a:blip r:embed="rId3"/>
          <a:stretch>
            <a:fillRect/>
          </a:stretch>
        </p:blipFill>
        <p:spPr>
          <a:xfrm>
            <a:off x="179236" y="1016087"/>
            <a:ext cx="6556848" cy="3939561"/>
          </a:xfrm>
          <a:prstGeom prst="rect">
            <a:avLst/>
          </a:prstGeom>
          <a:effectLst>
            <a:softEdge rad="203200"/>
          </a:effectLst>
        </p:spPr>
      </p:pic>
      <p:sp>
        <p:nvSpPr>
          <p:cNvPr id="9" name="TextBox 8">
            <a:extLst>
              <a:ext uri="{FF2B5EF4-FFF2-40B4-BE49-F238E27FC236}">
                <a16:creationId xmlns:a16="http://schemas.microsoft.com/office/drawing/2014/main" id="{1BF53472-8C99-43A1-A79A-95CBED2C6F11}"/>
              </a:ext>
            </a:extLst>
          </p:cNvPr>
          <p:cNvSpPr txBox="1"/>
          <p:nvPr/>
        </p:nvSpPr>
        <p:spPr>
          <a:xfrm>
            <a:off x="6588691" y="1258739"/>
            <a:ext cx="3410500" cy="5201424"/>
          </a:xfrm>
          <a:prstGeom prst="rect">
            <a:avLst/>
          </a:prstGeom>
          <a:noFill/>
        </p:spPr>
        <p:txBody>
          <a:bodyPr wrap="square" rtlCol="0">
            <a:spAutoFit/>
          </a:bodyPr>
          <a:lstStyle/>
          <a:p>
            <a:pPr algn="just"/>
            <a:r>
              <a:rPr lang="en-US" dirty="0"/>
              <a:t>Within the </a:t>
            </a:r>
            <a:r>
              <a:rPr lang="en-US" b="1" dirty="0"/>
              <a:t>Southwest PA Region </a:t>
            </a:r>
            <a:r>
              <a:rPr lang="en-US" dirty="0"/>
              <a:t>by county, workers employed in technology-oriented occupations (as a share of workers in all occupations) varied from </a:t>
            </a:r>
            <a:r>
              <a:rPr lang="en-US" b="1" dirty="0"/>
              <a:t>7.3% of the total in Allegheny County to </a:t>
            </a:r>
          </a:p>
          <a:p>
            <a:pPr algn="just"/>
            <a:r>
              <a:rPr lang="en-US" b="1" dirty="0"/>
              <a:t>2.0% of the total in Lawrence County.</a:t>
            </a:r>
          </a:p>
          <a:p>
            <a:pPr algn="just"/>
            <a:endParaRPr lang="en-US" sz="800" dirty="0"/>
          </a:p>
          <a:p>
            <a:pPr algn="just"/>
            <a:r>
              <a:rPr lang="en-US" dirty="0"/>
              <a:t>The largest percentage of technology-oriented workers (as a share of the workforce for all occupations) in counties within the Region--but outside of the Pittsburgh MSA--was found in </a:t>
            </a:r>
            <a:r>
              <a:rPr lang="en-US" b="1" dirty="0"/>
              <a:t>Greene County, </a:t>
            </a:r>
            <a:r>
              <a:rPr lang="en-US" dirty="0"/>
              <a:t>where the majority were found mainly in mining and geological engineering occupations.</a:t>
            </a:r>
          </a:p>
        </p:txBody>
      </p:sp>
      <p:sp>
        <p:nvSpPr>
          <p:cNvPr id="10" name="TextBox 9">
            <a:extLst>
              <a:ext uri="{FF2B5EF4-FFF2-40B4-BE49-F238E27FC236}">
                <a16:creationId xmlns:a16="http://schemas.microsoft.com/office/drawing/2014/main" id="{DAD0F853-13F6-4FE7-A3C4-0E1C271186EC}"/>
              </a:ext>
            </a:extLst>
          </p:cNvPr>
          <p:cNvSpPr txBox="1"/>
          <p:nvPr/>
        </p:nvSpPr>
        <p:spPr>
          <a:xfrm>
            <a:off x="287809" y="4830743"/>
            <a:ext cx="6270248" cy="954107"/>
          </a:xfrm>
          <a:prstGeom prst="rect">
            <a:avLst/>
          </a:prstGeom>
          <a:noFill/>
        </p:spPr>
        <p:txBody>
          <a:bodyPr wrap="square">
            <a:spAutoFit/>
          </a:bodyPr>
          <a:lstStyle/>
          <a:p>
            <a:pPr algn="just"/>
            <a:r>
              <a:rPr lang="en-US" sz="1400" dirty="0"/>
              <a:t>Note: Based on latest available data as of 2022. Totals based on not seasonally adjusted annual average data, and changes are based on unrounded data. Source: Occupational Employment and Wage Statistics Program, CWIA, PA. Dept. of Labor &amp; Industry.</a:t>
            </a:r>
          </a:p>
        </p:txBody>
      </p:sp>
    </p:spTree>
    <p:extLst>
      <p:ext uri="{BB962C8B-B14F-4D97-AF65-F5344CB8AC3E}">
        <p14:creationId xmlns:p14="http://schemas.microsoft.com/office/powerpoint/2010/main" val="154751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14</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618467" y="219977"/>
            <a:ext cx="5269935" cy="1054243"/>
          </a:xfrm>
        </p:spPr>
        <p:txBody>
          <a:bodyPr anchor="t"/>
          <a:lstStyle/>
          <a:p>
            <a:pPr algn="ctr"/>
            <a:r>
              <a:rPr lang="en-US" sz="2400" dirty="0">
                <a:solidFill>
                  <a:schemeClr val="tx1"/>
                </a:solidFill>
                <a:latin typeface="+mn-lt"/>
              </a:rPr>
              <a:t>Projected percent change in technology-oriented occupational employment through 2030</a:t>
            </a:r>
            <a:endParaRPr lang="en-US" sz="2400" dirty="0">
              <a:latin typeface="+mn-lt"/>
            </a:endParaRPr>
          </a:p>
        </p:txBody>
      </p:sp>
      <p:sp>
        <p:nvSpPr>
          <p:cNvPr id="7" name="TextBox 6">
            <a:extLst>
              <a:ext uri="{FF2B5EF4-FFF2-40B4-BE49-F238E27FC236}">
                <a16:creationId xmlns:a16="http://schemas.microsoft.com/office/drawing/2014/main" id="{1CBBAD3C-CABE-4FBC-95DF-781389187CD0}"/>
              </a:ext>
            </a:extLst>
          </p:cNvPr>
          <p:cNvSpPr txBox="1"/>
          <p:nvPr/>
        </p:nvSpPr>
        <p:spPr>
          <a:xfrm>
            <a:off x="603516" y="5833132"/>
            <a:ext cx="9114025" cy="523220"/>
          </a:xfrm>
          <a:prstGeom prst="rect">
            <a:avLst/>
          </a:prstGeom>
          <a:noFill/>
        </p:spPr>
        <p:txBody>
          <a:bodyPr wrap="square" rtlCol="0">
            <a:spAutoFit/>
          </a:bodyPr>
          <a:lstStyle/>
          <a:p>
            <a:pPr algn="just"/>
            <a:r>
              <a:rPr lang="en-US" sz="1400" dirty="0"/>
              <a:t>Note: Based on latest available data as of 2022. Totals and changes based on unrounded data. Source: Occupational Employment and Wage Statistics Program, CWIA, PA. Dept. of Labor &amp; Industry.</a:t>
            </a:r>
          </a:p>
        </p:txBody>
      </p:sp>
      <p:sp>
        <p:nvSpPr>
          <p:cNvPr id="3" name="TextBox 2">
            <a:extLst>
              <a:ext uri="{FF2B5EF4-FFF2-40B4-BE49-F238E27FC236}">
                <a16:creationId xmlns:a16="http://schemas.microsoft.com/office/drawing/2014/main" id="{6C3A652E-5602-42FC-9DEB-0337B09BE884}"/>
              </a:ext>
            </a:extLst>
          </p:cNvPr>
          <p:cNvSpPr txBox="1"/>
          <p:nvPr/>
        </p:nvSpPr>
        <p:spPr>
          <a:xfrm>
            <a:off x="398599" y="1274220"/>
            <a:ext cx="9318942" cy="4478149"/>
          </a:xfrm>
          <a:prstGeom prst="rect">
            <a:avLst/>
          </a:prstGeom>
          <a:solidFill>
            <a:schemeClr val="bg1"/>
          </a:solidFill>
        </p:spPr>
        <p:txBody>
          <a:bodyPr wrap="square" rtlCol="0">
            <a:spAutoFit/>
          </a:bodyPr>
          <a:lstStyle/>
          <a:p>
            <a:pPr marL="285750" indent="-285750" algn="just">
              <a:buFont typeface="Wingdings" panose="05000000000000000000" pitchFamily="2" charset="2"/>
              <a:buChar char="q"/>
            </a:pPr>
            <a:r>
              <a:rPr lang="en-US" dirty="0"/>
              <a:t>The change in employment of Pennsylvania workers for all occupational groups is projected to be an increase of </a:t>
            </a:r>
            <a:r>
              <a:rPr lang="en-US" b="1" dirty="0"/>
              <a:t>7.6% statewide </a:t>
            </a:r>
            <a:r>
              <a:rPr lang="en-US" dirty="0"/>
              <a:t>by 2030, from 5.9 million workers in 2020 to 6.4 million workers, an increase of 451,700. </a:t>
            </a:r>
          </a:p>
          <a:p>
            <a:pPr algn="just"/>
            <a:endParaRPr lang="en-US" sz="500" dirty="0"/>
          </a:p>
          <a:p>
            <a:pPr marL="285750" indent="-285750" algn="just">
              <a:buFont typeface="Wingdings" panose="05000000000000000000" pitchFamily="2" charset="2"/>
              <a:buChar char="q"/>
            </a:pPr>
            <a:r>
              <a:rPr lang="en-US" dirty="0"/>
              <a:t>Within the </a:t>
            </a:r>
            <a:r>
              <a:rPr lang="en-US" b="1" dirty="0"/>
              <a:t>occupations that include technology-oriented occupations </a:t>
            </a:r>
            <a:r>
              <a:rPr lang="en-US" dirty="0"/>
              <a:t>(i.e., computer and mathematical sciences, architecture and engineering, and life, physical, and social sciences, plus related technicians), </a:t>
            </a:r>
            <a:r>
              <a:rPr lang="en-US" b="1" dirty="0"/>
              <a:t>employment by occupation for these workers is projected to increase by 33,200 overall (up 10.1%) by 2030. </a:t>
            </a:r>
            <a:r>
              <a:rPr lang="en-US" dirty="0"/>
              <a:t>The largest percentage change will be seen in Computer &amp; Mathematical Occupations (up 13.4%), followed by  Life, Physical &amp; Social Science Occupations (up 7.9%), and  Architecture &amp; Engineering Occupations (5.9%).</a:t>
            </a:r>
          </a:p>
          <a:p>
            <a:pPr algn="just"/>
            <a:endParaRPr lang="en-US" sz="500" b="1" dirty="0"/>
          </a:p>
          <a:p>
            <a:pPr marL="285750" indent="-285750" algn="just">
              <a:buFont typeface="Wingdings" panose="05000000000000000000" pitchFamily="2" charset="2"/>
              <a:buChar char="q"/>
            </a:pPr>
            <a:r>
              <a:rPr lang="en-US" dirty="0"/>
              <a:t>Within the </a:t>
            </a:r>
            <a:r>
              <a:rPr lang="en-US" b="1" dirty="0"/>
              <a:t>Pittsburgh MSA</a:t>
            </a:r>
            <a:r>
              <a:rPr lang="en-US" dirty="0"/>
              <a:t>, total occupational employment will rise by 7.0% by 2030. Employment within sectors that include technology-oriented occupations will increase by </a:t>
            </a:r>
            <a:r>
              <a:rPr lang="en-US" b="1" dirty="0"/>
              <a:t>6,000 (8.6%)</a:t>
            </a:r>
            <a:r>
              <a:rPr lang="en-US" dirty="0"/>
              <a:t>, mainly in computer &amp; mathematical occupations. </a:t>
            </a:r>
          </a:p>
          <a:p>
            <a:pPr algn="just"/>
            <a:endParaRPr lang="en-US" sz="500" dirty="0"/>
          </a:p>
          <a:p>
            <a:pPr marL="285750" indent="-285750" algn="just">
              <a:buFont typeface="Wingdings" panose="05000000000000000000" pitchFamily="2" charset="2"/>
              <a:buChar char="q"/>
            </a:pPr>
            <a:r>
              <a:rPr lang="en-US" dirty="0"/>
              <a:t>Within the </a:t>
            </a:r>
            <a:r>
              <a:rPr lang="en-US" b="1" dirty="0"/>
              <a:t>Westmoreland-Fayette WDA</a:t>
            </a:r>
            <a:r>
              <a:rPr lang="en-US" dirty="0"/>
              <a:t>, total occupational employment will rise by 3.3% by 2030. Employment within occupations that include technology-oriented occupations will increase by </a:t>
            </a:r>
            <a:r>
              <a:rPr lang="en-US" b="1" dirty="0"/>
              <a:t>400 (5.5%)</a:t>
            </a:r>
            <a:r>
              <a:rPr lang="en-US" dirty="0"/>
              <a:t>, again</a:t>
            </a:r>
            <a:r>
              <a:rPr lang="en-US" b="1" dirty="0"/>
              <a:t> </a:t>
            </a:r>
            <a:r>
              <a:rPr lang="en-US" dirty="0"/>
              <a:t>mainly in computer &amp; mathematical occupations.</a:t>
            </a:r>
            <a:endParaRPr lang="en-US" b="1" dirty="0"/>
          </a:p>
        </p:txBody>
      </p:sp>
    </p:spTree>
    <p:extLst>
      <p:ext uri="{BB962C8B-B14F-4D97-AF65-F5344CB8AC3E}">
        <p14:creationId xmlns:p14="http://schemas.microsoft.com/office/powerpoint/2010/main" val="69885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15</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349471" y="257549"/>
            <a:ext cx="5247680" cy="365125"/>
          </a:xfrm>
        </p:spPr>
        <p:txBody>
          <a:bodyPr anchor="t"/>
          <a:lstStyle/>
          <a:p>
            <a:pPr algn="ctr"/>
            <a:r>
              <a:rPr lang="en-US" sz="2400" dirty="0">
                <a:solidFill>
                  <a:schemeClr val="tx1"/>
                </a:solidFill>
                <a:latin typeface="+mn-lt"/>
              </a:rPr>
              <a:t>Forecast changes through 2030 </a:t>
            </a:r>
            <a:br>
              <a:rPr lang="en-US" sz="2400" dirty="0">
                <a:latin typeface="+mn-lt"/>
              </a:rPr>
            </a:br>
            <a:endParaRPr lang="en-US" sz="2400" dirty="0">
              <a:latin typeface="+mn-lt"/>
            </a:endParaRPr>
          </a:p>
        </p:txBody>
      </p:sp>
      <p:sp>
        <p:nvSpPr>
          <p:cNvPr id="7" name="TextBox 6">
            <a:extLst>
              <a:ext uri="{FF2B5EF4-FFF2-40B4-BE49-F238E27FC236}">
                <a16:creationId xmlns:a16="http://schemas.microsoft.com/office/drawing/2014/main" id="{1CBBAD3C-CABE-4FBC-95DF-781389187CD0}"/>
              </a:ext>
            </a:extLst>
          </p:cNvPr>
          <p:cNvSpPr txBox="1"/>
          <p:nvPr/>
        </p:nvSpPr>
        <p:spPr>
          <a:xfrm>
            <a:off x="797312" y="5963599"/>
            <a:ext cx="9101380" cy="307777"/>
          </a:xfrm>
          <a:prstGeom prst="rect">
            <a:avLst/>
          </a:prstGeom>
          <a:noFill/>
        </p:spPr>
        <p:txBody>
          <a:bodyPr wrap="square" rtlCol="0">
            <a:spAutoFit/>
          </a:bodyPr>
          <a:lstStyle/>
          <a:p>
            <a:pPr algn="just"/>
            <a:r>
              <a:rPr lang="en-US" sz="1400" dirty="0"/>
              <a:t>Source: Population Division, Bureau of the Census, U.S. Dept. of Commerce.;  IHS Global Insight.</a:t>
            </a:r>
          </a:p>
        </p:txBody>
      </p:sp>
      <p:sp>
        <p:nvSpPr>
          <p:cNvPr id="3" name="TextBox 2">
            <a:extLst>
              <a:ext uri="{FF2B5EF4-FFF2-40B4-BE49-F238E27FC236}">
                <a16:creationId xmlns:a16="http://schemas.microsoft.com/office/drawing/2014/main" id="{8295C0E5-D6B1-4B81-811C-0EB491501A52}"/>
              </a:ext>
            </a:extLst>
          </p:cNvPr>
          <p:cNvSpPr txBox="1"/>
          <p:nvPr/>
        </p:nvSpPr>
        <p:spPr>
          <a:xfrm>
            <a:off x="388308" y="847152"/>
            <a:ext cx="9329234" cy="5339923"/>
          </a:xfrm>
          <a:prstGeom prst="rect">
            <a:avLst/>
          </a:prstGeom>
          <a:solidFill>
            <a:schemeClr val="bg1"/>
          </a:solidFill>
          <a:effectLst>
            <a:softEdge rad="266700"/>
          </a:effectLst>
        </p:spPr>
        <p:txBody>
          <a:bodyPr wrap="square" rtlCol="0">
            <a:spAutoFit/>
          </a:bodyPr>
          <a:lstStyle/>
          <a:p>
            <a:pPr marL="285750" indent="-285750" algn="just">
              <a:buFont typeface="Arial" panose="020B0604020202020204" pitchFamily="34" charset="0"/>
              <a:buChar char="•"/>
            </a:pPr>
            <a:r>
              <a:rPr lang="en-US" sz="2000" b="1" dirty="0"/>
              <a:t>Resident Population:</a:t>
            </a:r>
            <a:r>
              <a:rPr lang="en-US" sz="2000" dirty="0"/>
              <a:t> </a:t>
            </a:r>
          </a:p>
          <a:p>
            <a:pPr marL="463550" algn="just" defTabSz="795338">
              <a:buFont typeface="Wingdings" panose="05000000000000000000" pitchFamily="2" charset="2"/>
              <a:buChar char="q"/>
              <a:tabLst>
                <a:tab pos="795338" algn="l"/>
              </a:tabLst>
            </a:pPr>
            <a:r>
              <a:rPr lang="en-US" sz="2000" dirty="0"/>
              <a:t>  </a:t>
            </a:r>
            <a:r>
              <a:rPr lang="en-US" dirty="0"/>
              <a:t>For </a:t>
            </a:r>
            <a:r>
              <a:rPr lang="en-US" b="1" dirty="0"/>
              <a:t>Westmoreland-Fayette WDA</a:t>
            </a:r>
            <a:r>
              <a:rPr lang="en-US" dirty="0"/>
              <a:t>, the decline in population will total 12,600 (2.7%);</a:t>
            </a:r>
          </a:p>
          <a:p>
            <a:pPr marL="463550" algn="just"/>
            <a:endParaRPr lang="en-US" sz="800" dirty="0"/>
          </a:p>
          <a:p>
            <a:pPr marL="463550" indent="120650" algn="just" defTabSz="795338">
              <a:buFont typeface="Wingdings" panose="05000000000000000000" pitchFamily="2" charset="2"/>
              <a:buChar char="q"/>
            </a:pPr>
            <a:r>
              <a:rPr lang="en-US" dirty="0"/>
              <a:t>	Within the </a:t>
            </a:r>
            <a:r>
              <a:rPr lang="en-US" b="1" dirty="0"/>
              <a:t>Pittsburgh MSA</a:t>
            </a:r>
            <a:r>
              <a:rPr lang="en-US" dirty="0"/>
              <a:t>, the decline will total 23,400 (1.0%); and</a:t>
            </a:r>
          </a:p>
          <a:p>
            <a:pPr marL="463550" algn="just"/>
            <a:endParaRPr lang="en-US" sz="800" dirty="0"/>
          </a:p>
          <a:p>
            <a:pPr marL="463550" indent="120650" algn="just" defTabSz="795338">
              <a:buFont typeface="Wingdings" panose="05000000000000000000" pitchFamily="2" charset="2"/>
              <a:buChar char="q"/>
            </a:pPr>
            <a:r>
              <a:rPr lang="en-US" dirty="0"/>
              <a:t>	For the </a:t>
            </a:r>
            <a:r>
              <a:rPr lang="en-US" b="1" dirty="0"/>
              <a:t>Southwest PA Region</a:t>
            </a:r>
            <a:r>
              <a:rPr lang="en-US" dirty="0"/>
              <a:t>, resident pop. will decline by 37,600 (1.4%) from 2023.</a:t>
            </a:r>
          </a:p>
          <a:p>
            <a:pPr marL="287338" indent="-287338" algn="just"/>
            <a:endParaRPr lang="en-US" sz="500" dirty="0"/>
          </a:p>
          <a:p>
            <a:pPr marL="287338" indent="-287338" algn="just"/>
            <a:r>
              <a:rPr lang="en-US" sz="2000" dirty="0"/>
              <a:t>	By </a:t>
            </a:r>
            <a:r>
              <a:rPr lang="en-US" sz="2000" i="1" dirty="0"/>
              <a:t>age group</a:t>
            </a:r>
            <a:r>
              <a:rPr lang="en-US" sz="2000" dirty="0"/>
              <a:t>,</a:t>
            </a:r>
          </a:p>
          <a:p>
            <a:pPr marL="800089" lvl="1" indent="-342900" algn="just">
              <a:buFont typeface="Wingdings" panose="05000000000000000000" pitchFamily="2" charset="2"/>
              <a:buChar char="q"/>
            </a:pPr>
            <a:r>
              <a:rPr lang="en-US" b="1" dirty="0"/>
              <a:t>Working age (25-64) population </a:t>
            </a:r>
            <a:r>
              <a:rPr lang="en-US" dirty="0"/>
              <a:t>falls by 5.2% for the WDA, 2.4% for the MSA, and 3.0% for the Region;</a:t>
            </a:r>
          </a:p>
          <a:p>
            <a:pPr lvl="1" algn="just"/>
            <a:endParaRPr lang="en-US" sz="800" dirty="0"/>
          </a:p>
          <a:p>
            <a:pPr marL="800089" lvl="1" indent="-342900" algn="just">
              <a:buFont typeface="Wingdings" panose="05000000000000000000" pitchFamily="2" charset="2"/>
              <a:buChar char="q"/>
            </a:pPr>
            <a:r>
              <a:rPr lang="en-US" b="1" dirty="0"/>
              <a:t>Youth (24 and under) population </a:t>
            </a:r>
            <a:r>
              <a:rPr lang="en-US" dirty="0"/>
              <a:t>falls by 8.7% for the WDA, 6.9% for the MSA, and 6.9% for the Region; and</a:t>
            </a:r>
          </a:p>
          <a:p>
            <a:pPr lvl="1" algn="just"/>
            <a:endParaRPr lang="en-US" sz="800" dirty="0"/>
          </a:p>
          <a:p>
            <a:pPr marL="798513" lvl="1" indent="-342900" algn="just">
              <a:buFont typeface="Wingdings" panose="05000000000000000000" pitchFamily="2" charset="2"/>
              <a:buChar char="q"/>
            </a:pPr>
            <a:r>
              <a:rPr lang="en-US" b="1" dirty="0"/>
              <a:t>65 and Older population</a:t>
            </a:r>
            <a:r>
              <a:rPr lang="en-US" dirty="0"/>
              <a:t> rises by 8.2% for the WDA, 8.8% for the MSA, and</a:t>
            </a:r>
          </a:p>
          <a:p>
            <a:pPr lvl="1" algn="just"/>
            <a:r>
              <a:rPr lang="en-US" dirty="0"/>
              <a:t>      8.4% for the Region.</a:t>
            </a:r>
          </a:p>
          <a:p>
            <a:pPr lvl="1" algn="just"/>
            <a:endParaRPr lang="en-US" sz="500" dirty="0"/>
          </a:p>
          <a:p>
            <a:pPr marL="342900" lvl="1" indent="-342900" algn="just">
              <a:buFont typeface="Arial" panose="020B0604020202020204" pitchFamily="34" charset="0"/>
              <a:buChar char="•"/>
            </a:pPr>
            <a:r>
              <a:rPr lang="en-US" b="1" dirty="0"/>
              <a:t>Pennsylvania</a:t>
            </a:r>
            <a:r>
              <a:rPr lang="en-US" dirty="0"/>
              <a:t>’s resident population will decline by 17,200 (0.1%) through 2030. The comparable changes by </a:t>
            </a:r>
            <a:r>
              <a:rPr lang="en-US" i="1" dirty="0"/>
              <a:t>age group </a:t>
            </a:r>
            <a:r>
              <a:rPr lang="en-US" dirty="0"/>
              <a:t>for the state are:</a:t>
            </a:r>
          </a:p>
          <a:p>
            <a:pPr marL="0" lvl="1" algn="just"/>
            <a:endParaRPr lang="en-US" sz="500" dirty="0"/>
          </a:p>
          <a:p>
            <a:pPr marL="463550" lvl="1" indent="120650" algn="just">
              <a:buFont typeface="Wingdings" panose="05000000000000000000" pitchFamily="2" charset="2"/>
              <a:buChar char="q"/>
            </a:pPr>
            <a:r>
              <a:rPr lang="en-US" dirty="0"/>
              <a:t>  Declines of 1.7% and 3.7% in the working age and youth population, respectively; and</a:t>
            </a:r>
          </a:p>
          <a:p>
            <a:pPr marL="463550" lvl="1" algn="just"/>
            <a:endParaRPr lang="en-US" sz="500" dirty="0"/>
          </a:p>
          <a:p>
            <a:pPr marL="463550" lvl="1" indent="120650" algn="just">
              <a:buFont typeface="Wingdings" panose="05000000000000000000" pitchFamily="2" charset="2"/>
              <a:buChar char="q"/>
            </a:pPr>
            <a:r>
              <a:rPr lang="en-US" dirty="0"/>
              <a:t>  An increase of 8.8% in those aged 65 and older over the period.</a:t>
            </a:r>
          </a:p>
        </p:txBody>
      </p:sp>
    </p:spTree>
    <p:extLst>
      <p:ext uri="{BB962C8B-B14F-4D97-AF65-F5344CB8AC3E}">
        <p14:creationId xmlns:p14="http://schemas.microsoft.com/office/powerpoint/2010/main" val="173795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16</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349471" y="257549"/>
            <a:ext cx="5247680" cy="365125"/>
          </a:xfrm>
        </p:spPr>
        <p:txBody>
          <a:bodyPr anchor="t"/>
          <a:lstStyle/>
          <a:p>
            <a:pPr algn="ctr"/>
            <a:r>
              <a:rPr lang="en-US" sz="2400" dirty="0">
                <a:solidFill>
                  <a:schemeClr val="tx1"/>
                </a:solidFill>
                <a:latin typeface="+mn-lt"/>
              </a:rPr>
              <a:t>Forecast changes through 2030 </a:t>
            </a:r>
            <a:br>
              <a:rPr lang="en-US" sz="2400" dirty="0">
                <a:latin typeface="+mn-lt"/>
              </a:rPr>
            </a:br>
            <a:endParaRPr lang="en-US" sz="2400" dirty="0">
              <a:latin typeface="+mn-lt"/>
            </a:endParaRPr>
          </a:p>
        </p:txBody>
      </p:sp>
      <p:sp>
        <p:nvSpPr>
          <p:cNvPr id="7" name="TextBox 6">
            <a:extLst>
              <a:ext uri="{FF2B5EF4-FFF2-40B4-BE49-F238E27FC236}">
                <a16:creationId xmlns:a16="http://schemas.microsoft.com/office/drawing/2014/main" id="{1CBBAD3C-CABE-4FBC-95DF-781389187CD0}"/>
              </a:ext>
            </a:extLst>
          </p:cNvPr>
          <p:cNvSpPr txBox="1"/>
          <p:nvPr/>
        </p:nvSpPr>
        <p:spPr>
          <a:xfrm>
            <a:off x="713984" y="5569943"/>
            <a:ext cx="9013668" cy="738664"/>
          </a:xfrm>
          <a:prstGeom prst="rect">
            <a:avLst/>
          </a:prstGeom>
          <a:noFill/>
        </p:spPr>
        <p:txBody>
          <a:bodyPr wrap="square" rtlCol="0">
            <a:spAutoFit/>
          </a:bodyPr>
          <a:lstStyle/>
          <a:p>
            <a:pPr algn="just"/>
            <a:r>
              <a:rPr lang="en-US" sz="1400" dirty="0"/>
              <a:t>Note: Based on annual average not seasonally adjusted data; region and county-level changes are based on the 10-year annual average percent change. Source: Population Division, Bureau of the Census, U.S. Dept. of Commerce.;  Bureau of Labor Statistics, U.S. Dept. of Labor; IHS Global Insight; CWIA, Pennsylvania Dept. of Labor &amp; Industry.</a:t>
            </a:r>
          </a:p>
        </p:txBody>
      </p:sp>
      <p:sp>
        <p:nvSpPr>
          <p:cNvPr id="3" name="TextBox 2">
            <a:extLst>
              <a:ext uri="{FF2B5EF4-FFF2-40B4-BE49-F238E27FC236}">
                <a16:creationId xmlns:a16="http://schemas.microsoft.com/office/drawing/2014/main" id="{8295C0E5-D6B1-4B81-811C-0EB491501A52}"/>
              </a:ext>
            </a:extLst>
          </p:cNvPr>
          <p:cNvSpPr txBox="1"/>
          <p:nvPr/>
        </p:nvSpPr>
        <p:spPr>
          <a:xfrm>
            <a:off x="515979" y="751662"/>
            <a:ext cx="9211673" cy="4770537"/>
          </a:xfrm>
          <a:prstGeom prst="rect">
            <a:avLst/>
          </a:prstGeom>
          <a:solidFill>
            <a:schemeClr val="bg1"/>
          </a:solidFill>
          <a:effectLst>
            <a:softEdge rad="203200"/>
          </a:effectLst>
        </p:spPr>
        <p:txBody>
          <a:bodyPr wrap="square" rtlCol="0">
            <a:spAutoFit/>
          </a:bodyPr>
          <a:lstStyle/>
          <a:p>
            <a:endParaRPr lang="en-US" sz="800" dirty="0"/>
          </a:p>
          <a:p>
            <a:pPr marL="285750" indent="-285750" algn="just">
              <a:buFont typeface="Arial" panose="020B0604020202020204" pitchFamily="34" charset="0"/>
              <a:buChar char="•"/>
            </a:pPr>
            <a:r>
              <a:rPr lang="en-US" sz="2000" b="1" dirty="0"/>
              <a:t>Labor Force:</a:t>
            </a:r>
          </a:p>
          <a:p>
            <a:pPr marL="688975" indent="-401638" algn="just">
              <a:buFont typeface="Wingdings" panose="05000000000000000000" pitchFamily="2" charset="2"/>
              <a:buChar char="q"/>
            </a:pPr>
            <a:r>
              <a:rPr lang="en-US" dirty="0"/>
              <a:t>For</a:t>
            </a:r>
            <a:r>
              <a:rPr lang="en-US" b="1" dirty="0"/>
              <a:t> Westmoreland-Fayette WDA, </a:t>
            </a:r>
            <a:r>
              <a:rPr lang="en-US" dirty="0"/>
              <a:t>the labor force aged 16 and over is forecast to decline by 9,900 (4.3%) from 2023, and the unemployment rate will fall to 3.8% (a drop of 0.2 of a percentage point);</a:t>
            </a:r>
          </a:p>
          <a:p>
            <a:pPr marL="287337" algn="just"/>
            <a:endParaRPr lang="en-US" sz="800" dirty="0"/>
          </a:p>
          <a:p>
            <a:pPr marL="688975" indent="-403225" algn="just">
              <a:buFont typeface="Wingdings" panose="05000000000000000000" pitchFamily="2" charset="2"/>
              <a:buChar char="q"/>
            </a:pPr>
            <a:r>
              <a:rPr lang="en-US" dirty="0"/>
              <a:t>Within the </a:t>
            </a:r>
            <a:r>
              <a:rPr lang="en-US" b="1" dirty="0"/>
              <a:t>Pittsburgh MSA</a:t>
            </a:r>
            <a:r>
              <a:rPr lang="en-US" dirty="0"/>
              <a:t>, the labor force will rise by 16,500 (1.4%) and the unemployment rate will stand at 4.8% (a rise of 0.9 of a percentage point); and</a:t>
            </a:r>
          </a:p>
          <a:p>
            <a:pPr marL="285750" algn="just"/>
            <a:endParaRPr lang="en-US" sz="800" dirty="0"/>
          </a:p>
          <a:p>
            <a:pPr marL="688975" indent="-403225" algn="just">
              <a:buFont typeface="Wingdings" panose="05000000000000000000" pitchFamily="2" charset="2"/>
              <a:buChar char="q"/>
            </a:pPr>
            <a:r>
              <a:rPr lang="en-US" dirty="0"/>
              <a:t>Within the </a:t>
            </a:r>
            <a:r>
              <a:rPr lang="en-US" b="1" dirty="0"/>
              <a:t>Southwest PA Region</a:t>
            </a:r>
            <a:r>
              <a:rPr lang="en-US" dirty="0"/>
              <a:t>, the labor force will fall by 46,700 (3.5%), and the unemployment rate will stand at 3.7% (a decline of 0.1 of a percentage point).</a:t>
            </a:r>
          </a:p>
          <a:p>
            <a:pPr marL="287337" algn="just"/>
            <a:endParaRPr lang="en-US" sz="800" dirty="0"/>
          </a:p>
          <a:p>
            <a:pPr marL="342900" indent="-342900" algn="just">
              <a:buFont typeface="Arial" panose="020B0604020202020204" pitchFamily="34" charset="0"/>
              <a:buChar char="•"/>
            </a:pPr>
            <a:r>
              <a:rPr lang="en-US" sz="2000" b="1" dirty="0"/>
              <a:t>Nonfarm Jobs:</a:t>
            </a:r>
          </a:p>
          <a:p>
            <a:pPr marL="688975" indent="-401638" algn="just">
              <a:buFont typeface="Wingdings" panose="05000000000000000000" pitchFamily="2" charset="2"/>
              <a:buChar char="q"/>
            </a:pPr>
            <a:r>
              <a:rPr lang="en-US" dirty="0"/>
              <a:t>For </a:t>
            </a:r>
            <a:r>
              <a:rPr lang="en-US" b="1" dirty="0"/>
              <a:t>Westmoreland-Fayette WDA, </a:t>
            </a:r>
            <a:r>
              <a:rPr lang="en-US" dirty="0"/>
              <a:t>the total number of nonfarm jobs by 2030 is forecast to total 181,900, a decline of 2,200 (1.2%) from 2023;</a:t>
            </a:r>
          </a:p>
          <a:p>
            <a:pPr marL="287337" algn="just"/>
            <a:endParaRPr lang="en-US" sz="800" dirty="0"/>
          </a:p>
          <a:p>
            <a:pPr marL="688975" indent="-401638" algn="just">
              <a:buFont typeface="Wingdings" panose="05000000000000000000" pitchFamily="2" charset="2"/>
              <a:buChar char="q"/>
            </a:pPr>
            <a:r>
              <a:rPr lang="en-US" dirty="0"/>
              <a:t>Within the </a:t>
            </a:r>
            <a:r>
              <a:rPr lang="en-US" b="1" dirty="0"/>
              <a:t>Pittsburgh MSA</a:t>
            </a:r>
            <a:r>
              <a:rPr lang="en-US" dirty="0"/>
              <a:t>, total nonfarm jobs are projected to be 1.185 million, up 24,600 (2.1%); and</a:t>
            </a:r>
          </a:p>
          <a:p>
            <a:pPr marL="287337" algn="just"/>
            <a:endParaRPr lang="en-US" sz="800" dirty="0"/>
          </a:p>
          <a:p>
            <a:pPr marL="688975" indent="-401638" algn="just">
              <a:buFont typeface="Wingdings" panose="05000000000000000000" pitchFamily="2" charset="2"/>
              <a:buChar char="q"/>
            </a:pPr>
            <a:r>
              <a:rPr lang="en-US" dirty="0"/>
              <a:t>Within the </a:t>
            </a:r>
            <a:r>
              <a:rPr lang="en-US" b="1" dirty="0"/>
              <a:t>Southwest PA Region</a:t>
            </a:r>
            <a:r>
              <a:rPr lang="en-US" dirty="0"/>
              <a:t>, total nonfarm jobs will increase by 14,100 (1.1%).</a:t>
            </a:r>
          </a:p>
        </p:txBody>
      </p:sp>
    </p:spTree>
    <p:extLst>
      <p:ext uri="{BB962C8B-B14F-4D97-AF65-F5344CB8AC3E}">
        <p14:creationId xmlns:p14="http://schemas.microsoft.com/office/powerpoint/2010/main" val="88942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17</a:t>
            </a:fld>
            <a:endParaRPr lang="en-US" noProof="0" dirty="0"/>
          </a:p>
        </p:txBody>
      </p:sp>
      <p:sp>
        <p:nvSpPr>
          <p:cNvPr id="5" name="Title 3">
            <a:extLst>
              <a:ext uri="{FF2B5EF4-FFF2-40B4-BE49-F238E27FC236}">
                <a16:creationId xmlns:a16="http://schemas.microsoft.com/office/drawing/2014/main" id="{3AA73793-63F2-4494-A7BC-40CE355F3E2F}"/>
              </a:ext>
            </a:extLst>
          </p:cNvPr>
          <p:cNvSpPr>
            <a:spLocks noGrp="1"/>
          </p:cNvSpPr>
          <p:nvPr>
            <p:ph type="title"/>
          </p:nvPr>
        </p:nvSpPr>
        <p:spPr>
          <a:xfrm>
            <a:off x="4437153" y="228005"/>
            <a:ext cx="5592672" cy="519881"/>
          </a:xfrm>
        </p:spPr>
        <p:txBody>
          <a:bodyPr anchor="t"/>
          <a:lstStyle/>
          <a:p>
            <a:pPr algn="ctr"/>
            <a:r>
              <a:rPr lang="en-US" sz="2800" dirty="0">
                <a:solidFill>
                  <a:schemeClr val="tx1"/>
                </a:solidFill>
                <a:latin typeface="+mn-lt"/>
              </a:rPr>
              <a:t>Summary</a:t>
            </a:r>
          </a:p>
        </p:txBody>
      </p:sp>
      <p:sp>
        <p:nvSpPr>
          <p:cNvPr id="7" name="TextBox 6">
            <a:extLst>
              <a:ext uri="{FF2B5EF4-FFF2-40B4-BE49-F238E27FC236}">
                <a16:creationId xmlns:a16="http://schemas.microsoft.com/office/drawing/2014/main" id="{1CBBAD3C-CABE-4FBC-95DF-781389187CD0}"/>
              </a:ext>
            </a:extLst>
          </p:cNvPr>
          <p:cNvSpPr txBox="1"/>
          <p:nvPr/>
        </p:nvSpPr>
        <p:spPr>
          <a:xfrm>
            <a:off x="828496" y="5366208"/>
            <a:ext cx="8889045" cy="738664"/>
          </a:xfrm>
          <a:prstGeom prst="rect">
            <a:avLst/>
          </a:prstGeom>
          <a:noFill/>
        </p:spPr>
        <p:txBody>
          <a:bodyPr wrap="square" rtlCol="0">
            <a:spAutoFit/>
          </a:bodyPr>
          <a:lstStyle/>
          <a:p>
            <a:pPr algn="just"/>
            <a:r>
              <a:rPr lang="en-US" sz="1400" dirty="0"/>
              <a:t>Note: Annual median wage and hourly wage are based on the 2020 weighted average within the sector, and 2080 hours per year. Source: Population Division, Bureau of the Census, U.S. Dept. of Commerce.;  Bureau of Labor Statistics, U.S. Dept. of Labor; IHS Global Insight; CWIA, Pennsylvania Dept. of Labor &amp; Industry.</a:t>
            </a:r>
          </a:p>
        </p:txBody>
      </p:sp>
      <p:sp>
        <p:nvSpPr>
          <p:cNvPr id="3" name="TextBox 2">
            <a:extLst>
              <a:ext uri="{FF2B5EF4-FFF2-40B4-BE49-F238E27FC236}">
                <a16:creationId xmlns:a16="http://schemas.microsoft.com/office/drawing/2014/main" id="{8295C0E5-D6B1-4B81-811C-0EB491501A52}"/>
              </a:ext>
            </a:extLst>
          </p:cNvPr>
          <p:cNvSpPr txBox="1"/>
          <p:nvPr/>
        </p:nvSpPr>
        <p:spPr>
          <a:xfrm>
            <a:off x="585354" y="961922"/>
            <a:ext cx="9116292" cy="4401205"/>
          </a:xfrm>
          <a:prstGeom prst="rect">
            <a:avLst/>
          </a:prstGeom>
          <a:solidFill>
            <a:schemeClr val="bg1"/>
          </a:solidFill>
          <a:effectLst>
            <a:softEdge rad="88900"/>
          </a:effectLst>
        </p:spPr>
        <p:txBody>
          <a:bodyPr wrap="square" rtlCol="0">
            <a:spAutoFit/>
          </a:bodyPr>
          <a:lstStyle/>
          <a:p>
            <a:pPr marL="342900" indent="-342900" algn="just">
              <a:buFont typeface="Wingdings" panose="05000000000000000000" pitchFamily="2" charset="2"/>
              <a:buChar char="q"/>
            </a:pPr>
            <a:r>
              <a:rPr lang="en-US" b="1" dirty="0"/>
              <a:t>Population change </a:t>
            </a:r>
            <a:r>
              <a:rPr lang="en-US" dirty="0"/>
              <a:t>will act as a constraint on economic growth in the MSA and region, as the number of working age population (25-64) declines, fewer youth are available to enter the labor force, and those aged 65 and over will increase in number throughout the region.</a:t>
            </a:r>
          </a:p>
          <a:p>
            <a:pPr algn="just"/>
            <a:endParaRPr lang="en-US" sz="500" dirty="0"/>
          </a:p>
          <a:p>
            <a:pPr marL="342900" indent="-342900" algn="just">
              <a:buFont typeface="Wingdings" panose="05000000000000000000" pitchFamily="2" charset="2"/>
              <a:buChar char="q"/>
            </a:pPr>
            <a:r>
              <a:rPr lang="en-US" dirty="0"/>
              <a:t>The Pittsburgh MSA will see higher </a:t>
            </a:r>
            <a:r>
              <a:rPr lang="en-US" b="1" dirty="0"/>
              <a:t>job growth </a:t>
            </a:r>
            <a:r>
              <a:rPr lang="en-US" dirty="0"/>
              <a:t>over time, versus the outlying counties that make up the larger Southwest Pennsylvania (12-county) region. However, the state will add service-providing jobs overall at a higher rate than either the MSA or the region over the period (particularly in </a:t>
            </a:r>
            <a:r>
              <a:rPr lang="en-US" b="1" dirty="0"/>
              <a:t>professional &amp; business services</a:t>
            </a:r>
            <a:r>
              <a:rPr lang="en-US" dirty="0"/>
              <a:t>, and </a:t>
            </a:r>
            <a:r>
              <a:rPr lang="en-US" b="1" dirty="0"/>
              <a:t>other services</a:t>
            </a:r>
            <a:r>
              <a:rPr lang="en-US" dirty="0"/>
              <a:t>). Pittsburgh MSA job growth in </a:t>
            </a:r>
            <a:r>
              <a:rPr lang="en-US" b="1" dirty="0"/>
              <a:t>construction, natural resources &amp; mining, finance </a:t>
            </a:r>
            <a:r>
              <a:rPr lang="en-US" dirty="0"/>
              <a:t>and </a:t>
            </a:r>
            <a:r>
              <a:rPr lang="en-US" b="1" dirty="0"/>
              <a:t>education &amp; health services</a:t>
            </a:r>
            <a:r>
              <a:rPr lang="en-US" dirty="0"/>
              <a:t>, meanwhile, will outpace the state. Losses in </a:t>
            </a:r>
            <a:r>
              <a:rPr lang="en-US" b="1" dirty="0"/>
              <a:t>manufacturing</a:t>
            </a:r>
            <a:r>
              <a:rPr lang="en-US" dirty="0"/>
              <a:t>, </a:t>
            </a:r>
            <a:r>
              <a:rPr lang="en-US" b="1" dirty="0"/>
              <a:t>trade</a:t>
            </a:r>
            <a:r>
              <a:rPr lang="en-US" dirty="0"/>
              <a:t> and </a:t>
            </a:r>
            <a:r>
              <a:rPr lang="en-US" b="1" dirty="0"/>
              <a:t>information</a:t>
            </a:r>
            <a:r>
              <a:rPr lang="en-US" dirty="0"/>
              <a:t> for the MSA over the period will exceed those seen for Pennsylvania.</a:t>
            </a:r>
          </a:p>
          <a:p>
            <a:pPr algn="just"/>
            <a:endParaRPr lang="en-US" sz="500" dirty="0"/>
          </a:p>
          <a:p>
            <a:pPr marL="342900" indent="-342900" algn="just">
              <a:buFont typeface="Wingdings" panose="05000000000000000000" pitchFamily="2" charset="2"/>
              <a:buChar char="q"/>
            </a:pPr>
            <a:r>
              <a:rPr lang="en-US" dirty="0"/>
              <a:t>Comprising over </a:t>
            </a:r>
            <a:r>
              <a:rPr lang="en-US" b="1" dirty="0"/>
              <a:t>6%</a:t>
            </a:r>
            <a:r>
              <a:rPr lang="en-US" dirty="0"/>
              <a:t> of all employment (by occupation) within the Pittsburgh MSA, </a:t>
            </a:r>
            <a:r>
              <a:rPr lang="en-US" b="1" dirty="0"/>
              <a:t>employment change in occupations that include technology-oriented occupations </a:t>
            </a:r>
            <a:r>
              <a:rPr lang="en-US" dirty="0"/>
              <a:t>through 2030 will </a:t>
            </a:r>
            <a:r>
              <a:rPr lang="en-US" b="1" dirty="0"/>
              <a:t>slightly exceed overall employment change for all occupations </a:t>
            </a:r>
            <a:r>
              <a:rPr lang="en-US" dirty="0"/>
              <a:t>(i.e., nearly 9% for the technology sector versus 7% overall). Annual median wages within this sector exceeds $79,300, or $38 per hour in the Pittsburgh MSA.</a:t>
            </a:r>
          </a:p>
        </p:txBody>
      </p:sp>
    </p:spTree>
    <p:extLst>
      <p:ext uri="{BB962C8B-B14F-4D97-AF65-F5344CB8AC3E}">
        <p14:creationId xmlns:p14="http://schemas.microsoft.com/office/powerpoint/2010/main" val="469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descr="Question Mark with solid fill">
            <a:extLst>
              <a:ext uri="{FF2B5EF4-FFF2-40B4-BE49-F238E27FC236}">
                <a16:creationId xmlns:a16="http://schemas.microsoft.com/office/drawing/2014/main" id="{01AAAEB1-EBE5-499D-BCD1-DD37C3B01DB8}"/>
              </a:ext>
            </a:extLst>
          </p:cNvPr>
          <p:cNvPicPr>
            <a:picLocks noChangeAspect="1"/>
          </p:cNvPicPr>
          <p:nvPr/>
        </p:nvPicPr>
        <p:blipFill>
          <a:blip r:embed="rId3">
            <a:extLst>
              <a:ext uri="{96DAC541-7B7A-43D3-8B79-37D633B846F1}">
                <asvg:svgBlip xmlns:asvg="http://schemas.microsoft.com/office/drawing/2016/SVG/main" r:embed="rId4"/>
              </a:ext>
            </a:extLst>
          </a:blip>
          <a:srcRect l="13643" r="13643"/>
          <a:stretch>
            <a:fillRect/>
          </a:stretch>
        </p:blipFill>
        <p:spPr>
          <a:xfrm>
            <a:off x="7452496" y="1593241"/>
            <a:ext cx="2641633" cy="3632946"/>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7" name="Title 1">
            <a:extLst>
              <a:ext uri="{FF2B5EF4-FFF2-40B4-BE49-F238E27FC236}">
                <a16:creationId xmlns:a16="http://schemas.microsoft.com/office/drawing/2014/main" id="{5916D1EF-3819-4DA7-9D69-1344F89B0D6C}"/>
              </a:ext>
            </a:extLst>
          </p:cNvPr>
          <p:cNvSpPr txBox="1">
            <a:spLocks/>
          </p:cNvSpPr>
          <p:nvPr/>
        </p:nvSpPr>
        <p:spPr>
          <a:xfrm>
            <a:off x="3489819" y="2572637"/>
            <a:ext cx="4714613" cy="1129024"/>
          </a:xfrm>
          <a:prstGeom prst="rect">
            <a:avLst/>
          </a:prstGeom>
        </p:spPr>
        <p:txBody>
          <a:bodyPr vert="horz" lIns="91440" tIns="45720" rIns="91440" bIns="0" rtlCol="0" anchor="b">
            <a:noAutofit/>
          </a:bodyPr>
          <a:lstStyle>
            <a:lvl1pPr algn="l" defTabSz="771551" rtl="0" eaLnBrk="1" latinLnBrk="0" hangingPunct="1">
              <a:lnSpc>
                <a:spcPct val="90000"/>
              </a:lnSpc>
              <a:spcBef>
                <a:spcPct val="0"/>
              </a:spcBef>
              <a:buNone/>
              <a:defRPr lang="en-IN" sz="3375" b="1" i="0" kern="1200">
                <a:solidFill>
                  <a:schemeClr val="accent1"/>
                </a:solidFill>
                <a:latin typeface="Montserrat" pitchFamily="2" charset="77"/>
                <a:ea typeface="+mj-ea"/>
                <a:cs typeface="+mj-cs"/>
              </a:defRPr>
            </a:lvl1pPr>
          </a:lstStyle>
          <a:p>
            <a:pPr marL="0" marR="0" lvl="0" indent="0" algn="ctr" defTabSz="771551" rtl="0" eaLnBrk="1" fontAlgn="auto" latinLnBrk="0" hangingPunct="1">
              <a:lnSpc>
                <a:spcPct val="90000"/>
              </a:lnSpc>
              <a:spcBef>
                <a:spcPct val="0"/>
              </a:spcBef>
              <a:spcAft>
                <a:spcPts val="0"/>
              </a:spcAft>
              <a:buClrTx/>
              <a:buSzTx/>
              <a:buFontTx/>
              <a:buNone/>
              <a:tabLst/>
              <a:defRPr/>
            </a:pPr>
            <a:r>
              <a:rPr kumimoji="0" lang="en-US" sz="3375" b="1" i="0" u="none" strike="noStrike" kern="1200" cap="none" spc="0" normalizeH="0" baseline="0" noProof="0" dirty="0">
                <a:ln>
                  <a:noFill/>
                </a:ln>
                <a:solidFill>
                  <a:srgbClr val="00194C"/>
                </a:solidFill>
                <a:effectLst/>
                <a:uLnTx/>
                <a:uFillTx/>
                <a:latin typeface="Montserrat" pitchFamily="2" charset="77"/>
                <a:ea typeface="+mj-ea"/>
                <a:cs typeface="+mj-cs"/>
              </a:rPr>
              <a:t>Thank you! Questions?</a:t>
            </a:r>
          </a:p>
        </p:txBody>
      </p:sp>
    </p:spTree>
    <p:extLst>
      <p:ext uri="{BB962C8B-B14F-4D97-AF65-F5344CB8AC3E}">
        <p14:creationId xmlns:p14="http://schemas.microsoft.com/office/powerpoint/2010/main" val="140833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7B71DC-38FF-45ED-87DB-39E10E56B269}"/>
              </a:ext>
            </a:extLst>
          </p:cNvPr>
          <p:cNvPicPr>
            <a:picLocks noChangeAspect="1"/>
          </p:cNvPicPr>
          <p:nvPr/>
        </p:nvPicPr>
        <p:blipFill>
          <a:blip r:embed="rId3"/>
          <a:stretch>
            <a:fillRect/>
          </a:stretch>
        </p:blipFill>
        <p:spPr>
          <a:xfrm>
            <a:off x="391438" y="845515"/>
            <a:ext cx="6535455" cy="4048144"/>
          </a:xfrm>
          <a:prstGeom prst="rect">
            <a:avLst/>
          </a:prstGeom>
          <a:effectLst>
            <a:softEdge rad="76200"/>
          </a:effectLst>
        </p:spPr>
      </p:pic>
      <p:sp>
        <p:nvSpPr>
          <p:cNvPr id="4" name="Title 3">
            <a:extLst>
              <a:ext uri="{FF2B5EF4-FFF2-40B4-BE49-F238E27FC236}">
                <a16:creationId xmlns:a16="http://schemas.microsoft.com/office/drawing/2014/main" id="{C37B6C1A-C72D-CD47-B024-DB944C342779}"/>
              </a:ext>
            </a:extLst>
          </p:cNvPr>
          <p:cNvSpPr>
            <a:spLocks noGrp="1"/>
          </p:cNvSpPr>
          <p:nvPr>
            <p:ph type="title"/>
          </p:nvPr>
        </p:nvSpPr>
        <p:spPr>
          <a:xfrm>
            <a:off x="4709785" y="263046"/>
            <a:ext cx="5010411" cy="901875"/>
          </a:xfrm>
        </p:spPr>
        <p:txBody>
          <a:bodyPr anchor="t"/>
          <a:lstStyle/>
          <a:p>
            <a:pPr algn="ctr"/>
            <a:r>
              <a:rPr lang="en-US" sz="2800" dirty="0">
                <a:latin typeface="+mn-lt"/>
              </a:rPr>
              <a:t>Defining the “Southwestern Pennsylvania Region”</a:t>
            </a:r>
          </a:p>
        </p:txBody>
      </p:sp>
      <p:sp>
        <p:nvSpPr>
          <p:cNvPr id="2" name="Slide Number Placeholder 1">
            <a:extLst>
              <a:ext uri="{FF2B5EF4-FFF2-40B4-BE49-F238E27FC236}">
                <a16:creationId xmlns:a16="http://schemas.microsoft.com/office/drawing/2014/main" id="{19CC7941-B3FF-46AD-A743-606A000CBB4C}"/>
              </a:ext>
            </a:extLst>
          </p:cNvPr>
          <p:cNvSpPr>
            <a:spLocks noGrp="1"/>
          </p:cNvSpPr>
          <p:nvPr>
            <p:ph type="sldNum" sz="quarter" idx="15"/>
          </p:nvPr>
        </p:nvSpPr>
        <p:spPr/>
        <p:txBody>
          <a:bodyPr/>
          <a:lstStyle/>
          <a:p>
            <a:fld id="{8699F50C-BE38-4BD0-BA84-9B090E1F2B9B}" type="slidenum">
              <a:rPr lang="en-US" noProof="0" smtClean="0"/>
              <a:t>2</a:t>
            </a:fld>
            <a:endParaRPr lang="en-US" noProof="0" dirty="0"/>
          </a:p>
        </p:txBody>
      </p:sp>
      <p:sp>
        <p:nvSpPr>
          <p:cNvPr id="8" name="TextBox 7">
            <a:extLst>
              <a:ext uri="{FF2B5EF4-FFF2-40B4-BE49-F238E27FC236}">
                <a16:creationId xmlns:a16="http://schemas.microsoft.com/office/drawing/2014/main" id="{DF15ED6C-01BD-469B-94E3-39F44BA9E188}"/>
              </a:ext>
            </a:extLst>
          </p:cNvPr>
          <p:cNvSpPr txBox="1"/>
          <p:nvPr/>
        </p:nvSpPr>
        <p:spPr>
          <a:xfrm>
            <a:off x="398229" y="4963738"/>
            <a:ext cx="5902363" cy="1631216"/>
          </a:xfrm>
          <a:prstGeom prst="rect">
            <a:avLst/>
          </a:prstGeom>
          <a:noFill/>
        </p:spPr>
        <p:txBody>
          <a:bodyPr wrap="square">
            <a:spAutoFit/>
          </a:bodyPr>
          <a:lstStyle/>
          <a:p>
            <a:pPr algn="just" fontAlgn="t"/>
            <a:r>
              <a:rPr lang="en-US" sz="2000" dirty="0"/>
              <a:t>The area highlighted in green includes the counties that makeup the “</a:t>
            </a:r>
            <a:r>
              <a:rPr lang="en-US" sz="2000" b="1" dirty="0"/>
              <a:t>Southwest Pennsylvania Region</a:t>
            </a:r>
            <a:r>
              <a:rPr lang="en-US" sz="2000" dirty="0"/>
              <a:t>,” including the Westmoreland-Fayette Workforce Development Area (WDA) within the greater Pittsburgh Metropolitan Statistical Area (MSA), at the center.</a:t>
            </a:r>
          </a:p>
        </p:txBody>
      </p:sp>
      <p:sp>
        <p:nvSpPr>
          <p:cNvPr id="3" name="TextBox 2">
            <a:extLst>
              <a:ext uri="{FF2B5EF4-FFF2-40B4-BE49-F238E27FC236}">
                <a16:creationId xmlns:a16="http://schemas.microsoft.com/office/drawing/2014/main" id="{10A144F7-4CED-4696-A400-1FA389F3D644}"/>
              </a:ext>
            </a:extLst>
          </p:cNvPr>
          <p:cNvSpPr txBox="1"/>
          <p:nvPr/>
        </p:nvSpPr>
        <p:spPr>
          <a:xfrm>
            <a:off x="6920102" y="1252257"/>
            <a:ext cx="2968669" cy="5016758"/>
          </a:xfrm>
          <a:prstGeom prst="rect">
            <a:avLst/>
          </a:prstGeom>
          <a:noFill/>
        </p:spPr>
        <p:txBody>
          <a:bodyPr wrap="square" rtlCol="0">
            <a:spAutoFit/>
          </a:bodyPr>
          <a:lstStyle/>
          <a:p>
            <a:pPr algn="just"/>
            <a:r>
              <a:rPr lang="en-US" sz="2000" dirty="0"/>
              <a:t>For this discussion, define a region of Pennsylvania that includes the following counties:</a:t>
            </a:r>
          </a:p>
          <a:p>
            <a:pPr marL="342900" indent="-342900" algn="just">
              <a:buFont typeface="Arial" panose="020B0604020202020204" pitchFamily="34" charset="0"/>
              <a:buChar char="•"/>
            </a:pPr>
            <a:r>
              <a:rPr lang="en-US" sz="2000" dirty="0"/>
              <a:t>Allegheny </a:t>
            </a:r>
          </a:p>
          <a:p>
            <a:pPr marL="342900" indent="-342900" algn="just">
              <a:buFont typeface="Arial" panose="020B0604020202020204" pitchFamily="34" charset="0"/>
              <a:buChar char="•"/>
            </a:pPr>
            <a:r>
              <a:rPr lang="en-US" sz="2000" dirty="0"/>
              <a:t>Armstrong</a:t>
            </a:r>
          </a:p>
          <a:p>
            <a:pPr marL="342900" indent="-342900" algn="just">
              <a:buFont typeface="Arial" panose="020B0604020202020204" pitchFamily="34" charset="0"/>
              <a:buChar char="•"/>
            </a:pPr>
            <a:r>
              <a:rPr lang="en-US" sz="2000" dirty="0"/>
              <a:t>Beaver</a:t>
            </a:r>
          </a:p>
          <a:p>
            <a:pPr marL="342900" indent="-342900" algn="just">
              <a:buFont typeface="Arial" panose="020B0604020202020204" pitchFamily="34" charset="0"/>
              <a:buChar char="•"/>
            </a:pPr>
            <a:r>
              <a:rPr lang="en-US" sz="2000" dirty="0"/>
              <a:t>Butler</a:t>
            </a:r>
          </a:p>
          <a:p>
            <a:pPr marL="342900" indent="-342900" algn="just">
              <a:buFont typeface="Arial" panose="020B0604020202020204" pitchFamily="34" charset="0"/>
              <a:buChar char="•"/>
            </a:pPr>
            <a:r>
              <a:rPr lang="en-US" sz="2000" dirty="0"/>
              <a:t>Cambria</a:t>
            </a:r>
          </a:p>
          <a:p>
            <a:pPr marL="342900" indent="-342900" algn="just">
              <a:buFont typeface="Arial" panose="020B0604020202020204" pitchFamily="34" charset="0"/>
              <a:buChar char="•"/>
            </a:pPr>
            <a:r>
              <a:rPr lang="en-US" sz="2000" dirty="0"/>
              <a:t>Fayette</a:t>
            </a:r>
          </a:p>
          <a:p>
            <a:pPr marL="342900" indent="-342900" algn="just">
              <a:buFont typeface="Arial" panose="020B0604020202020204" pitchFamily="34" charset="0"/>
              <a:buChar char="•"/>
            </a:pPr>
            <a:r>
              <a:rPr lang="en-US" sz="2000" dirty="0"/>
              <a:t>Greene</a:t>
            </a:r>
          </a:p>
          <a:p>
            <a:pPr marL="342900" indent="-342900" algn="just">
              <a:buFont typeface="Arial" panose="020B0604020202020204" pitchFamily="34" charset="0"/>
              <a:buChar char="•"/>
            </a:pPr>
            <a:r>
              <a:rPr lang="en-US" sz="2000" dirty="0"/>
              <a:t>Indiana</a:t>
            </a:r>
          </a:p>
          <a:p>
            <a:pPr marL="342900" indent="-342900" algn="just">
              <a:buFont typeface="Arial" panose="020B0604020202020204" pitchFamily="34" charset="0"/>
              <a:buChar char="•"/>
            </a:pPr>
            <a:r>
              <a:rPr lang="en-US" sz="2000" dirty="0"/>
              <a:t>Lawrence</a:t>
            </a:r>
          </a:p>
          <a:p>
            <a:pPr marL="342900" indent="-342900" algn="just">
              <a:buFont typeface="Arial" panose="020B0604020202020204" pitchFamily="34" charset="0"/>
              <a:buChar char="•"/>
            </a:pPr>
            <a:r>
              <a:rPr lang="en-US" sz="2000" dirty="0"/>
              <a:t>Somerset</a:t>
            </a:r>
          </a:p>
          <a:p>
            <a:pPr marL="342900" indent="-342900" algn="just">
              <a:buFont typeface="Arial" panose="020B0604020202020204" pitchFamily="34" charset="0"/>
              <a:buChar char="•"/>
            </a:pPr>
            <a:r>
              <a:rPr lang="en-US" sz="2000" dirty="0"/>
              <a:t>Washington, and</a:t>
            </a:r>
          </a:p>
          <a:p>
            <a:pPr marL="342900" indent="-342900" algn="just">
              <a:buFont typeface="Arial" panose="020B0604020202020204" pitchFamily="34" charset="0"/>
              <a:buChar char="•"/>
            </a:pPr>
            <a:r>
              <a:rPr lang="en-US" sz="2000" dirty="0"/>
              <a:t>Westmoreland.</a:t>
            </a:r>
            <a:endParaRPr lang="en-US" dirty="0"/>
          </a:p>
        </p:txBody>
      </p:sp>
    </p:spTree>
    <p:extLst>
      <p:ext uri="{BB962C8B-B14F-4D97-AF65-F5344CB8AC3E}">
        <p14:creationId xmlns:p14="http://schemas.microsoft.com/office/powerpoint/2010/main" val="240739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4538A-9CFD-4FFF-8FFA-7549E73A27B2}"/>
              </a:ext>
            </a:extLst>
          </p:cNvPr>
          <p:cNvSpPr>
            <a:spLocks noGrp="1"/>
          </p:cNvSpPr>
          <p:nvPr>
            <p:ph type="title"/>
          </p:nvPr>
        </p:nvSpPr>
        <p:spPr>
          <a:xfrm>
            <a:off x="4684734" y="263047"/>
            <a:ext cx="5010411" cy="939452"/>
          </a:xfrm>
        </p:spPr>
        <p:txBody>
          <a:bodyPr anchor="t"/>
          <a:lstStyle/>
          <a:p>
            <a:pPr algn="ctr"/>
            <a:r>
              <a:rPr lang="en-US" sz="2800" dirty="0">
                <a:latin typeface="+mn-lt"/>
              </a:rPr>
              <a:t>Percent change in population by decade, 1970-2020</a:t>
            </a:r>
          </a:p>
        </p:txBody>
      </p:sp>
      <p:sp>
        <p:nvSpPr>
          <p:cNvPr id="2" name="Slide Number Placeholder 1">
            <a:extLst>
              <a:ext uri="{FF2B5EF4-FFF2-40B4-BE49-F238E27FC236}">
                <a16:creationId xmlns:a16="http://schemas.microsoft.com/office/drawing/2014/main" id="{3D51B966-D9A8-479B-A717-625F5EB98C98}"/>
              </a:ext>
            </a:extLst>
          </p:cNvPr>
          <p:cNvSpPr>
            <a:spLocks noGrp="1"/>
          </p:cNvSpPr>
          <p:nvPr>
            <p:ph type="sldNum" sz="quarter" idx="15"/>
          </p:nvPr>
        </p:nvSpPr>
        <p:spPr/>
        <p:txBody>
          <a:bodyPr/>
          <a:lstStyle/>
          <a:p>
            <a:fld id="{8699F50C-BE38-4BD0-BA84-9B090E1F2B9B}" type="slidenum">
              <a:rPr lang="en-US" noProof="0" smtClean="0"/>
              <a:t>3</a:t>
            </a:fld>
            <a:endParaRPr lang="en-US" noProof="0" dirty="0"/>
          </a:p>
        </p:txBody>
      </p:sp>
      <p:sp>
        <p:nvSpPr>
          <p:cNvPr id="7" name="TextBox 6">
            <a:extLst>
              <a:ext uri="{FF2B5EF4-FFF2-40B4-BE49-F238E27FC236}">
                <a16:creationId xmlns:a16="http://schemas.microsoft.com/office/drawing/2014/main" id="{7BF6E784-E694-4F9A-9666-6BD3ADA71C30}"/>
              </a:ext>
            </a:extLst>
          </p:cNvPr>
          <p:cNvSpPr txBox="1"/>
          <p:nvPr/>
        </p:nvSpPr>
        <p:spPr>
          <a:xfrm>
            <a:off x="710614" y="5638489"/>
            <a:ext cx="8843376" cy="523220"/>
          </a:xfrm>
          <a:prstGeom prst="rect">
            <a:avLst/>
          </a:prstGeom>
          <a:noFill/>
        </p:spPr>
        <p:txBody>
          <a:bodyPr wrap="square" rtlCol="0">
            <a:spAutoFit/>
          </a:bodyPr>
          <a:lstStyle/>
          <a:p>
            <a:pPr algn="just"/>
            <a:r>
              <a:rPr lang="en-US" sz="1400" dirty="0"/>
              <a:t>Note: Based on not seasonally adjusted annual average data, in thousands. Changes based on unrounded data. </a:t>
            </a:r>
          </a:p>
          <a:p>
            <a:pPr algn="just"/>
            <a:r>
              <a:rPr lang="en-US" sz="1400" dirty="0"/>
              <a:t>Source: Population Division, Bureau of the Census, U.S. Dept. of Commerce.</a:t>
            </a:r>
          </a:p>
        </p:txBody>
      </p:sp>
      <p:sp>
        <p:nvSpPr>
          <p:cNvPr id="8" name="TextBox 7">
            <a:extLst>
              <a:ext uri="{FF2B5EF4-FFF2-40B4-BE49-F238E27FC236}">
                <a16:creationId xmlns:a16="http://schemas.microsoft.com/office/drawing/2014/main" id="{9CA9D81A-F28B-4A23-A6B3-86D9E6749314}"/>
              </a:ext>
            </a:extLst>
          </p:cNvPr>
          <p:cNvSpPr txBox="1"/>
          <p:nvPr/>
        </p:nvSpPr>
        <p:spPr>
          <a:xfrm>
            <a:off x="710613" y="1337398"/>
            <a:ext cx="8984531" cy="707886"/>
          </a:xfrm>
          <a:prstGeom prst="rect">
            <a:avLst/>
          </a:prstGeom>
          <a:solidFill>
            <a:schemeClr val="bg1"/>
          </a:solidFill>
          <a:effectLst>
            <a:softEdge rad="114300"/>
          </a:effectLst>
        </p:spPr>
        <p:txBody>
          <a:bodyPr wrap="square" rtlCol="0">
            <a:spAutoFit/>
          </a:bodyPr>
          <a:lstStyle/>
          <a:p>
            <a:r>
              <a:rPr lang="en-US" sz="2000" dirty="0"/>
              <a:t>Pennsylvania growth in resident population has been moderate, yet generally has outpaced the Southwest Pennsylvania Region over recent decades. </a:t>
            </a:r>
          </a:p>
        </p:txBody>
      </p:sp>
      <p:pic>
        <p:nvPicPr>
          <p:cNvPr id="9" name="Picture 8">
            <a:extLst>
              <a:ext uri="{FF2B5EF4-FFF2-40B4-BE49-F238E27FC236}">
                <a16:creationId xmlns:a16="http://schemas.microsoft.com/office/drawing/2014/main" id="{4BBBC5FE-9679-44AB-B1A7-6CCBF24727EB}"/>
              </a:ext>
            </a:extLst>
          </p:cNvPr>
          <p:cNvPicPr>
            <a:picLocks noChangeAspect="1"/>
          </p:cNvPicPr>
          <p:nvPr/>
        </p:nvPicPr>
        <p:blipFill>
          <a:blip r:embed="rId3"/>
          <a:stretch>
            <a:fillRect/>
          </a:stretch>
        </p:blipFill>
        <p:spPr>
          <a:xfrm>
            <a:off x="569459" y="2045284"/>
            <a:ext cx="9148082" cy="3593205"/>
          </a:xfrm>
          <a:prstGeom prst="rect">
            <a:avLst/>
          </a:prstGeom>
        </p:spPr>
      </p:pic>
    </p:spTree>
    <p:extLst>
      <p:ext uri="{BB962C8B-B14F-4D97-AF65-F5344CB8AC3E}">
        <p14:creationId xmlns:p14="http://schemas.microsoft.com/office/powerpoint/2010/main" val="111184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4538A-9CFD-4FFF-8FFA-7549E73A27B2}"/>
              </a:ext>
            </a:extLst>
          </p:cNvPr>
          <p:cNvSpPr>
            <a:spLocks noGrp="1"/>
          </p:cNvSpPr>
          <p:nvPr>
            <p:ph type="title"/>
          </p:nvPr>
        </p:nvSpPr>
        <p:spPr>
          <a:xfrm>
            <a:off x="4672208" y="263094"/>
            <a:ext cx="5045332" cy="830997"/>
          </a:xfrm>
        </p:spPr>
        <p:txBody>
          <a:bodyPr anchor="t"/>
          <a:lstStyle/>
          <a:p>
            <a:pPr algn="ctr"/>
            <a:r>
              <a:rPr lang="en-US" sz="2800" dirty="0">
                <a:latin typeface="+mn-lt"/>
              </a:rPr>
              <a:t>Percent change in population by county, 2020 - 2023</a:t>
            </a:r>
          </a:p>
        </p:txBody>
      </p:sp>
      <p:sp>
        <p:nvSpPr>
          <p:cNvPr id="2" name="Slide Number Placeholder 1">
            <a:extLst>
              <a:ext uri="{FF2B5EF4-FFF2-40B4-BE49-F238E27FC236}">
                <a16:creationId xmlns:a16="http://schemas.microsoft.com/office/drawing/2014/main" id="{3D51B966-D9A8-479B-A717-625F5EB98C98}"/>
              </a:ext>
            </a:extLst>
          </p:cNvPr>
          <p:cNvSpPr>
            <a:spLocks noGrp="1"/>
          </p:cNvSpPr>
          <p:nvPr>
            <p:ph type="sldNum" sz="quarter" idx="15"/>
          </p:nvPr>
        </p:nvSpPr>
        <p:spPr/>
        <p:txBody>
          <a:bodyPr/>
          <a:lstStyle/>
          <a:p>
            <a:fld id="{8699F50C-BE38-4BD0-BA84-9B090E1F2B9B}" type="slidenum">
              <a:rPr lang="en-US" noProof="0" smtClean="0"/>
              <a:t>4</a:t>
            </a:fld>
            <a:endParaRPr lang="en-US" noProof="0" dirty="0"/>
          </a:p>
        </p:txBody>
      </p:sp>
      <p:sp>
        <p:nvSpPr>
          <p:cNvPr id="8" name="TextBox 7">
            <a:extLst>
              <a:ext uri="{FF2B5EF4-FFF2-40B4-BE49-F238E27FC236}">
                <a16:creationId xmlns:a16="http://schemas.microsoft.com/office/drawing/2014/main" id="{1661D209-4AAE-47D8-A54F-77E4EAA435E8}"/>
              </a:ext>
            </a:extLst>
          </p:cNvPr>
          <p:cNvSpPr txBox="1"/>
          <p:nvPr/>
        </p:nvSpPr>
        <p:spPr>
          <a:xfrm>
            <a:off x="503574" y="5077692"/>
            <a:ext cx="6417616" cy="738664"/>
          </a:xfrm>
          <a:prstGeom prst="rect">
            <a:avLst/>
          </a:prstGeom>
          <a:noFill/>
        </p:spPr>
        <p:txBody>
          <a:bodyPr wrap="square">
            <a:spAutoFit/>
          </a:bodyPr>
          <a:lstStyle/>
          <a:p>
            <a:pPr algn="just"/>
            <a:r>
              <a:rPr lang="en-US" sz="1400" dirty="0"/>
              <a:t>Note: Percent change based on unrounded data; Annual Estimates of the Resident Population for Counties in Pennsylvania: April 1, 2020, to July 1, 2023 (CO-EST2023-POP-42). Source: Population Division, Bureau of the Census, U.S. Dept. of Commerce.</a:t>
            </a:r>
          </a:p>
        </p:txBody>
      </p:sp>
      <p:pic>
        <p:nvPicPr>
          <p:cNvPr id="3" name="Picture 2">
            <a:extLst>
              <a:ext uri="{FF2B5EF4-FFF2-40B4-BE49-F238E27FC236}">
                <a16:creationId xmlns:a16="http://schemas.microsoft.com/office/drawing/2014/main" id="{D6021545-22A6-4AAB-8CFF-C305AD6BE2B3}"/>
              </a:ext>
            </a:extLst>
          </p:cNvPr>
          <p:cNvPicPr>
            <a:picLocks noChangeAspect="1"/>
          </p:cNvPicPr>
          <p:nvPr/>
        </p:nvPicPr>
        <p:blipFill>
          <a:blip r:embed="rId3"/>
          <a:stretch>
            <a:fillRect/>
          </a:stretch>
        </p:blipFill>
        <p:spPr>
          <a:xfrm>
            <a:off x="449502" y="1094091"/>
            <a:ext cx="6525760" cy="3891268"/>
          </a:xfrm>
          <a:prstGeom prst="rect">
            <a:avLst/>
          </a:prstGeom>
          <a:effectLst>
            <a:softEdge rad="114300"/>
          </a:effectLst>
        </p:spPr>
      </p:pic>
      <p:sp>
        <p:nvSpPr>
          <p:cNvPr id="9" name="TextBox 8">
            <a:extLst>
              <a:ext uri="{FF2B5EF4-FFF2-40B4-BE49-F238E27FC236}">
                <a16:creationId xmlns:a16="http://schemas.microsoft.com/office/drawing/2014/main" id="{95841E06-82C7-4774-9306-1BBB22B80AE0}"/>
              </a:ext>
            </a:extLst>
          </p:cNvPr>
          <p:cNvSpPr txBox="1"/>
          <p:nvPr/>
        </p:nvSpPr>
        <p:spPr>
          <a:xfrm>
            <a:off x="6921190" y="1712252"/>
            <a:ext cx="2656295" cy="2308324"/>
          </a:xfrm>
          <a:prstGeom prst="rect">
            <a:avLst/>
          </a:prstGeom>
          <a:noFill/>
        </p:spPr>
        <p:txBody>
          <a:bodyPr wrap="square" rtlCol="0">
            <a:spAutoFit/>
          </a:bodyPr>
          <a:lstStyle/>
          <a:p>
            <a:pPr algn="just"/>
            <a:r>
              <a:rPr lang="en-US" dirty="0"/>
              <a:t>However, as of 2023, some counties that makeup the Southwest Pennsylvania  Region have increased their resident population since the most recent Census count in 2020.</a:t>
            </a:r>
          </a:p>
        </p:txBody>
      </p:sp>
    </p:spTree>
    <p:extLst>
      <p:ext uri="{BB962C8B-B14F-4D97-AF65-F5344CB8AC3E}">
        <p14:creationId xmlns:p14="http://schemas.microsoft.com/office/powerpoint/2010/main" val="269523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5</a:t>
            </a:fld>
            <a:endParaRPr lang="en-US" noProof="0" dirty="0"/>
          </a:p>
        </p:txBody>
      </p:sp>
      <p:sp>
        <p:nvSpPr>
          <p:cNvPr id="4" name="Title 3">
            <a:extLst>
              <a:ext uri="{FF2B5EF4-FFF2-40B4-BE49-F238E27FC236}">
                <a16:creationId xmlns:a16="http://schemas.microsoft.com/office/drawing/2014/main" id="{10F906DF-482E-4FD7-B3BC-89853E4ACA55}"/>
              </a:ext>
            </a:extLst>
          </p:cNvPr>
          <p:cNvSpPr>
            <a:spLocks noGrp="1"/>
          </p:cNvSpPr>
          <p:nvPr>
            <p:ph type="title"/>
          </p:nvPr>
        </p:nvSpPr>
        <p:spPr>
          <a:xfrm>
            <a:off x="4684734" y="162499"/>
            <a:ext cx="4988146" cy="910564"/>
          </a:xfrm>
        </p:spPr>
        <p:txBody>
          <a:bodyPr anchor="t"/>
          <a:lstStyle/>
          <a:p>
            <a:pPr algn="ctr"/>
            <a:r>
              <a:rPr lang="en-US" sz="2800" dirty="0">
                <a:latin typeface="+mn-lt"/>
              </a:rPr>
              <a:t>Unemployment Rates (%)</a:t>
            </a:r>
            <a:br>
              <a:rPr lang="en-US" sz="2800" dirty="0">
                <a:latin typeface="+mn-lt"/>
              </a:rPr>
            </a:br>
            <a:r>
              <a:rPr lang="en-US" sz="2800" dirty="0">
                <a:latin typeface="+mn-lt"/>
              </a:rPr>
              <a:t> by area, 1976-2023</a:t>
            </a:r>
          </a:p>
        </p:txBody>
      </p:sp>
      <p:sp>
        <p:nvSpPr>
          <p:cNvPr id="8" name="TextBox 7">
            <a:extLst>
              <a:ext uri="{FF2B5EF4-FFF2-40B4-BE49-F238E27FC236}">
                <a16:creationId xmlns:a16="http://schemas.microsoft.com/office/drawing/2014/main" id="{AEC2316D-3E51-4DAA-A5B9-B81009C3E3F6}"/>
              </a:ext>
            </a:extLst>
          </p:cNvPr>
          <p:cNvSpPr txBox="1"/>
          <p:nvPr/>
        </p:nvSpPr>
        <p:spPr>
          <a:xfrm>
            <a:off x="388651" y="5242387"/>
            <a:ext cx="7251919" cy="954107"/>
          </a:xfrm>
          <a:prstGeom prst="rect">
            <a:avLst/>
          </a:prstGeom>
          <a:noFill/>
        </p:spPr>
        <p:txBody>
          <a:bodyPr wrap="square" rtlCol="0">
            <a:spAutoFit/>
          </a:bodyPr>
          <a:lstStyle/>
          <a:p>
            <a:pPr algn="just"/>
            <a:r>
              <a:rPr lang="en-US" sz="1400" dirty="0"/>
              <a:t>Note: Based on annual average of unemployment rate data, in percent; midpoint of each year plotted. Grey bars indicate recession period. Source: Local Area Unemployment Statistics  Program, Bureau of Labor Statistics, U.S. Dept. of Labor and Pennsylvania Dept. of Labor &amp; Industry.</a:t>
            </a:r>
          </a:p>
        </p:txBody>
      </p:sp>
      <p:sp>
        <p:nvSpPr>
          <p:cNvPr id="9" name="TextBox 8">
            <a:extLst>
              <a:ext uri="{FF2B5EF4-FFF2-40B4-BE49-F238E27FC236}">
                <a16:creationId xmlns:a16="http://schemas.microsoft.com/office/drawing/2014/main" id="{C3BE67E5-9F17-472E-8985-2FCB40D1845B}"/>
              </a:ext>
            </a:extLst>
          </p:cNvPr>
          <p:cNvSpPr txBox="1"/>
          <p:nvPr/>
        </p:nvSpPr>
        <p:spPr>
          <a:xfrm>
            <a:off x="7640570" y="2060531"/>
            <a:ext cx="2226110" cy="1938992"/>
          </a:xfrm>
          <a:prstGeom prst="rect">
            <a:avLst/>
          </a:prstGeom>
          <a:noFill/>
          <a:effectLst>
            <a:softEdge rad="0"/>
          </a:effectLst>
        </p:spPr>
        <p:txBody>
          <a:bodyPr wrap="square" rtlCol="0">
            <a:spAutoFit/>
          </a:bodyPr>
          <a:lstStyle/>
          <a:p>
            <a:pPr algn="just"/>
            <a:r>
              <a:rPr lang="en-US" sz="2000" dirty="0"/>
              <a:t>The Region has weathered recent recessions (at least, since 1990) better than in earlier decades.</a:t>
            </a:r>
          </a:p>
        </p:txBody>
      </p:sp>
      <p:pic>
        <p:nvPicPr>
          <p:cNvPr id="3" name="Picture 2">
            <a:extLst>
              <a:ext uri="{FF2B5EF4-FFF2-40B4-BE49-F238E27FC236}">
                <a16:creationId xmlns:a16="http://schemas.microsoft.com/office/drawing/2014/main" id="{883D5E93-4AB3-489E-BCC4-476CA9636619}"/>
              </a:ext>
            </a:extLst>
          </p:cNvPr>
          <p:cNvPicPr>
            <a:picLocks noChangeAspect="1"/>
          </p:cNvPicPr>
          <p:nvPr/>
        </p:nvPicPr>
        <p:blipFill>
          <a:blip r:embed="rId3"/>
          <a:stretch>
            <a:fillRect/>
          </a:stretch>
        </p:blipFill>
        <p:spPr>
          <a:xfrm>
            <a:off x="388651" y="1372637"/>
            <a:ext cx="7182612" cy="3799332"/>
          </a:xfrm>
          <a:prstGeom prst="rect">
            <a:avLst/>
          </a:prstGeom>
        </p:spPr>
      </p:pic>
    </p:spTree>
    <p:extLst>
      <p:ext uri="{BB962C8B-B14F-4D97-AF65-F5344CB8AC3E}">
        <p14:creationId xmlns:p14="http://schemas.microsoft.com/office/powerpoint/2010/main" val="359865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6</a:t>
            </a:fld>
            <a:endParaRPr lang="en-US" noProof="0" dirty="0"/>
          </a:p>
        </p:txBody>
      </p:sp>
      <p:sp>
        <p:nvSpPr>
          <p:cNvPr id="4" name="Title 3">
            <a:extLst>
              <a:ext uri="{FF2B5EF4-FFF2-40B4-BE49-F238E27FC236}">
                <a16:creationId xmlns:a16="http://schemas.microsoft.com/office/drawing/2014/main" id="{10F906DF-482E-4FD7-B3BC-89853E4ACA55}"/>
              </a:ext>
            </a:extLst>
          </p:cNvPr>
          <p:cNvSpPr>
            <a:spLocks noGrp="1"/>
          </p:cNvSpPr>
          <p:nvPr>
            <p:ph type="title"/>
          </p:nvPr>
        </p:nvSpPr>
        <p:spPr>
          <a:xfrm>
            <a:off x="4672208" y="111471"/>
            <a:ext cx="5123145" cy="990819"/>
          </a:xfrm>
        </p:spPr>
        <p:txBody>
          <a:bodyPr anchor="t"/>
          <a:lstStyle/>
          <a:p>
            <a:pPr algn="ctr"/>
            <a:r>
              <a:rPr lang="en-US" sz="2800" dirty="0">
                <a:latin typeface="+mn-lt"/>
              </a:rPr>
              <a:t>Percent change in nonfarm jobs for the Region, 1990 - 2019</a:t>
            </a:r>
          </a:p>
        </p:txBody>
      </p:sp>
      <p:sp>
        <p:nvSpPr>
          <p:cNvPr id="8" name="TextBox 7">
            <a:extLst>
              <a:ext uri="{FF2B5EF4-FFF2-40B4-BE49-F238E27FC236}">
                <a16:creationId xmlns:a16="http://schemas.microsoft.com/office/drawing/2014/main" id="{AEC2316D-3E51-4DAA-A5B9-B81009C3E3F6}"/>
              </a:ext>
            </a:extLst>
          </p:cNvPr>
          <p:cNvSpPr txBox="1"/>
          <p:nvPr/>
        </p:nvSpPr>
        <p:spPr>
          <a:xfrm>
            <a:off x="182601" y="4892862"/>
            <a:ext cx="6185444" cy="738664"/>
          </a:xfrm>
          <a:prstGeom prst="rect">
            <a:avLst/>
          </a:prstGeom>
          <a:noFill/>
        </p:spPr>
        <p:txBody>
          <a:bodyPr wrap="square" rtlCol="0">
            <a:spAutoFit/>
          </a:bodyPr>
          <a:lstStyle/>
          <a:p>
            <a:pPr algn="just"/>
            <a:r>
              <a:rPr lang="en-US" sz="1400" dirty="0"/>
              <a:t>Note: Based on not seasonally adjusted annual average data, in 1000s; change based on unrounded data. Source: Current Employment Statistics  Program, Bureau of Labor Statistics, U.S. Dept. of Labor; IHS Global Insight.</a:t>
            </a:r>
          </a:p>
        </p:txBody>
      </p:sp>
      <p:pic>
        <p:nvPicPr>
          <p:cNvPr id="3" name="Picture 2">
            <a:extLst>
              <a:ext uri="{FF2B5EF4-FFF2-40B4-BE49-F238E27FC236}">
                <a16:creationId xmlns:a16="http://schemas.microsoft.com/office/drawing/2014/main" id="{DFCC899C-45B8-4BD2-9858-CDD256D952BC}"/>
              </a:ext>
            </a:extLst>
          </p:cNvPr>
          <p:cNvPicPr>
            <a:picLocks noChangeAspect="1"/>
          </p:cNvPicPr>
          <p:nvPr/>
        </p:nvPicPr>
        <p:blipFill>
          <a:blip r:embed="rId3"/>
          <a:stretch>
            <a:fillRect/>
          </a:stretch>
        </p:blipFill>
        <p:spPr>
          <a:xfrm>
            <a:off x="182601" y="1102290"/>
            <a:ext cx="6092938" cy="3698525"/>
          </a:xfrm>
          <a:prstGeom prst="rect">
            <a:avLst/>
          </a:prstGeom>
        </p:spPr>
      </p:pic>
      <p:sp>
        <p:nvSpPr>
          <p:cNvPr id="7" name="TextBox 6">
            <a:extLst>
              <a:ext uri="{FF2B5EF4-FFF2-40B4-BE49-F238E27FC236}">
                <a16:creationId xmlns:a16="http://schemas.microsoft.com/office/drawing/2014/main" id="{7FEF017C-75A3-4EDF-B0B5-29E59A2F964D}"/>
              </a:ext>
            </a:extLst>
          </p:cNvPr>
          <p:cNvSpPr txBox="1"/>
          <p:nvPr/>
        </p:nvSpPr>
        <p:spPr>
          <a:xfrm>
            <a:off x="6368045" y="949907"/>
            <a:ext cx="3519814" cy="5601533"/>
          </a:xfrm>
          <a:prstGeom prst="rect">
            <a:avLst/>
          </a:prstGeom>
          <a:noFill/>
        </p:spPr>
        <p:txBody>
          <a:bodyPr wrap="square" rtlCol="0">
            <a:spAutoFit/>
          </a:bodyPr>
          <a:lstStyle/>
          <a:p>
            <a:pPr algn="just"/>
            <a:r>
              <a:rPr lang="en-US" dirty="0"/>
              <a:t>Throughout the period, despite net job changes over intervening business cycles, </a:t>
            </a:r>
            <a:r>
              <a:rPr lang="en-US" b="1" dirty="0"/>
              <a:t>the long-term trend was movement away from goods-producing jobs, and towards gains in service-providing jobs</a:t>
            </a:r>
            <a:r>
              <a:rPr lang="en-US" dirty="0"/>
              <a:t>.</a:t>
            </a:r>
          </a:p>
          <a:p>
            <a:pPr algn="just"/>
            <a:endParaRPr lang="en-US" sz="800" dirty="0"/>
          </a:p>
          <a:p>
            <a:pPr algn="just"/>
            <a:r>
              <a:rPr lang="en-US" b="1" dirty="0"/>
              <a:t>Manufacturing losses dominated </a:t>
            </a:r>
            <a:r>
              <a:rPr lang="en-US" dirty="0"/>
              <a:t>throughout the Region, but gains were seen in construction, natural resources &amp; mining in those counties heavily involved with Marcellus Shale and related activity (e.g., Beaver, Greene, Lawrence and Washington counties).</a:t>
            </a:r>
          </a:p>
          <a:p>
            <a:pPr algn="just"/>
            <a:endParaRPr lang="en-US" sz="800" dirty="0"/>
          </a:p>
          <a:p>
            <a:pPr algn="just"/>
            <a:r>
              <a:rPr lang="en-US" dirty="0"/>
              <a:t>Most counties posting net gains in total nonfarm jobs over the period saw </a:t>
            </a:r>
            <a:r>
              <a:rPr lang="en-US" b="1" dirty="0"/>
              <a:t>gains in education &amp; health services, and professional &amp; business services. </a:t>
            </a:r>
          </a:p>
        </p:txBody>
      </p:sp>
    </p:spTree>
    <p:extLst>
      <p:ext uri="{BB962C8B-B14F-4D97-AF65-F5344CB8AC3E}">
        <p14:creationId xmlns:p14="http://schemas.microsoft.com/office/powerpoint/2010/main" val="291679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7</a:t>
            </a:fld>
            <a:endParaRPr lang="en-US" noProof="0" dirty="0"/>
          </a:p>
        </p:txBody>
      </p:sp>
      <p:sp>
        <p:nvSpPr>
          <p:cNvPr id="4" name="Title 3">
            <a:extLst>
              <a:ext uri="{FF2B5EF4-FFF2-40B4-BE49-F238E27FC236}">
                <a16:creationId xmlns:a16="http://schemas.microsoft.com/office/drawing/2014/main" id="{10F906DF-482E-4FD7-B3BC-89853E4ACA55}"/>
              </a:ext>
            </a:extLst>
          </p:cNvPr>
          <p:cNvSpPr>
            <a:spLocks noGrp="1"/>
          </p:cNvSpPr>
          <p:nvPr>
            <p:ph type="title"/>
          </p:nvPr>
        </p:nvSpPr>
        <p:spPr>
          <a:xfrm>
            <a:off x="4747364" y="136523"/>
            <a:ext cx="5282461" cy="1153658"/>
          </a:xfrm>
        </p:spPr>
        <p:txBody>
          <a:bodyPr anchor="t"/>
          <a:lstStyle/>
          <a:p>
            <a:pPr algn="ctr"/>
            <a:r>
              <a:rPr lang="en-US" sz="2700" dirty="0">
                <a:solidFill>
                  <a:schemeClr val="tx1"/>
                </a:solidFill>
                <a:latin typeface="+mn-lt"/>
              </a:rPr>
              <a:t>Job growth rate within the Westmoreland-Fayette WDA by select industry sector, 1990 - 2019</a:t>
            </a:r>
          </a:p>
        </p:txBody>
      </p:sp>
      <p:sp>
        <p:nvSpPr>
          <p:cNvPr id="8" name="TextBox 7">
            <a:extLst>
              <a:ext uri="{FF2B5EF4-FFF2-40B4-BE49-F238E27FC236}">
                <a16:creationId xmlns:a16="http://schemas.microsoft.com/office/drawing/2014/main" id="{AEC2316D-3E51-4DAA-A5B9-B81009C3E3F6}"/>
              </a:ext>
            </a:extLst>
          </p:cNvPr>
          <p:cNvSpPr txBox="1"/>
          <p:nvPr/>
        </p:nvSpPr>
        <p:spPr>
          <a:xfrm>
            <a:off x="557199" y="5636066"/>
            <a:ext cx="6282012" cy="738664"/>
          </a:xfrm>
          <a:prstGeom prst="rect">
            <a:avLst/>
          </a:prstGeom>
          <a:noFill/>
        </p:spPr>
        <p:txBody>
          <a:bodyPr wrap="square" rtlCol="0">
            <a:spAutoFit/>
          </a:bodyPr>
          <a:lstStyle/>
          <a:p>
            <a:pPr algn="just"/>
            <a:r>
              <a:rPr lang="en-US" sz="1400" dirty="0"/>
              <a:t>Note: Based on total nonfarm not seasonally adjusted annual average data, in 1000s. Grey bars indicate recession period. Source: Current Employment Statistics  Program, Bureau of Labor Statistics, U.S. Dept. of Labor; IHS Global Insight.</a:t>
            </a:r>
          </a:p>
        </p:txBody>
      </p:sp>
      <p:pic>
        <p:nvPicPr>
          <p:cNvPr id="5" name="Picture 4">
            <a:extLst>
              <a:ext uri="{FF2B5EF4-FFF2-40B4-BE49-F238E27FC236}">
                <a16:creationId xmlns:a16="http://schemas.microsoft.com/office/drawing/2014/main" id="{04E7A0FB-0828-4B7F-9678-BD9104BE0399}"/>
              </a:ext>
            </a:extLst>
          </p:cNvPr>
          <p:cNvPicPr>
            <a:picLocks noChangeAspect="1"/>
          </p:cNvPicPr>
          <p:nvPr/>
        </p:nvPicPr>
        <p:blipFill>
          <a:blip r:embed="rId3"/>
          <a:stretch>
            <a:fillRect/>
          </a:stretch>
        </p:blipFill>
        <p:spPr>
          <a:xfrm>
            <a:off x="557199" y="1527528"/>
            <a:ext cx="6282012" cy="4108538"/>
          </a:xfrm>
          <a:prstGeom prst="rect">
            <a:avLst/>
          </a:prstGeom>
        </p:spPr>
      </p:pic>
      <p:sp>
        <p:nvSpPr>
          <p:cNvPr id="9" name="TextBox 8">
            <a:extLst>
              <a:ext uri="{FF2B5EF4-FFF2-40B4-BE49-F238E27FC236}">
                <a16:creationId xmlns:a16="http://schemas.microsoft.com/office/drawing/2014/main" id="{518FF3A5-F117-4512-BE8C-B71765C0699F}"/>
              </a:ext>
            </a:extLst>
          </p:cNvPr>
          <p:cNvSpPr txBox="1"/>
          <p:nvPr/>
        </p:nvSpPr>
        <p:spPr>
          <a:xfrm>
            <a:off x="6839211" y="1431927"/>
            <a:ext cx="3006246" cy="4924425"/>
          </a:xfrm>
          <a:prstGeom prst="rect">
            <a:avLst/>
          </a:prstGeom>
          <a:noFill/>
        </p:spPr>
        <p:txBody>
          <a:bodyPr wrap="square" rtlCol="0">
            <a:spAutoFit/>
          </a:bodyPr>
          <a:lstStyle/>
          <a:p>
            <a:pPr algn="just"/>
            <a:r>
              <a:rPr lang="en-US" dirty="0"/>
              <a:t>Looking at the net nonfarm job change in Westmoreland-Fayette WDA over the period, for example,  </a:t>
            </a:r>
            <a:r>
              <a:rPr lang="en-US" b="1" dirty="0"/>
              <a:t>manufacturing  fell by 7,200</a:t>
            </a:r>
            <a:r>
              <a:rPr lang="en-US" dirty="0"/>
              <a:t> (the second largest decline by percent of total loss among the industry sectors in these counties) from 1990 to 2019. </a:t>
            </a:r>
          </a:p>
          <a:p>
            <a:pPr algn="just"/>
            <a:endParaRPr lang="en-US" sz="800" dirty="0"/>
          </a:p>
          <a:p>
            <a:pPr algn="just"/>
            <a:r>
              <a:rPr lang="en-US" dirty="0"/>
              <a:t>At the same time, </a:t>
            </a:r>
            <a:r>
              <a:rPr lang="en-US" b="1" dirty="0"/>
              <a:t>education &amp; health services added nearly 12,000 jobs. </a:t>
            </a:r>
            <a:r>
              <a:rPr lang="en-US" dirty="0"/>
              <a:t>Leisure &amp; hospitality and professional &amp; business services, combined, added an additional 12,600 jobs besides those added in education and healthcare. </a:t>
            </a:r>
          </a:p>
        </p:txBody>
      </p:sp>
    </p:spTree>
    <p:extLst>
      <p:ext uri="{BB962C8B-B14F-4D97-AF65-F5344CB8AC3E}">
        <p14:creationId xmlns:p14="http://schemas.microsoft.com/office/powerpoint/2010/main" val="101246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CCC378-2B1B-4BBB-88AD-107620A2ED64}"/>
              </a:ext>
            </a:extLst>
          </p:cNvPr>
          <p:cNvPicPr>
            <a:picLocks noChangeAspect="1"/>
          </p:cNvPicPr>
          <p:nvPr/>
        </p:nvPicPr>
        <p:blipFill>
          <a:blip r:embed="rId3"/>
          <a:stretch>
            <a:fillRect/>
          </a:stretch>
        </p:blipFill>
        <p:spPr>
          <a:xfrm>
            <a:off x="424346" y="1259258"/>
            <a:ext cx="6306723" cy="4004841"/>
          </a:xfrm>
          <a:prstGeom prst="rect">
            <a:avLst/>
          </a:prstGeom>
          <a:effectLst>
            <a:softEdge rad="127000"/>
          </a:effectLst>
        </p:spPr>
      </p:pic>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8</a:t>
            </a:fld>
            <a:endParaRPr lang="en-US" noProof="0" dirty="0"/>
          </a:p>
        </p:txBody>
      </p:sp>
      <p:sp>
        <p:nvSpPr>
          <p:cNvPr id="6" name="TextBox 5">
            <a:extLst>
              <a:ext uri="{FF2B5EF4-FFF2-40B4-BE49-F238E27FC236}">
                <a16:creationId xmlns:a16="http://schemas.microsoft.com/office/drawing/2014/main" id="{7053B6C5-28E5-4FC4-9087-123C9BA05AD6}"/>
              </a:ext>
            </a:extLst>
          </p:cNvPr>
          <p:cNvSpPr txBox="1"/>
          <p:nvPr/>
        </p:nvSpPr>
        <p:spPr>
          <a:xfrm>
            <a:off x="424347" y="5264099"/>
            <a:ext cx="6114240" cy="738664"/>
          </a:xfrm>
          <a:prstGeom prst="rect">
            <a:avLst/>
          </a:prstGeom>
          <a:noFill/>
        </p:spPr>
        <p:txBody>
          <a:bodyPr wrap="square" rtlCol="0">
            <a:spAutoFit/>
          </a:bodyPr>
          <a:lstStyle/>
          <a:p>
            <a:pPr algn="just"/>
            <a:r>
              <a:rPr lang="en-US" sz="1400" dirty="0"/>
              <a:t>Note: Totals based on not seasonally adjusted annual average data, and changes are based on unrounded data. Source: Current Employment Statistics  Program, Bureau of Labor Statistics, U.S. Dept. of Labor; IHS Global Insight.</a:t>
            </a:r>
          </a:p>
        </p:txBody>
      </p:sp>
      <p:sp>
        <p:nvSpPr>
          <p:cNvPr id="7" name="Title 3">
            <a:extLst>
              <a:ext uri="{FF2B5EF4-FFF2-40B4-BE49-F238E27FC236}">
                <a16:creationId xmlns:a16="http://schemas.microsoft.com/office/drawing/2014/main" id="{CA43BD73-86BC-4488-AB38-AB9747A13BA5}"/>
              </a:ext>
            </a:extLst>
          </p:cNvPr>
          <p:cNvSpPr>
            <a:spLocks noGrp="1"/>
          </p:cNvSpPr>
          <p:nvPr>
            <p:ph type="title"/>
          </p:nvPr>
        </p:nvSpPr>
        <p:spPr>
          <a:xfrm>
            <a:off x="5640779" y="329230"/>
            <a:ext cx="4084519" cy="1125781"/>
          </a:xfrm>
        </p:spPr>
        <p:txBody>
          <a:bodyPr anchor="t"/>
          <a:lstStyle/>
          <a:p>
            <a:pPr algn="ctr"/>
            <a:r>
              <a:rPr lang="en-US" sz="2800" dirty="0">
                <a:latin typeface="+mn-lt"/>
              </a:rPr>
              <a:t>Percent change in total nonfarm jobs by county, 2019-2023</a:t>
            </a:r>
          </a:p>
        </p:txBody>
      </p:sp>
      <p:sp>
        <p:nvSpPr>
          <p:cNvPr id="9" name="TextBox 8">
            <a:extLst>
              <a:ext uri="{FF2B5EF4-FFF2-40B4-BE49-F238E27FC236}">
                <a16:creationId xmlns:a16="http://schemas.microsoft.com/office/drawing/2014/main" id="{C0D3F8ED-FA2B-4E49-8F6A-05F19B02FB01}"/>
              </a:ext>
            </a:extLst>
          </p:cNvPr>
          <p:cNvSpPr txBox="1"/>
          <p:nvPr/>
        </p:nvSpPr>
        <p:spPr>
          <a:xfrm>
            <a:off x="6538586" y="1581968"/>
            <a:ext cx="3422463" cy="4924425"/>
          </a:xfrm>
          <a:prstGeom prst="rect">
            <a:avLst/>
          </a:prstGeom>
          <a:noFill/>
        </p:spPr>
        <p:txBody>
          <a:bodyPr wrap="square" rtlCol="0">
            <a:spAutoFit/>
          </a:bodyPr>
          <a:lstStyle/>
          <a:p>
            <a:pPr algn="just"/>
            <a:r>
              <a:rPr lang="en-US" dirty="0"/>
              <a:t>By county-level change in jobs since the peak of the last business cycle (2019), </a:t>
            </a:r>
            <a:r>
              <a:rPr lang="en-US" b="1" dirty="0"/>
              <a:t>recovery from the recent downturn is still ongoing</a:t>
            </a:r>
            <a:r>
              <a:rPr lang="en-US" dirty="0"/>
              <a:t>. Most growth throughout the Southwest PA Region to-date has been seen in the suburban counties surrounding Pittsburgh itself.</a:t>
            </a:r>
          </a:p>
          <a:p>
            <a:pPr algn="just"/>
            <a:endParaRPr lang="en-US" sz="800" dirty="0"/>
          </a:p>
          <a:p>
            <a:pPr algn="just"/>
            <a:r>
              <a:rPr lang="en-US" dirty="0"/>
              <a:t>Gains have varied among the Region’s service-providing industry  sectors, including </a:t>
            </a:r>
            <a:r>
              <a:rPr lang="en-US" b="1" dirty="0"/>
              <a:t>professional &amp; business services and financial activities</a:t>
            </a:r>
            <a:r>
              <a:rPr lang="en-US" dirty="0"/>
              <a:t>. Other sectors posting job gains to-date include trade, transportation &amp; utilities, and leisure &amp; hospitality.</a:t>
            </a:r>
          </a:p>
        </p:txBody>
      </p:sp>
    </p:spTree>
    <p:extLst>
      <p:ext uri="{BB962C8B-B14F-4D97-AF65-F5344CB8AC3E}">
        <p14:creationId xmlns:p14="http://schemas.microsoft.com/office/powerpoint/2010/main" val="149189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9A840-2944-42AC-8EEF-49F9C24199DA}"/>
              </a:ext>
            </a:extLst>
          </p:cNvPr>
          <p:cNvSpPr>
            <a:spLocks noGrp="1"/>
          </p:cNvSpPr>
          <p:nvPr>
            <p:ph type="sldNum" sz="quarter" idx="15"/>
          </p:nvPr>
        </p:nvSpPr>
        <p:spPr/>
        <p:txBody>
          <a:bodyPr/>
          <a:lstStyle/>
          <a:p>
            <a:fld id="{8699F50C-BE38-4BD0-BA84-9B090E1F2B9B}" type="slidenum">
              <a:rPr lang="en-US" noProof="0" smtClean="0"/>
              <a:t>9</a:t>
            </a:fld>
            <a:endParaRPr lang="en-US" noProof="0" dirty="0"/>
          </a:p>
        </p:txBody>
      </p:sp>
      <p:sp>
        <p:nvSpPr>
          <p:cNvPr id="6" name="TextBox 5">
            <a:extLst>
              <a:ext uri="{FF2B5EF4-FFF2-40B4-BE49-F238E27FC236}">
                <a16:creationId xmlns:a16="http://schemas.microsoft.com/office/drawing/2014/main" id="{7053B6C5-28E5-4FC4-9087-123C9BA05AD6}"/>
              </a:ext>
            </a:extLst>
          </p:cNvPr>
          <p:cNvSpPr txBox="1"/>
          <p:nvPr/>
        </p:nvSpPr>
        <p:spPr>
          <a:xfrm>
            <a:off x="591094" y="5934460"/>
            <a:ext cx="9104811" cy="523220"/>
          </a:xfrm>
          <a:prstGeom prst="rect">
            <a:avLst/>
          </a:prstGeom>
          <a:noFill/>
        </p:spPr>
        <p:txBody>
          <a:bodyPr wrap="square" rtlCol="0">
            <a:spAutoFit/>
          </a:bodyPr>
          <a:lstStyle/>
          <a:p>
            <a:pPr algn="just"/>
            <a:r>
              <a:rPr lang="en-US" sz="1400" dirty="0"/>
              <a:t>Note: Totals based on not seasonally adjusted annual average data, and changes are based on unrounded data. Source: Current Employment Statistics Program, Bureau of Labor Statistics, U.S. Dept. of Labor; IHS Global Insight.</a:t>
            </a:r>
          </a:p>
        </p:txBody>
      </p:sp>
      <p:sp>
        <p:nvSpPr>
          <p:cNvPr id="7" name="Title 3">
            <a:extLst>
              <a:ext uri="{FF2B5EF4-FFF2-40B4-BE49-F238E27FC236}">
                <a16:creationId xmlns:a16="http://schemas.microsoft.com/office/drawing/2014/main" id="{CA43BD73-86BC-4488-AB38-AB9747A13BA5}"/>
              </a:ext>
            </a:extLst>
          </p:cNvPr>
          <p:cNvSpPr>
            <a:spLocks noGrp="1"/>
          </p:cNvSpPr>
          <p:nvPr>
            <p:ph type="title"/>
          </p:nvPr>
        </p:nvSpPr>
        <p:spPr>
          <a:xfrm>
            <a:off x="3970751" y="228006"/>
            <a:ext cx="6059074" cy="710146"/>
          </a:xfrm>
        </p:spPr>
        <p:txBody>
          <a:bodyPr anchor="t"/>
          <a:lstStyle/>
          <a:p>
            <a:pPr algn="ctr"/>
            <a:r>
              <a:rPr lang="en-US" sz="2400" dirty="0">
                <a:latin typeface="+mn-lt"/>
              </a:rPr>
              <a:t>Details on the recent change in nonfarm jobs, 2019 versus 2023</a:t>
            </a:r>
          </a:p>
        </p:txBody>
      </p:sp>
      <p:sp>
        <p:nvSpPr>
          <p:cNvPr id="4" name="TextBox 3">
            <a:extLst>
              <a:ext uri="{FF2B5EF4-FFF2-40B4-BE49-F238E27FC236}">
                <a16:creationId xmlns:a16="http://schemas.microsoft.com/office/drawing/2014/main" id="{77ED9FCD-EC10-4E8E-80F6-55EEC7BB1F77}"/>
              </a:ext>
            </a:extLst>
          </p:cNvPr>
          <p:cNvSpPr txBox="1"/>
          <p:nvPr/>
        </p:nvSpPr>
        <p:spPr>
          <a:xfrm>
            <a:off x="600891" y="3132884"/>
            <a:ext cx="9219513" cy="2862322"/>
          </a:xfrm>
          <a:prstGeom prst="rect">
            <a:avLst/>
          </a:prstGeom>
          <a:noFill/>
        </p:spPr>
        <p:txBody>
          <a:bodyPr wrap="square" rtlCol="0">
            <a:spAutoFit/>
          </a:bodyPr>
          <a:lstStyle/>
          <a:p>
            <a:r>
              <a:rPr lang="en-US" b="1" dirty="0"/>
              <a:t>For Westmoreland-Fayette Workforce Development Area (WDA):</a:t>
            </a:r>
            <a:endParaRPr lang="en-US" dirty="0"/>
          </a:p>
          <a:p>
            <a:endParaRPr lang="en-US" sz="500" dirty="0"/>
          </a:p>
          <a:p>
            <a:pPr marL="285750" indent="-285750" algn="just">
              <a:buFont typeface="Arial" panose="020B0604020202020204" pitchFamily="34" charset="0"/>
              <a:buChar char="•"/>
            </a:pPr>
            <a:r>
              <a:rPr lang="en-US" b="1" dirty="0"/>
              <a:t>Largest volume change by industry </a:t>
            </a:r>
            <a:r>
              <a:rPr lang="en-US" dirty="0"/>
              <a:t>since 2019 was within </a:t>
            </a:r>
            <a:r>
              <a:rPr lang="en-US" b="1" dirty="0"/>
              <a:t>financial activities </a:t>
            </a:r>
            <a:r>
              <a:rPr lang="en-US" dirty="0"/>
              <a:t>(up 18.0%),  </a:t>
            </a:r>
            <a:r>
              <a:rPr lang="en-US" b="1" dirty="0"/>
              <a:t>information</a:t>
            </a:r>
            <a:r>
              <a:rPr lang="en-US" dirty="0"/>
              <a:t> (up 17.2%), </a:t>
            </a:r>
            <a:r>
              <a:rPr lang="en-US" b="1" dirty="0"/>
              <a:t>manufacturing</a:t>
            </a:r>
            <a:r>
              <a:rPr lang="en-US" dirty="0"/>
              <a:t> (up 3.5%) and </a:t>
            </a:r>
            <a:r>
              <a:rPr lang="en-US" b="1" dirty="0"/>
              <a:t>professional &amp; business services</a:t>
            </a:r>
            <a:r>
              <a:rPr lang="en-US" dirty="0"/>
              <a:t> (up 2.6%).</a:t>
            </a:r>
          </a:p>
          <a:p>
            <a:pPr algn="just"/>
            <a:endParaRPr lang="en-US" sz="800" dirty="0">
              <a:solidFill>
                <a:srgbClr val="FF0000"/>
              </a:solidFill>
            </a:endParaRPr>
          </a:p>
          <a:p>
            <a:pPr algn="just"/>
            <a:r>
              <a:rPr lang="en-US" dirty="0"/>
              <a:t>For the </a:t>
            </a:r>
            <a:r>
              <a:rPr lang="en-US" b="1" dirty="0"/>
              <a:t>Southwest Pennsylvania Region</a:t>
            </a:r>
            <a:r>
              <a:rPr lang="en-US" dirty="0"/>
              <a:t>:</a:t>
            </a:r>
          </a:p>
          <a:p>
            <a:pPr algn="just"/>
            <a:endParaRPr lang="en-US" sz="500" dirty="0">
              <a:solidFill>
                <a:srgbClr val="FF0000"/>
              </a:solidFill>
            </a:endParaRPr>
          </a:p>
          <a:p>
            <a:pPr marL="285750" indent="-285750" algn="just">
              <a:buFont typeface="Arial" panose="020B0604020202020204" pitchFamily="34" charset="0"/>
              <a:buChar char="•"/>
            </a:pPr>
            <a:r>
              <a:rPr lang="en-US" b="1" dirty="0"/>
              <a:t>Faster than average growth versus the state </a:t>
            </a:r>
            <a:r>
              <a:rPr lang="en-US" dirty="0"/>
              <a:t>over the period was seen mainly in </a:t>
            </a:r>
            <a:r>
              <a:rPr lang="en-US" b="1" dirty="0"/>
              <a:t>trade, transportation &amp; utilities, professional &amp; business services, and financial activities</a:t>
            </a:r>
            <a:r>
              <a:rPr lang="en-US" dirty="0"/>
              <a:t>,  but overall, </a:t>
            </a:r>
            <a:r>
              <a:rPr lang="en-US" b="1" dirty="0"/>
              <a:t>the WDA (and Southwest PA Region) grew slower than expected, when compared to Pennsylvania’s overall growth in nonfarm jobs.</a:t>
            </a:r>
          </a:p>
        </p:txBody>
      </p:sp>
      <p:pic>
        <p:nvPicPr>
          <p:cNvPr id="8" name="Picture 7">
            <a:extLst>
              <a:ext uri="{FF2B5EF4-FFF2-40B4-BE49-F238E27FC236}">
                <a16:creationId xmlns:a16="http://schemas.microsoft.com/office/drawing/2014/main" id="{85DDAA5F-8F9C-48D6-882B-F3791ABEF495}"/>
              </a:ext>
            </a:extLst>
          </p:cNvPr>
          <p:cNvPicPr>
            <a:picLocks noChangeAspect="1"/>
          </p:cNvPicPr>
          <p:nvPr/>
        </p:nvPicPr>
        <p:blipFill>
          <a:blip r:embed="rId3"/>
          <a:stretch>
            <a:fillRect/>
          </a:stretch>
        </p:blipFill>
        <p:spPr>
          <a:xfrm>
            <a:off x="1052186" y="1155162"/>
            <a:ext cx="7941502" cy="1984756"/>
          </a:xfrm>
          <a:prstGeom prst="rect">
            <a:avLst/>
          </a:prstGeom>
        </p:spPr>
      </p:pic>
    </p:spTree>
    <p:extLst>
      <p:ext uri="{BB962C8B-B14F-4D97-AF65-F5344CB8AC3E}">
        <p14:creationId xmlns:p14="http://schemas.microsoft.com/office/powerpoint/2010/main" val="197359574"/>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C8094E-75C3-DC45-8F2E-10906A26C4DB}" vid="{318D0C9C-F9EF-8F4B-AE7E-87FC25AF48AD}"/>
    </a:ext>
  </a:extLst>
</a:theme>
</file>

<file path=ppt/theme/theme2.xml><?xml version="1.0" encoding="utf-8"?>
<a:theme xmlns:a="http://schemas.openxmlformats.org/drawingml/2006/main" name="1_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3C8094E-75C3-DC45-8F2E-10906A26C4DB}" vid="{318D0C9C-F9EF-8F4B-AE7E-87FC25AF48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55A6965438B489A7AAD2D9FBF0D79" ma:contentTypeVersion="1" ma:contentTypeDescription="Create a new document." ma:contentTypeScope="" ma:versionID="d66bb30224451c9d22769ef83a5648b5">
  <xsd:schema xmlns:xsd="http://www.w3.org/2001/XMLSchema" xmlns:xs="http://www.w3.org/2001/XMLSchema" xmlns:p="http://schemas.microsoft.com/office/2006/metadata/properties" xmlns:ns1="http://schemas.microsoft.com/sharepoint/v3" xmlns:ns2="6ea33ccd-cebb-4f47-8676-1d27cfbcda92" targetNamespace="http://schemas.microsoft.com/office/2006/metadata/properties" ma:root="true" ma:fieldsID="4a374ea46a926fc4655e8482f5ae0143" ns1:_="" ns2:_="">
    <xsd:import namespace="http://schemas.microsoft.com/sharepoint/v3"/>
    <xsd:import namespace="6ea33ccd-cebb-4f47-8676-1d27cfbcda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a33ccd-cebb-4f47-8676-1d27cfbcda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6ea33ccd-cebb-4f47-8676-1d27cfbcda92">
      <UserInfo>
        <DisplayName/>
        <AccountId xsi:nil="true"/>
        <AccountType/>
      </UserInfo>
    </SharedWithUsers>
  </documentManagement>
</p:properties>
</file>

<file path=customXml/itemProps1.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2.xml><?xml version="1.0" encoding="utf-8"?>
<ds:datastoreItem xmlns:ds="http://schemas.openxmlformats.org/officeDocument/2006/customXml" ds:itemID="{50EE936B-73F5-4592-A903-DBE0B755EF05}"/>
</file>

<file path=customXml/itemProps3.xml><?xml version="1.0" encoding="utf-8"?>
<ds:datastoreItem xmlns:ds="http://schemas.openxmlformats.org/officeDocument/2006/customXml" ds:itemID="{C87F4215-C6BB-44A3-9A5E-9446E683590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9cf54e2-0330-4a9d-b348-ad1b29e1abc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L&amp;I PowerPoint Standard 1</Template>
  <TotalTime>7548</TotalTime>
  <Words>2622</Words>
  <Application>Microsoft Office PowerPoint</Application>
  <PresentationFormat>35mm Slides</PresentationFormat>
  <Paragraphs>167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Gill Sans SemiBold</vt:lpstr>
      <vt:lpstr>Montserrat</vt:lpstr>
      <vt:lpstr>Times New Roman</vt:lpstr>
      <vt:lpstr>Wingdings</vt:lpstr>
      <vt:lpstr>Office Theme</vt:lpstr>
      <vt:lpstr>1_Office Theme</vt:lpstr>
      <vt:lpstr>  Working in the Neighborhood:</vt:lpstr>
      <vt:lpstr>Defining the “Southwestern Pennsylvania Region”</vt:lpstr>
      <vt:lpstr>Percent change in population by decade, 1970-2020</vt:lpstr>
      <vt:lpstr>Percent change in population by county, 2020 - 2023</vt:lpstr>
      <vt:lpstr>Unemployment Rates (%)  by area, 1976-2023</vt:lpstr>
      <vt:lpstr>Percent change in nonfarm jobs for the Region, 1990 - 2019</vt:lpstr>
      <vt:lpstr>Job growth rate within the Westmoreland-Fayette WDA by select industry sector, 1990 - 2019</vt:lpstr>
      <vt:lpstr>Percent change in total nonfarm jobs by county, 2019-2023</vt:lpstr>
      <vt:lpstr>Details on the recent change in nonfarm jobs, 2019 versus 2023</vt:lpstr>
      <vt:lpstr>Details on the recent change in nonfarm jobs by domain, 2019 versus 2023</vt:lpstr>
      <vt:lpstr>Change in labor force characteristics by area, 2019 versus 2023</vt:lpstr>
      <vt:lpstr>Technology-oriented occupational employment, as a percent of total occupational employment, by area</vt:lpstr>
      <vt:lpstr>Technology-oriented occupational employment, as a percent of total occupational employment, by county  </vt:lpstr>
      <vt:lpstr>Projected percent change in technology-oriented occupational employment through 2030</vt:lpstr>
      <vt:lpstr>Forecast changes through 2030  </vt:lpstr>
      <vt:lpstr>Forecast changes through 2030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CWIA Resources</dc:title>
  <dc:creator>DeLellis, Kimberly</dc:creator>
  <cp:lastModifiedBy>DeLellis, Kimberly</cp:lastModifiedBy>
  <cp:revision>210</cp:revision>
  <cp:lastPrinted>2024-03-22T19:35:46Z</cp:lastPrinted>
  <dcterms:created xsi:type="dcterms:W3CDTF">2023-04-07T11:27:31Z</dcterms:created>
  <dcterms:modified xsi:type="dcterms:W3CDTF">2024-03-26T11:40:19Z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0x01010050955A6965438B489A7AAD2D9FBF0D79</vt:lpwstr>
  </property>
  <property fmtid="{D5CDD505-2E9C-101B-9397-08002B2CF9AE}" pid="3" name="Order">
    <vt:r8>3800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