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624" r:id="rId6"/>
    <p:sldId id="281" r:id="rId7"/>
    <p:sldId id="283" r:id="rId8"/>
    <p:sldId id="285" r:id="rId9"/>
    <p:sldId id="569" r:id="rId10"/>
    <p:sldId id="615" r:id="rId11"/>
    <p:sldId id="622" r:id="rId12"/>
    <p:sldId id="619" r:id="rId13"/>
    <p:sldId id="293" r:id="rId14"/>
    <p:sldId id="620" r:id="rId15"/>
    <p:sldId id="612" r:id="rId16"/>
    <p:sldId id="290" r:id="rId17"/>
    <p:sldId id="617" r:id="rId18"/>
    <p:sldId id="618" r:id="rId19"/>
    <p:sldId id="292" r:id="rId20"/>
    <p:sldId id="616" r:id="rId21"/>
    <p:sldId id="626" r:id="rId22"/>
    <p:sldId id="452" r:id="rId23"/>
    <p:sldId id="625" r:id="rId24"/>
    <p:sldId id="413" r:id="rId25"/>
    <p:sldId id="420" r:id="rId26"/>
    <p:sldId id="451" r:id="rId27"/>
    <p:sldId id="450" r:id="rId28"/>
    <p:sldId id="385" r:id="rId29"/>
    <p:sldId id="388" r:id="rId30"/>
    <p:sldId id="390" r:id="rId31"/>
    <p:sldId id="453" r:id="rId32"/>
    <p:sldId id="412" r:id="rId33"/>
    <p:sldId id="428" r:id="rId34"/>
    <p:sldId id="432" r:id="rId35"/>
    <p:sldId id="446" r:id="rId36"/>
    <p:sldId id="424" r:id="rId37"/>
    <p:sldId id="627" r:id="rId38"/>
    <p:sldId id="614" r:id="rId39"/>
    <p:sldId id="439" r:id="rId40"/>
    <p:sldId id="613" r:id="rId41"/>
    <p:sldId id="444" r:id="rId42"/>
    <p:sldId id="605" r:id="rId43"/>
    <p:sldId id="291" r:id="rId44"/>
  </p:sldIdLst>
  <p:sldSz cx="10287000" cy="6858000" type="35mm"/>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pos="504"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E7"/>
    <a:srgbClr val="FFF2C8"/>
    <a:srgbClr val="FFF6D9"/>
    <a:srgbClr val="E2B33D"/>
    <a:srgbClr val="FFE89F"/>
    <a:srgbClr val="00326D"/>
    <a:srgbClr val="013657"/>
    <a:srgbClr val="01456F"/>
    <a:srgbClr val="014067"/>
    <a:srgbClr val="014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8" autoAdjust="0"/>
    <p:restoredTop sz="96807" autoAdjust="0"/>
  </p:normalViewPr>
  <p:slideViewPr>
    <p:cSldViewPr snapToGrid="0" showGuides="1">
      <p:cViewPr varScale="1">
        <p:scale>
          <a:sx n="90" d="100"/>
          <a:sy n="90" d="100"/>
        </p:scale>
        <p:origin x="996" y="78"/>
      </p:cViewPr>
      <p:guideLst>
        <p:guide pos="3240"/>
        <p:guide pos="50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2BFC85-49E4-447A-A7E3-16153CB2FE2A}" type="datetimeFigureOut">
              <a:rPr lang="en-US" smtClean="0"/>
              <a:t>4/11/2024</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1B50E-4C60-4F9E-B773-52059170945B}" type="datetimeFigureOut">
              <a:rPr lang="en-US" noProof="0" smtClean="0"/>
              <a:t>4/11/2024</a:t>
            </a:fld>
            <a:endParaRPr lang="en-US" noProof="0"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222946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300183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57092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120870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49801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99305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120256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421708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192861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19</a:t>
            </a:fld>
            <a:endParaRPr lang="en-US" altLang="en-US" dirty="0">
              <a:latin typeface="Arial" charset="0"/>
            </a:endParaRPr>
          </a:p>
        </p:txBody>
      </p:sp>
    </p:spTree>
    <p:extLst>
      <p:ext uri="{BB962C8B-B14F-4D97-AF65-F5344CB8AC3E}">
        <p14:creationId xmlns:p14="http://schemas.microsoft.com/office/powerpoint/2010/main" val="8620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1750137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20</a:t>
            </a:fld>
            <a:endParaRPr lang="en-US" altLang="en-US" dirty="0">
              <a:latin typeface="Arial" charset="0"/>
            </a:endParaRPr>
          </a:p>
        </p:txBody>
      </p:sp>
    </p:spTree>
    <p:extLst>
      <p:ext uri="{BB962C8B-B14F-4D97-AF65-F5344CB8AC3E}">
        <p14:creationId xmlns:p14="http://schemas.microsoft.com/office/powerpoint/2010/main" val="248359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21</a:t>
            </a:fld>
            <a:endParaRPr lang="en-US" altLang="en-US" dirty="0">
              <a:latin typeface="Arial" charset="0"/>
            </a:endParaRPr>
          </a:p>
        </p:txBody>
      </p:sp>
    </p:spTree>
    <p:extLst>
      <p:ext uri="{BB962C8B-B14F-4D97-AF65-F5344CB8AC3E}">
        <p14:creationId xmlns:p14="http://schemas.microsoft.com/office/powerpoint/2010/main" val="322927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22</a:t>
            </a:fld>
            <a:endParaRPr lang="en-US" altLang="en-US" dirty="0">
              <a:latin typeface="Arial" charset="0"/>
            </a:endParaRPr>
          </a:p>
        </p:txBody>
      </p:sp>
    </p:spTree>
    <p:extLst>
      <p:ext uri="{BB962C8B-B14F-4D97-AF65-F5344CB8AC3E}">
        <p14:creationId xmlns:p14="http://schemas.microsoft.com/office/powerpoint/2010/main" val="141981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23</a:t>
            </a:fld>
            <a:endParaRPr lang="en-US" altLang="en-US" dirty="0">
              <a:latin typeface="Arial" charset="0"/>
            </a:endParaRPr>
          </a:p>
        </p:txBody>
      </p:sp>
    </p:spTree>
    <p:extLst>
      <p:ext uri="{BB962C8B-B14F-4D97-AF65-F5344CB8AC3E}">
        <p14:creationId xmlns:p14="http://schemas.microsoft.com/office/powerpoint/2010/main" val="2579577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24</a:t>
            </a:fld>
            <a:endParaRPr lang="en-US" altLang="en-US" dirty="0">
              <a:latin typeface="Arial" charset="0"/>
            </a:endParaRPr>
          </a:p>
        </p:txBody>
      </p:sp>
    </p:spTree>
    <p:extLst>
      <p:ext uri="{BB962C8B-B14F-4D97-AF65-F5344CB8AC3E}">
        <p14:creationId xmlns:p14="http://schemas.microsoft.com/office/powerpoint/2010/main" val="3036167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25</a:t>
            </a:fld>
            <a:endParaRPr lang="en-US" altLang="en-US" dirty="0">
              <a:latin typeface="Arial" charset="0"/>
            </a:endParaRPr>
          </a:p>
        </p:txBody>
      </p:sp>
    </p:spTree>
    <p:extLst>
      <p:ext uri="{BB962C8B-B14F-4D97-AF65-F5344CB8AC3E}">
        <p14:creationId xmlns:p14="http://schemas.microsoft.com/office/powerpoint/2010/main" val="3808651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26</a:t>
            </a:fld>
            <a:endParaRPr lang="en-US" altLang="en-US" dirty="0">
              <a:latin typeface="Arial" charset="0"/>
            </a:endParaRPr>
          </a:p>
        </p:txBody>
      </p:sp>
    </p:spTree>
    <p:extLst>
      <p:ext uri="{BB962C8B-B14F-4D97-AF65-F5344CB8AC3E}">
        <p14:creationId xmlns:p14="http://schemas.microsoft.com/office/powerpoint/2010/main" val="133557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27</a:t>
            </a:fld>
            <a:endParaRPr lang="en-US" altLang="en-US" dirty="0">
              <a:latin typeface="Arial" charset="0"/>
            </a:endParaRPr>
          </a:p>
        </p:txBody>
      </p:sp>
    </p:spTree>
    <p:extLst>
      <p:ext uri="{BB962C8B-B14F-4D97-AF65-F5344CB8AC3E}">
        <p14:creationId xmlns:p14="http://schemas.microsoft.com/office/powerpoint/2010/main" val="3897370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28</a:t>
            </a:fld>
            <a:endParaRPr lang="en-US" altLang="en-US" dirty="0">
              <a:latin typeface="Arial" charset="0"/>
            </a:endParaRPr>
          </a:p>
        </p:txBody>
      </p:sp>
    </p:spTree>
    <p:extLst>
      <p:ext uri="{BB962C8B-B14F-4D97-AF65-F5344CB8AC3E}">
        <p14:creationId xmlns:p14="http://schemas.microsoft.com/office/powerpoint/2010/main" val="411237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29</a:t>
            </a:fld>
            <a:endParaRPr lang="en-US" altLang="en-US" dirty="0">
              <a:latin typeface="Arial" charset="0"/>
            </a:endParaRPr>
          </a:p>
        </p:txBody>
      </p:sp>
    </p:spTree>
    <p:extLst>
      <p:ext uri="{BB962C8B-B14F-4D97-AF65-F5344CB8AC3E}">
        <p14:creationId xmlns:p14="http://schemas.microsoft.com/office/powerpoint/2010/main" val="350720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2542011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30</a:t>
            </a:fld>
            <a:endParaRPr lang="en-US" altLang="en-US" dirty="0">
              <a:latin typeface="Arial" charset="0"/>
            </a:endParaRPr>
          </a:p>
        </p:txBody>
      </p:sp>
    </p:spTree>
    <p:extLst>
      <p:ext uri="{BB962C8B-B14F-4D97-AF65-F5344CB8AC3E}">
        <p14:creationId xmlns:p14="http://schemas.microsoft.com/office/powerpoint/2010/main" val="2861939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31</a:t>
            </a:fld>
            <a:endParaRPr lang="en-US" altLang="en-US" dirty="0">
              <a:latin typeface="Arial" charset="0"/>
            </a:endParaRPr>
          </a:p>
        </p:txBody>
      </p:sp>
    </p:spTree>
    <p:extLst>
      <p:ext uri="{BB962C8B-B14F-4D97-AF65-F5344CB8AC3E}">
        <p14:creationId xmlns:p14="http://schemas.microsoft.com/office/powerpoint/2010/main" val="4206594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32</a:t>
            </a:fld>
            <a:endParaRPr lang="en-US" altLang="en-US" dirty="0">
              <a:latin typeface="Arial" charset="0"/>
            </a:endParaRPr>
          </a:p>
        </p:txBody>
      </p:sp>
    </p:spTree>
    <p:extLst>
      <p:ext uri="{BB962C8B-B14F-4D97-AF65-F5344CB8AC3E}">
        <p14:creationId xmlns:p14="http://schemas.microsoft.com/office/powerpoint/2010/main" val="579158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33</a:t>
            </a:fld>
            <a:endParaRPr lang="en-US" altLang="en-US" dirty="0">
              <a:latin typeface="Arial" charset="0"/>
            </a:endParaRPr>
          </a:p>
        </p:txBody>
      </p:sp>
    </p:spTree>
    <p:extLst>
      <p:ext uri="{BB962C8B-B14F-4D97-AF65-F5344CB8AC3E}">
        <p14:creationId xmlns:p14="http://schemas.microsoft.com/office/powerpoint/2010/main" val="3251335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81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35</a:t>
            </a:fld>
            <a:endParaRPr lang="en-US" noProof="0" dirty="0"/>
          </a:p>
        </p:txBody>
      </p:sp>
    </p:spTree>
    <p:extLst>
      <p:ext uri="{BB962C8B-B14F-4D97-AF65-F5344CB8AC3E}">
        <p14:creationId xmlns:p14="http://schemas.microsoft.com/office/powerpoint/2010/main" val="1999901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36</a:t>
            </a:fld>
            <a:endParaRPr lang="en-US" noProof="0" dirty="0"/>
          </a:p>
        </p:txBody>
      </p:sp>
    </p:spTree>
    <p:extLst>
      <p:ext uri="{BB962C8B-B14F-4D97-AF65-F5344CB8AC3E}">
        <p14:creationId xmlns:p14="http://schemas.microsoft.com/office/powerpoint/2010/main" val="201053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37</a:t>
            </a:fld>
            <a:endParaRPr lang="en-US" noProof="0" dirty="0"/>
          </a:p>
        </p:txBody>
      </p:sp>
    </p:spTree>
    <p:extLst>
      <p:ext uri="{BB962C8B-B14F-4D97-AF65-F5344CB8AC3E}">
        <p14:creationId xmlns:p14="http://schemas.microsoft.com/office/powerpoint/2010/main" val="3736212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38</a:t>
            </a:fld>
            <a:endParaRPr lang="en-US" noProof="0" dirty="0"/>
          </a:p>
        </p:txBody>
      </p:sp>
    </p:spTree>
    <p:extLst>
      <p:ext uri="{BB962C8B-B14F-4D97-AF65-F5344CB8AC3E}">
        <p14:creationId xmlns:p14="http://schemas.microsoft.com/office/powerpoint/2010/main" val="1616190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39</a:t>
            </a:fld>
            <a:endParaRPr lang="en-US" noProof="0" dirty="0"/>
          </a:p>
        </p:txBody>
      </p:sp>
    </p:spTree>
    <p:extLst>
      <p:ext uri="{BB962C8B-B14F-4D97-AF65-F5344CB8AC3E}">
        <p14:creationId xmlns:p14="http://schemas.microsoft.com/office/powerpoint/2010/main" val="401176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1622238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40</a:t>
            </a:fld>
            <a:endParaRPr lang="en-US" noProof="0" dirty="0"/>
          </a:p>
        </p:txBody>
      </p:sp>
    </p:spTree>
    <p:extLst>
      <p:ext uri="{BB962C8B-B14F-4D97-AF65-F5344CB8AC3E}">
        <p14:creationId xmlns:p14="http://schemas.microsoft.com/office/powerpoint/2010/main" val="33171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232391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0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70594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173682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381369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5050" y="0"/>
            <a:ext cx="5618461"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319052" y="4708039"/>
            <a:ext cx="1990880"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33925"/>
            <a:ext cx="1434275"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843205" y="889776"/>
            <a:ext cx="430029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010090"/>
            <a:ext cx="1506311"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185147" y="646422"/>
            <a:ext cx="5681005"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9339347" y="96205"/>
            <a:ext cx="849654"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6833324" y="-6"/>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a:xfrm>
            <a:off x="9607454" y="6356352"/>
            <a:ext cx="624567" cy="365125"/>
          </a:xfrm>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437634" y="1671927"/>
            <a:ext cx="9142135"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0"/>
            <a:ext cx="5582258" cy="1147969"/>
          </a:xfrm>
          <a:prstGeom prst="rect">
            <a:avLst/>
          </a:prstGeom>
        </p:spPr>
        <p:txBody>
          <a:bodyPr bIns="0" anchor="b">
            <a:normAutofit/>
          </a:bodyPr>
          <a:lstStyle>
            <a:lvl1pPr>
              <a:defRPr sz="3713"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446923"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5207794"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437636" y="1681163"/>
            <a:ext cx="4541485" cy="823912"/>
          </a:xfrm>
          <a:prstGeom prst="rect">
            <a:avLst/>
          </a:prstGeom>
        </p:spPr>
        <p:txBody>
          <a:bodyPr anchor="b"/>
          <a:lstStyle>
            <a:lvl1pPr marL="0" indent="0">
              <a:buNone/>
              <a:defRPr lang="en-US" b="1" dirty="0">
                <a:solidFill>
                  <a:schemeClr val="accent6"/>
                </a:solidFill>
              </a:defRPr>
            </a:lvl1pPr>
          </a:lstStyle>
          <a:p>
            <a:pPr marL="192888" lvl="0" indent="-19288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5207795" y="1681163"/>
            <a:ext cx="4373315" cy="823912"/>
          </a:xfrm>
          <a:prstGeom prst="rect">
            <a:avLst/>
          </a:prstGeom>
        </p:spPr>
        <p:txBody>
          <a:bodyPr anchor="b"/>
          <a:lstStyle>
            <a:lvl1pPr marL="0" indent="0">
              <a:buNone/>
              <a:defRPr sz="2025" b="1">
                <a:solidFill>
                  <a:schemeClr val="accent6"/>
                </a:solidFill>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5207795" y="2505075"/>
            <a:ext cx="4373315"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437636" y="2505075"/>
            <a:ext cx="45492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78"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198611" y="2290715"/>
            <a:ext cx="4896848" cy="4341863"/>
          </a:xfrm>
          <a:prstGeom prst="rect">
            <a:avLst/>
          </a:prstGeom>
        </p:spPr>
        <p:txBody>
          <a:bodyPr/>
          <a:lstStyle>
            <a:lvl1pPr>
              <a:buClr>
                <a:schemeClr val="accent2"/>
              </a:buClr>
              <a:defRPr sz="2025"/>
            </a:lvl1pPr>
            <a:lvl2pPr>
              <a:buClr>
                <a:schemeClr val="accent2"/>
              </a:buClr>
              <a:defRPr sz="1688"/>
            </a:lvl2pPr>
            <a:lvl3pPr>
              <a:buClr>
                <a:schemeClr val="accent2"/>
              </a:buClr>
              <a:defRPr sz="1519"/>
            </a:lvl3pPr>
            <a:lvl4pPr>
              <a:buClr>
                <a:schemeClr val="accent2"/>
              </a:buClr>
              <a:defRPr sz="1350"/>
            </a:lvl4pPr>
            <a:lvl5pPr>
              <a:buClr>
                <a:schemeClr val="accent2"/>
              </a:buClr>
              <a:defRPr sz="1350"/>
            </a:lvl5pPr>
            <a:lvl6pPr>
              <a:defRPr sz="1688"/>
            </a:lvl6pPr>
            <a:lvl7pPr>
              <a:defRPr sz="1688"/>
            </a:lvl7pPr>
            <a:lvl8pPr>
              <a:defRPr sz="1688"/>
            </a:lvl8pPr>
            <a:lvl9pPr>
              <a:defRPr sz="168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0859"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5273414" y="2271861"/>
            <a:ext cx="4822046" cy="4360715"/>
          </a:xfrm>
          <a:prstGeom prst="rect">
            <a:avLst/>
          </a:prstGeom>
        </p:spPr>
        <p:txBody>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r>
              <a:rPr lang="en-US" noProof="0" dirty="0"/>
              <a:t>Click icon to add picture</a:t>
            </a:r>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6379871" y="3"/>
            <a:ext cx="4076865"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636173" y="1"/>
            <a:ext cx="1221581"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9405258" y="79319"/>
            <a:ext cx="753378"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437635" y="209030"/>
            <a:ext cx="7031157"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375"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664946"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7188924" y="1"/>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4421" y="800944"/>
            <a:ext cx="56516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979431" y="924788"/>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9339348" y="61088"/>
            <a:ext cx="849654" cy="1215951"/>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5379245" y="5047077"/>
            <a:ext cx="1286360"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45"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5572125" y="2"/>
            <a:ext cx="4714875"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a:xfrm>
            <a:off x="9662433" y="6464151"/>
            <a:ext cx="624567" cy="365125"/>
          </a:xfrm>
        </p:spPr>
        <p:txBody>
          <a:bodyPr/>
          <a:lstStyle>
            <a:lvl1pPr>
              <a:defRPr b="1">
                <a:solidFill>
                  <a:schemeClr val="tx1"/>
                </a:solidFill>
              </a:defRPr>
            </a:lvl1pPr>
          </a:lstStyle>
          <a:p>
            <a:fld id="{8699F50C-BE38-4BD0-BA84-9B090E1F2B9B}" type="slidenum">
              <a:rPr lang="en-US" smtClean="0"/>
              <a:pPr/>
              <a:t>‹#›</a:t>
            </a:fld>
            <a:endParaRPr lang="en-US"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32527" y="97052"/>
            <a:ext cx="849654" cy="850392"/>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5206088" y="1435101"/>
            <a:ext cx="508091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8734766" y="1185453"/>
            <a:ext cx="155223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36"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9339347" y="96205"/>
            <a:ext cx="849654"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6379871" y="-754"/>
            <a:ext cx="4129737"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439338" y="2104889"/>
            <a:ext cx="4619777" cy="781188"/>
          </a:xfrm>
          <a:prstGeom prst="rect">
            <a:avLst/>
          </a:prstGeom>
        </p:spPr>
        <p:txBody>
          <a:bodyPr anchor="b">
            <a:noAutofit/>
          </a:bodyPr>
          <a:lstStyle>
            <a:lvl1pPr marL="0" indent="0">
              <a:lnSpc>
                <a:spcPct val="100000"/>
              </a:lnSpc>
              <a:spcBef>
                <a:spcPts val="0"/>
              </a:spcBef>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439338" y="2886077"/>
            <a:ext cx="4619777"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220039" y="2104889"/>
            <a:ext cx="4620038" cy="781188"/>
          </a:xfrm>
          <a:prstGeom prst="rect">
            <a:avLst/>
          </a:prstGeom>
        </p:spPr>
        <p:txBody>
          <a:bodyPr anchor="b">
            <a:noAutofit/>
          </a:bodyPr>
          <a:lstStyle>
            <a:lvl1pPr marL="0" indent="0">
              <a:lnSpc>
                <a:spcPct val="100000"/>
              </a:lnSpc>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5220039" y="2886077"/>
            <a:ext cx="462003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9405258" y="79319"/>
            <a:ext cx="753378" cy="754032"/>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8719" y="2005763"/>
            <a:ext cx="4409238" cy="4083888"/>
          </a:xfrm>
          <a:prstGeom prst="rect">
            <a:avLst/>
          </a:prstGeom>
        </p:spPr>
        <p:txBody>
          <a:bodyPr/>
          <a:lstStyle>
            <a:lvl1pPr marL="0" indent="0">
              <a:buNone/>
              <a:defRPr sz="2025">
                <a:solidFill>
                  <a:schemeClr val="tx1"/>
                </a:solidFill>
              </a:defRPr>
            </a:lvl1pPr>
            <a:lvl2pPr marL="385776" indent="0">
              <a:buNone/>
              <a:defRPr sz="2025">
                <a:solidFill>
                  <a:schemeClr val="bg1"/>
                </a:solidFill>
              </a:defRPr>
            </a:lvl2pPr>
            <a:lvl3pPr marL="771551" indent="0">
              <a:buNone/>
              <a:defRPr sz="2025">
                <a:solidFill>
                  <a:schemeClr val="bg1"/>
                </a:solidFill>
              </a:defRPr>
            </a:lvl3pPr>
            <a:lvl4pPr marL="1157327" indent="0">
              <a:buNone/>
              <a:defRPr sz="2025">
                <a:solidFill>
                  <a:schemeClr val="bg1"/>
                </a:solidFill>
              </a:defRPr>
            </a:lvl4pPr>
            <a:lvl5pPr marL="1543103" indent="0">
              <a:buNone/>
              <a:defRPr sz="2025">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890473" y="2005763"/>
            <a:ext cx="4825741" cy="4084471"/>
          </a:xfrm>
          <a:prstGeom prst="rect">
            <a:avLst/>
          </a:prstGeom>
        </p:spPr>
        <p:txBody>
          <a:bodyPr vert="horz" lIns="91420" tIns="45710" rIns="91420" bIns="45710">
            <a:noAutofit/>
          </a:bodyPr>
          <a:lstStyle>
            <a:lvl1pPr marL="0" indent="0" algn="ctr">
              <a:buNone/>
              <a:defRPr sz="1688" b="0" i="0">
                <a:solidFill>
                  <a:schemeClr val="tx1"/>
                </a:solidFill>
                <a:latin typeface="+mn-lt"/>
                <a:cs typeface="CiscoSans ExtraLight"/>
              </a:defRPr>
            </a:lvl1pPr>
          </a:lstStyle>
          <a:p>
            <a:pPr lvl="0"/>
            <a:r>
              <a:rPr lang="en-US" noProof="0" dirty="0"/>
              <a:t>Click icon to add chart</a:t>
            </a:r>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6379871" y="-754"/>
            <a:ext cx="4129737"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448352" y="2664803"/>
            <a:ext cx="9275660" cy="3433180"/>
          </a:xfrm>
          <a:prstGeom prst="rect">
            <a:avLst/>
          </a:prstGeom>
        </p:spPr>
        <p:txBody>
          <a:bodyPr lIns="91420" tIns="45710" rIns="91420" bIns="45710">
            <a:noAutofit/>
          </a:bodyPr>
          <a:lstStyle>
            <a:lvl1pPr marL="0" indent="0" algn="ctr">
              <a:buNone/>
              <a:defRPr sz="1688" baseline="0">
                <a:solidFill>
                  <a:schemeClr val="tx1"/>
                </a:solidFill>
                <a:latin typeface="+mn-lt"/>
              </a:defRPr>
            </a:lvl1pPr>
          </a:lstStyle>
          <a:p>
            <a:pPr lvl="0"/>
            <a:r>
              <a:rPr lang="en-US" noProof="0" dirty="0"/>
              <a:t>Click icon to add table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lvl1pPr>
              <a:defRPr b="1">
                <a:solidFill>
                  <a:schemeClr val="tx1"/>
                </a:solidFill>
              </a:defRPr>
            </a:lvl1pPr>
          </a:lstStyle>
          <a:p>
            <a:fld id="{8699F50C-BE38-4BD0-BA84-9B090E1F2B9B}" type="slidenum">
              <a:rPr lang="en-US" smtClean="0"/>
              <a:pPr/>
              <a:t>‹#›</a:t>
            </a:fld>
            <a:endParaRPr lang="en-US"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1" y="-4"/>
            <a:ext cx="9911953"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03101" y="326572"/>
            <a:ext cx="9680802" cy="6204859"/>
          </a:xfrm>
          <a:prstGeom prst="rect">
            <a:avLst/>
          </a:prstGeom>
          <a:solidFill>
            <a:schemeClr val="bg1">
              <a:lumMod val="85000"/>
            </a:schemeClr>
          </a:solidFill>
        </p:spPr>
        <p:txBody>
          <a:bodyPr lIns="0" tIns="0" anchor="ctr"/>
          <a:lstStyle>
            <a:lvl1pPr marL="0" indent="0" algn="ctr">
              <a:buNone/>
              <a:defRPr sz="928"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1993106"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03101" y="558803"/>
            <a:ext cx="7031157" cy="939799"/>
          </a:xfrm>
          <a:prstGeom prst="rect">
            <a:avLst/>
          </a:prstGeom>
          <a:solidFill>
            <a:schemeClr val="bg1">
              <a:alpha val="90000"/>
            </a:schemeClr>
          </a:solidFill>
        </p:spPr>
        <p:txBody>
          <a:bodyPr lIns="288000" anchor="ctr">
            <a:normAutofit/>
          </a:bodyPr>
          <a:lstStyle>
            <a:lvl1pPr>
              <a:defRPr sz="3038" b="1">
                <a:solidFill>
                  <a:schemeClr val="tx1"/>
                </a:solidFill>
              </a:defRPr>
            </a:lvl1pPr>
          </a:lstStyle>
          <a:p>
            <a:r>
              <a:rPr lang="en-US" noProof="0" dirty="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1821023"/>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756848" y="3461163"/>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756848" y="3839451"/>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756848" y="4216671"/>
            <a:ext cx="2907379" cy="289071"/>
          </a:xfrm>
          <a:prstGeom prst="rect">
            <a:avLst/>
          </a:prstGeom>
        </p:spPr>
        <p:txBody>
          <a:bodyPr/>
          <a:lstStyle>
            <a:lvl1pPr marL="0" indent="0">
              <a:buNone/>
              <a:defRPr sz="1519">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756848" y="4594957"/>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5449730" y="3505249"/>
            <a:ext cx="21842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5490807" y="3897987"/>
            <a:ext cx="136272"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5449730" y="4327947"/>
            <a:ext cx="21842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5460512" y="4650083"/>
            <a:ext cx="196863"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5050" y="0"/>
            <a:ext cx="5173600"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5050" y="4594957"/>
            <a:ext cx="1637823"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9339347" y="96205"/>
            <a:ext cx="849654"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999309" y="946597"/>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85635" y="6356352"/>
            <a:ext cx="3471863" cy="365125"/>
          </a:xfrm>
          <a:prstGeom prst="rect">
            <a:avLst/>
          </a:prstGeom>
        </p:spPr>
        <p:txBody>
          <a:bodyPr vert="horz" lIns="91440" tIns="45720" rIns="91440" bIns="45720" rtlCol="0" anchor="ctr"/>
          <a:lstStyle>
            <a:lvl1pPr algn="l">
              <a:defRPr sz="1013">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9405258" y="6356352"/>
            <a:ext cx="624567" cy="365125"/>
          </a:xfrm>
          <a:prstGeom prst="rect">
            <a:avLst/>
          </a:prstGeom>
        </p:spPr>
        <p:txBody>
          <a:bodyPr vert="horz" lIns="91440" tIns="45720" rIns="91440" bIns="45720" rtlCol="0" anchor="ctr"/>
          <a:lstStyle>
            <a:lvl1pPr algn="r">
              <a:defRPr sz="1013">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437634" y="209029"/>
            <a:ext cx="9142135"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ftr="0" dt="0"/>
  <p:txStyles>
    <p:title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p:titleStyle>
    <p:bodyStyle>
      <a:lvl1pPr marL="192888" indent="-192888" algn="l" defTabSz="771551" rtl="0" eaLnBrk="1" latinLnBrk="0" hangingPunct="1">
        <a:lnSpc>
          <a:spcPct val="90000"/>
        </a:lnSpc>
        <a:spcBef>
          <a:spcPts val="844"/>
        </a:spcBef>
        <a:buClr>
          <a:srgbClr val="2E7A40"/>
        </a:buClr>
        <a:buFont typeface="Arial" panose="020B0604020202020204" pitchFamily="34" charset="0"/>
        <a:buChar char="•"/>
        <a:defRPr lang="en-US" sz="2025" kern="1200" dirty="0">
          <a:solidFill>
            <a:schemeClr val="tx1"/>
          </a:solidFill>
          <a:latin typeface="+mn-lt"/>
          <a:ea typeface="+mn-ea"/>
          <a:cs typeface="+mn-cs"/>
        </a:defRPr>
      </a:lvl1pPr>
      <a:lvl2pPr marL="578664" indent="-192888" algn="l" defTabSz="771551" rtl="0" eaLnBrk="1" latinLnBrk="0" hangingPunct="1">
        <a:lnSpc>
          <a:spcPct val="90000"/>
        </a:lnSpc>
        <a:spcBef>
          <a:spcPts val="422"/>
        </a:spcBef>
        <a:buClr>
          <a:srgbClr val="2E7A40"/>
        </a:buClr>
        <a:buFont typeface="Arial" panose="020B0604020202020204" pitchFamily="34" charset="0"/>
        <a:buChar char="•"/>
        <a:defRPr lang="en-US" sz="1688" kern="1200" dirty="0">
          <a:solidFill>
            <a:schemeClr val="tx1"/>
          </a:solidFill>
          <a:latin typeface="+mn-lt"/>
          <a:ea typeface="+mn-ea"/>
          <a:cs typeface="+mn-cs"/>
        </a:defRPr>
      </a:lvl2pPr>
      <a:lvl3pPr marL="964439" indent="-192888" algn="l" defTabSz="771551" rtl="0" eaLnBrk="1" latinLnBrk="0" hangingPunct="1">
        <a:lnSpc>
          <a:spcPct val="90000"/>
        </a:lnSpc>
        <a:spcBef>
          <a:spcPts val="422"/>
        </a:spcBef>
        <a:buClr>
          <a:srgbClr val="2E7A40"/>
        </a:buClr>
        <a:buFont typeface="Arial" panose="020B0604020202020204" pitchFamily="34" charset="0"/>
        <a:buChar char="•"/>
        <a:defRPr lang="en-US" sz="1519" kern="1200" dirty="0">
          <a:solidFill>
            <a:schemeClr val="tx1"/>
          </a:solidFill>
          <a:latin typeface="+mn-lt"/>
          <a:ea typeface="+mn-ea"/>
          <a:cs typeface="+mn-cs"/>
        </a:defRPr>
      </a:lvl3pPr>
      <a:lvl4pPr marL="1350215" indent="-192888" algn="l" defTabSz="771551" rtl="0" eaLnBrk="1" latinLnBrk="0" hangingPunct="1">
        <a:lnSpc>
          <a:spcPct val="90000"/>
        </a:lnSpc>
        <a:spcBef>
          <a:spcPts val="422"/>
        </a:spcBef>
        <a:buClr>
          <a:srgbClr val="2E7A40"/>
        </a:buClr>
        <a:buFont typeface="Arial" panose="020B0604020202020204" pitchFamily="34" charset="0"/>
        <a:buChar char="•"/>
        <a:defRPr lang="en-US" sz="1350" kern="1200" dirty="0">
          <a:solidFill>
            <a:schemeClr val="tx1"/>
          </a:solidFill>
          <a:latin typeface="+mn-lt"/>
          <a:ea typeface="+mn-ea"/>
          <a:cs typeface="+mn-cs"/>
        </a:defRPr>
      </a:lvl4pPr>
      <a:lvl5pPr marL="1735991" indent="-192888" algn="l" defTabSz="771551" rtl="0" eaLnBrk="1" latinLnBrk="0" hangingPunct="1">
        <a:lnSpc>
          <a:spcPct val="90000"/>
        </a:lnSpc>
        <a:spcBef>
          <a:spcPts val="422"/>
        </a:spcBef>
        <a:buClr>
          <a:srgbClr val="2E7A40"/>
        </a:buClr>
        <a:buFont typeface="Arial" panose="020B0604020202020204" pitchFamily="34" charset="0"/>
        <a:buChar char="•"/>
        <a:defRPr lang="en-IN" sz="1350" kern="1200" dirty="0">
          <a:solidFill>
            <a:schemeClr val="tx1"/>
          </a:solidFill>
          <a:latin typeface="+mn-lt"/>
          <a:ea typeface="+mn-ea"/>
          <a:cs typeface="+mn-cs"/>
        </a:defRPr>
      </a:lvl5pPr>
      <a:lvl6pPr marL="2121766"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542"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18"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094"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51" rtl="0" eaLnBrk="1" latinLnBrk="0" hangingPunct="1">
        <a:defRPr sz="1519" kern="1200">
          <a:solidFill>
            <a:schemeClr val="tx1"/>
          </a:solidFill>
          <a:latin typeface="+mn-lt"/>
          <a:ea typeface="+mn-ea"/>
          <a:cs typeface="+mn-cs"/>
        </a:defRPr>
      </a:lvl1pPr>
      <a:lvl2pPr marL="385776" algn="l" defTabSz="771551" rtl="0" eaLnBrk="1" latinLnBrk="0" hangingPunct="1">
        <a:defRPr sz="1519" kern="1200">
          <a:solidFill>
            <a:schemeClr val="tx1"/>
          </a:solidFill>
          <a:latin typeface="+mn-lt"/>
          <a:ea typeface="+mn-ea"/>
          <a:cs typeface="+mn-cs"/>
        </a:defRPr>
      </a:lvl2pPr>
      <a:lvl3pPr marL="771551" algn="l" defTabSz="771551" rtl="0" eaLnBrk="1" latinLnBrk="0" hangingPunct="1">
        <a:defRPr sz="1519" kern="1200">
          <a:solidFill>
            <a:schemeClr val="tx1"/>
          </a:solidFill>
          <a:latin typeface="+mn-lt"/>
          <a:ea typeface="+mn-ea"/>
          <a:cs typeface="+mn-cs"/>
        </a:defRPr>
      </a:lvl3pPr>
      <a:lvl4pPr marL="1157327" algn="l" defTabSz="771551" rtl="0" eaLnBrk="1" latinLnBrk="0" hangingPunct="1">
        <a:defRPr sz="1519" kern="1200">
          <a:solidFill>
            <a:schemeClr val="tx1"/>
          </a:solidFill>
          <a:latin typeface="+mn-lt"/>
          <a:ea typeface="+mn-ea"/>
          <a:cs typeface="+mn-cs"/>
        </a:defRPr>
      </a:lvl4pPr>
      <a:lvl5pPr marL="1543103" algn="l" defTabSz="771551" rtl="0" eaLnBrk="1" latinLnBrk="0" hangingPunct="1">
        <a:defRPr sz="1519" kern="1200">
          <a:solidFill>
            <a:schemeClr val="tx1"/>
          </a:solidFill>
          <a:latin typeface="+mn-lt"/>
          <a:ea typeface="+mn-ea"/>
          <a:cs typeface="+mn-cs"/>
        </a:defRPr>
      </a:lvl5pPr>
      <a:lvl6pPr marL="1928879" algn="l" defTabSz="771551" rtl="0" eaLnBrk="1" latinLnBrk="0" hangingPunct="1">
        <a:defRPr sz="1519" kern="1200">
          <a:solidFill>
            <a:schemeClr val="tx1"/>
          </a:solidFill>
          <a:latin typeface="+mn-lt"/>
          <a:ea typeface="+mn-ea"/>
          <a:cs typeface="+mn-cs"/>
        </a:defRPr>
      </a:lvl6pPr>
      <a:lvl7pPr marL="2314654" algn="l" defTabSz="771551" rtl="0" eaLnBrk="1" latinLnBrk="0" hangingPunct="1">
        <a:defRPr sz="1519" kern="1200">
          <a:solidFill>
            <a:schemeClr val="tx1"/>
          </a:solidFill>
          <a:latin typeface="+mn-lt"/>
          <a:ea typeface="+mn-ea"/>
          <a:cs typeface="+mn-cs"/>
        </a:defRPr>
      </a:lvl7pPr>
      <a:lvl8pPr marL="2700430" algn="l" defTabSz="771551" rtl="0" eaLnBrk="1" latinLnBrk="0" hangingPunct="1">
        <a:defRPr sz="1519" kern="1200">
          <a:solidFill>
            <a:schemeClr val="tx1"/>
          </a:solidFill>
          <a:latin typeface="+mn-lt"/>
          <a:ea typeface="+mn-ea"/>
          <a:cs typeface="+mn-cs"/>
        </a:defRPr>
      </a:lvl8pPr>
      <a:lvl9pPr marL="3086206" algn="l" defTabSz="77155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workstats.dli.pa.gov/MediaCenter/Pages/ReleaseSchedule.aspx" TargetMode="External"/><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https://www.workstats.dli.pa.gov/Products/Pages/Products%20By%20Geography.aspx" TargetMode="External"/><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http://www.workstats.dli.p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7.png"/><Relationship Id="rId7" Type="http://schemas.openxmlformats.org/officeDocument/2006/relationships/hyperlink" Target="https://paworkstats.geosolinc.com/altentry.asp?action=lmiguest&amp;whereto=LABFORCEDATA"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paworkstats.geosolinc.com/vosnet/analyzer/resultsNew.aspx?session=labforce" TargetMode="External"/><Relationship Id="rId5" Type="http://schemas.openxmlformats.org/officeDocument/2006/relationships/image" Target="../media/image52.png"/><Relationship Id="rId4" Type="http://schemas.openxmlformats.org/officeDocument/2006/relationships/image" Target="../media/image56.png"/><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hyperlink" Target="mailto:workforceinfo@pa.gov"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mailto:workforceinfo@pa.gov"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hyperlink" Target="https://www.workstats.dli.p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83.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83673" y="1249647"/>
            <a:ext cx="4067293" cy="2033646"/>
          </a:xfrm>
          <a:prstGeom prst="rect">
            <a:avLst/>
          </a:prstGeom>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3352800" y="3929008"/>
            <a:ext cx="6052458" cy="1402534"/>
          </a:xfrm>
        </p:spPr>
        <p:txBody>
          <a:bodyPr>
            <a:normAutofit/>
          </a:bodyPr>
          <a:lstStyle/>
          <a:p>
            <a:r>
              <a:rPr lang="en-US" sz="3038" dirty="0"/>
              <a:t>Speedy Delivery: Delivering your Neighborhood News via CWIA’s website</a:t>
            </a: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3263900" y="3429001"/>
            <a:ext cx="6211038" cy="564160"/>
          </a:xfrm>
        </p:spPr>
        <p:txBody>
          <a:bodyPr/>
          <a:lstStyle/>
          <a:p>
            <a:r>
              <a:rPr lang="en-US" dirty="0"/>
              <a:t>Labor Market Information Forum:</a:t>
            </a:r>
          </a:p>
        </p:txBody>
      </p:sp>
      <p:sp>
        <p:nvSpPr>
          <p:cNvPr id="8" name="Subtitle 2">
            <a:extLst>
              <a:ext uri="{FF2B5EF4-FFF2-40B4-BE49-F238E27FC236}">
                <a16:creationId xmlns:a16="http://schemas.microsoft.com/office/drawing/2014/main" id="{F67549F2-A750-40D0-B093-F22F42316DDB}"/>
              </a:ext>
            </a:extLst>
          </p:cNvPr>
          <p:cNvSpPr txBox="1">
            <a:spLocks/>
          </p:cNvSpPr>
          <p:nvPr/>
        </p:nvSpPr>
        <p:spPr>
          <a:xfrm>
            <a:off x="0" y="5980447"/>
            <a:ext cx="10287000" cy="575509"/>
          </a:xfrm>
          <a:prstGeom prst="rect">
            <a:avLst/>
          </a:prstGeom>
        </p:spPr>
        <p:txBody>
          <a:bodyPr/>
          <a:lstStyle>
            <a:lvl1pPr marL="0" indent="0" algn="l" defTabSz="771551" rtl="0" eaLnBrk="1" latinLnBrk="0" hangingPunct="1">
              <a:lnSpc>
                <a:spcPct val="90000"/>
              </a:lnSpc>
              <a:spcBef>
                <a:spcPts val="844"/>
              </a:spcBef>
              <a:buClr>
                <a:srgbClr val="2E7A40"/>
              </a:buClr>
              <a:buFont typeface="Arial" panose="020B0604020202020204" pitchFamily="34" charset="0"/>
              <a:buNone/>
              <a:defRPr lang="en-US" sz="2025" b="0" i="0" kern="1200" spc="253">
                <a:solidFill>
                  <a:schemeClr val="accent6"/>
                </a:solidFill>
                <a:latin typeface="+mn-lt"/>
                <a:ea typeface="+mn-ea"/>
                <a:cs typeface="Calibri" panose="020F0502020204030204" pitchFamily="34" charset="0"/>
              </a:defRPr>
            </a:lvl1pPr>
            <a:lvl2pPr marL="385776" indent="0" algn="ctr" defTabSz="771551" rtl="0" eaLnBrk="1" latinLnBrk="0" hangingPunct="1">
              <a:lnSpc>
                <a:spcPct val="90000"/>
              </a:lnSpc>
              <a:spcBef>
                <a:spcPts val="422"/>
              </a:spcBef>
              <a:buClr>
                <a:srgbClr val="2E7A40"/>
              </a:buClr>
              <a:buFont typeface="Arial" panose="020B0604020202020204" pitchFamily="34" charset="0"/>
              <a:buNone/>
              <a:defRPr lang="en-US" sz="1688" kern="1200">
                <a:solidFill>
                  <a:schemeClr val="tx1"/>
                </a:solidFill>
                <a:latin typeface="+mn-lt"/>
                <a:ea typeface="+mn-ea"/>
                <a:cs typeface="+mn-cs"/>
              </a:defRPr>
            </a:lvl2pPr>
            <a:lvl3pPr marL="771551" indent="0" algn="ctr" defTabSz="771551" rtl="0" eaLnBrk="1" latinLnBrk="0" hangingPunct="1">
              <a:lnSpc>
                <a:spcPct val="90000"/>
              </a:lnSpc>
              <a:spcBef>
                <a:spcPts val="422"/>
              </a:spcBef>
              <a:buClr>
                <a:srgbClr val="2E7A40"/>
              </a:buClr>
              <a:buFont typeface="Arial" panose="020B0604020202020204" pitchFamily="34" charset="0"/>
              <a:buNone/>
              <a:defRPr lang="en-US" sz="1519" kern="1200">
                <a:solidFill>
                  <a:schemeClr val="tx1"/>
                </a:solidFill>
                <a:latin typeface="+mn-lt"/>
                <a:ea typeface="+mn-ea"/>
                <a:cs typeface="+mn-cs"/>
              </a:defRPr>
            </a:lvl3pPr>
            <a:lvl4pPr marL="1157327" indent="0" algn="ctr" defTabSz="771551" rtl="0" eaLnBrk="1" latinLnBrk="0" hangingPunct="1">
              <a:lnSpc>
                <a:spcPct val="90000"/>
              </a:lnSpc>
              <a:spcBef>
                <a:spcPts val="422"/>
              </a:spcBef>
              <a:buClr>
                <a:srgbClr val="2E7A40"/>
              </a:buClr>
              <a:buFont typeface="Arial" panose="020B0604020202020204" pitchFamily="34" charset="0"/>
              <a:buNone/>
              <a:defRPr lang="en-US" sz="1350" kern="1200">
                <a:solidFill>
                  <a:schemeClr val="tx1"/>
                </a:solidFill>
                <a:latin typeface="+mn-lt"/>
                <a:ea typeface="+mn-ea"/>
                <a:cs typeface="+mn-cs"/>
              </a:defRPr>
            </a:lvl4pPr>
            <a:lvl5pPr marL="1543103" indent="0" algn="ctr" defTabSz="771551" rtl="0" eaLnBrk="1" latinLnBrk="0" hangingPunct="1">
              <a:lnSpc>
                <a:spcPct val="90000"/>
              </a:lnSpc>
              <a:spcBef>
                <a:spcPts val="422"/>
              </a:spcBef>
              <a:buClr>
                <a:srgbClr val="2E7A40"/>
              </a:buClr>
              <a:buFont typeface="Arial" panose="020B0604020202020204" pitchFamily="34" charset="0"/>
              <a:buNone/>
              <a:defRPr lang="en-IN" sz="1350" kern="1200">
                <a:solidFill>
                  <a:schemeClr val="tx1"/>
                </a:solidFill>
                <a:latin typeface="+mn-lt"/>
                <a:ea typeface="+mn-ea"/>
                <a:cs typeface="+mn-cs"/>
              </a:defRPr>
            </a:lvl5pPr>
            <a:lvl6pPr marL="1928879"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6pPr>
            <a:lvl7pPr marL="2314654"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7pPr>
            <a:lvl8pPr marL="2700430"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8pPr>
            <a:lvl9pPr marL="3086206"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9pPr>
          </a:lstStyle>
          <a:p>
            <a:pPr algn="ctr">
              <a:spcBef>
                <a:spcPts val="0"/>
              </a:spcBef>
              <a:defRPr/>
            </a:pPr>
            <a:r>
              <a:rPr lang="en-US" sz="1800" b="1" dirty="0">
                <a:solidFill>
                  <a:srgbClr val="00326D"/>
                </a:solidFill>
                <a:latin typeface="Calibri" pitchFamily="34" charset="0"/>
              </a:rPr>
              <a:t>Workforce Information Forum</a:t>
            </a:r>
          </a:p>
          <a:p>
            <a:pPr algn="ctr">
              <a:spcBef>
                <a:spcPts val="0"/>
              </a:spcBef>
              <a:defRPr/>
            </a:pPr>
            <a:r>
              <a:rPr lang="en-US" sz="1800" b="1" dirty="0">
                <a:solidFill>
                  <a:srgbClr val="00326D"/>
                </a:solidFill>
                <a:latin typeface="Calibri" pitchFamily="34" charset="0"/>
              </a:rPr>
              <a:t>April 2024</a:t>
            </a:r>
            <a:endParaRPr lang="en-US" sz="1800" b="1" dirty="0">
              <a:latin typeface="Calibri" pitchFamily="34" charset="0"/>
            </a:endParaRPr>
          </a:p>
        </p:txBody>
      </p:sp>
      <p:pic>
        <p:nvPicPr>
          <p:cNvPr id="5" name="Picture 4">
            <a:extLst>
              <a:ext uri="{FF2B5EF4-FFF2-40B4-BE49-F238E27FC236}">
                <a16:creationId xmlns:a16="http://schemas.microsoft.com/office/drawing/2014/main" id="{A370B707-3643-4584-A6FA-8DA9AEA139E0}"/>
              </a:ext>
            </a:extLst>
          </p:cNvPr>
          <p:cNvPicPr>
            <a:picLocks noChangeAspect="1"/>
          </p:cNvPicPr>
          <p:nvPr/>
        </p:nvPicPr>
        <p:blipFill>
          <a:blip r:embed="rId4"/>
          <a:stretch>
            <a:fillRect/>
          </a:stretch>
        </p:blipFill>
        <p:spPr>
          <a:xfrm>
            <a:off x="384312" y="474115"/>
            <a:ext cx="3509885" cy="2630433"/>
          </a:xfrm>
          <a:prstGeom prst="dodecagon">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20069"/>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Customer</a:t>
            </a:r>
          </a:p>
        </p:txBody>
      </p:sp>
      <p:pic>
        <p:nvPicPr>
          <p:cNvPr id="3" name="Picture 2">
            <a:extLst>
              <a:ext uri="{FF2B5EF4-FFF2-40B4-BE49-F238E27FC236}">
                <a16:creationId xmlns:a16="http://schemas.microsoft.com/office/drawing/2014/main" id="{3563CBC1-D825-49D0-A6C3-762C29D6B950}"/>
              </a:ext>
            </a:extLst>
          </p:cNvPr>
          <p:cNvPicPr>
            <a:picLocks noChangeAspect="1"/>
          </p:cNvPicPr>
          <p:nvPr/>
        </p:nvPicPr>
        <p:blipFill>
          <a:blip r:embed="rId3"/>
          <a:stretch>
            <a:fillRect/>
          </a:stretch>
        </p:blipFill>
        <p:spPr>
          <a:xfrm>
            <a:off x="770146" y="1778466"/>
            <a:ext cx="8746705" cy="4173786"/>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C0F576BD-9712-4D87-8B15-82F84D61DDBA}"/>
              </a:ext>
            </a:extLst>
          </p:cNvPr>
          <p:cNvSpPr txBox="1"/>
          <p:nvPr/>
        </p:nvSpPr>
        <p:spPr>
          <a:xfrm>
            <a:off x="2572273" y="6246899"/>
            <a:ext cx="5142450" cy="276999"/>
          </a:xfrm>
          <a:prstGeom prst="rect">
            <a:avLst/>
          </a:prstGeom>
          <a:solidFill>
            <a:schemeClr val="accent2">
              <a:lumMod val="20000"/>
              <a:lumOff val="80000"/>
            </a:schemeClr>
          </a:solidFill>
        </p:spPr>
        <p:txBody>
          <a:bodyPr wrap="square">
            <a:spAutoFit/>
          </a:bodyPr>
          <a:lstStyle/>
          <a:p>
            <a:r>
              <a:rPr lang="en-US" sz="1200" dirty="0"/>
              <a:t>https://www.workstats.dli.pa.gov/Products/ByCustomer/Pages/default.aspx</a:t>
            </a:r>
          </a:p>
        </p:txBody>
      </p:sp>
      <p:sp>
        <p:nvSpPr>
          <p:cNvPr id="8" name="TextBox 7">
            <a:extLst>
              <a:ext uri="{FF2B5EF4-FFF2-40B4-BE49-F238E27FC236}">
                <a16:creationId xmlns:a16="http://schemas.microsoft.com/office/drawing/2014/main" id="{BF091D2C-615A-498B-B27F-A5B652DFEFE3}"/>
              </a:ext>
            </a:extLst>
          </p:cNvPr>
          <p:cNvSpPr txBox="1"/>
          <p:nvPr/>
        </p:nvSpPr>
        <p:spPr>
          <a:xfrm>
            <a:off x="1232370" y="1080045"/>
            <a:ext cx="8471297" cy="307777"/>
          </a:xfrm>
          <a:prstGeom prst="rect">
            <a:avLst/>
          </a:prstGeom>
          <a:solidFill>
            <a:srgbClr val="FFF2C8"/>
          </a:solidFill>
        </p:spPr>
        <p:txBody>
          <a:bodyPr wrap="square" rtlCol="0">
            <a:spAutoFit/>
          </a:bodyPr>
          <a:lstStyle/>
          <a:p>
            <a:r>
              <a:rPr lang="en-US" sz="1400" dirty="0"/>
              <a:t>An attempt to align products with customer groups – products overlap customer groups and are included in each</a:t>
            </a:r>
          </a:p>
        </p:txBody>
      </p:sp>
      <p:sp>
        <p:nvSpPr>
          <p:cNvPr id="5" name="Slide Number Placeholder 4">
            <a:extLst>
              <a:ext uri="{FF2B5EF4-FFF2-40B4-BE49-F238E27FC236}">
                <a16:creationId xmlns:a16="http://schemas.microsoft.com/office/drawing/2014/main" id="{59E91CE7-FE68-4400-A144-C6AE63E065AD}"/>
              </a:ext>
            </a:extLst>
          </p:cNvPr>
          <p:cNvSpPr>
            <a:spLocks noGrp="1"/>
          </p:cNvSpPr>
          <p:nvPr>
            <p:ph type="sldNum" sz="quarter" idx="15"/>
          </p:nvPr>
        </p:nvSpPr>
        <p:spPr/>
        <p:txBody>
          <a:bodyPr/>
          <a:lstStyle/>
          <a:p>
            <a:fld id="{8699F50C-BE38-4BD0-BA84-9B090E1F2B9B}" type="slidenum">
              <a:rPr lang="en-US" smtClean="0"/>
              <a:pPr/>
              <a:t>10</a:t>
            </a:fld>
            <a:endParaRPr lang="en-US" dirty="0"/>
          </a:p>
        </p:txBody>
      </p:sp>
    </p:spTree>
    <p:extLst>
      <p:ext uri="{BB962C8B-B14F-4D97-AF65-F5344CB8AC3E}">
        <p14:creationId xmlns:p14="http://schemas.microsoft.com/office/powerpoint/2010/main" val="236103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069A8C-AB3F-433F-8A33-9CDA97269BB8}"/>
              </a:ext>
            </a:extLst>
          </p:cNvPr>
          <p:cNvSpPr txBox="1"/>
          <p:nvPr/>
        </p:nvSpPr>
        <p:spPr>
          <a:xfrm>
            <a:off x="1670847" y="71024"/>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Customer</a:t>
            </a:r>
          </a:p>
        </p:txBody>
      </p:sp>
      <p:sp>
        <p:nvSpPr>
          <p:cNvPr id="11" name="TextBox 10">
            <a:extLst>
              <a:ext uri="{FF2B5EF4-FFF2-40B4-BE49-F238E27FC236}">
                <a16:creationId xmlns:a16="http://schemas.microsoft.com/office/drawing/2014/main" id="{41FA1584-DD55-487F-BC9E-EB13AC0F026E}"/>
              </a:ext>
            </a:extLst>
          </p:cNvPr>
          <p:cNvSpPr txBox="1"/>
          <p:nvPr/>
        </p:nvSpPr>
        <p:spPr>
          <a:xfrm>
            <a:off x="1670847" y="1025757"/>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Media</a:t>
            </a:r>
          </a:p>
        </p:txBody>
      </p:sp>
      <p:sp>
        <p:nvSpPr>
          <p:cNvPr id="12" name="Arrow: Down 11">
            <a:extLst>
              <a:ext uri="{FF2B5EF4-FFF2-40B4-BE49-F238E27FC236}">
                <a16:creationId xmlns:a16="http://schemas.microsoft.com/office/drawing/2014/main" id="{FE39618A-1822-45FB-985F-8217AB0CB3ED}"/>
              </a:ext>
            </a:extLst>
          </p:cNvPr>
          <p:cNvSpPr/>
          <p:nvPr/>
        </p:nvSpPr>
        <p:spPr>
          <a:xfrm>
            <a:off x="3136502" y="554759"/>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2EA921C3-A890-4B46-99CA-07D110C0D8A1}"/>
              </a:ext>
            </a:extLst>
          </p:cNvPr>
          <p:cNvSpPr/>
          <p:nvPr/>
        </p:nvSpPr>
        <p:spPr>
          <a:xfrm>
            <a:off x="3136502" y="1523602"/>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70C9466-EDE9-47A5-ACAE-F50BA4A5B51D}"/>
              </a:ext>
            </a:extLst>
          </p:cNvPr>
          <p:cNvPicPr>
            <a:picLocks noChangeAspect="1"/>
          </p:cNvPicPr>
          <p:nvPr/>
        </p:nvPicPr>
        <p:blipFill>
          <a:blip r:embed="rId3"/>
          <a:stretch>
            <a:fillRect/>
          </a:stretch>
        </p:blipFill>
        <p:spPr>
          <a:xfrm>
            <a:off x="6933747" y="198945"/>
            <a:ext cx="2921935" cy="225163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43DE687-62C4-4D6B-B57B-BBD1488B73B5}"/>
              </a:ext>
            </a:extLst>
          </p:cNvPr>
          <p:cNvSpPr/>
          <p:nvPr/>
        </p:nvSpPr>
        <p:spPr>
          <a:xfrm>
            <a:off x="6578176" y="3470973"/>
            <a:ext cx="3204595" cy="1669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News Releases available by:</a:t>
            </a:r>
          </a:p>
          <a:p>
            <a:pPr algn="ctr"/>
            <a:endParaRPr lang="en-US" sz="1400" dirty="0"/>
          </a:p>
          <a:p>
            <a:pPr marL="285750" indent="-285750">
              <a:buFont typeface="Arial" panose="020B0604020202020204" pitchFamily="34" charset="0"/>
              <a:buChar char="•"/>
            </a:pPr>
            <a:r>
              <a:rPr lang="en-US" sz="1400" dirty="0"/>
              <a:t>Metropolitan Statistical Area (MSA)</a:t>
            </a:r>
          </a:p>
          <a:p>
            <a:pPr marL="285750" indent="-285750">
              <a:buFont typeface="Arial" panose="020B0604020202020204" pitchFamily="34" charset="0"/>
              <a:buChar char="•"/>
            </a:pPr>
            <a:r>
              <a:rPr lang="en-US" sz="1400" dirty="0"/>
              <a:t>Micropolitan Statistical Area (mSA)</a:t>
            </a:r>
          </a:p>
          <a:p>
            <a:pPr marL="285750" indent="-285750">
              <a:buFont typeface="Arial" panose="020B0604020202020204" pitchFamily="34" charset="0"/>
              <a:buChar char="•"/>
            </a:pPr>
            <a:r>
              <a:rPr lang="en-US" sz="1400" dirty="0"/>
              <a:t>Labor Market Area</a:t>
            </a:r>
          </a:p>
        </p:txBody>
      </p:sp>
      <p:sp>
        <p:nvSpPr>
          <p:cNvPr id="10" name="TextBox 9">
            <a:extLst>
              <a:ext uri="{FF2B5EF4-FFF2-40B4-BE49-F238E27FC236}">
                <a16:creationId xmlns:a16="http://schemas.microsoft.com/office/drawing/2014/main" id="{5CA1CAA0-963B-4BCA-8E49-408789272A7A}"/>
              </a:ext>
            </a:extLst>
          </p:cNvPr>
          <p:cNvSpPr txBox="1"/>
          <p:nvPr/>
        </p:nvSpPr>
        <p:spPr>
          <a:xfrm>
            <a:off x="1670847" y="2006885"/>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Monthly News Release</a:t>
            </a:r>
          </a:p>
        </p:txBody>
      </p:sp>
      <p:pic>
        <p:nvPicPr>
          <p:cNvPr id="3" name="Picture 2">
            <a:extLst>
              <a:ext uri="{FF2B5EF4-FFF2-40B4-BE49-F238E27FC236}">
                <a16:creationId xmlns:a16="http://schemas.microsoft.com/office/drawing/2014/main" id="{FA7374BC-5BA8-4CDA-B51D-EA42954E768F}"/>
              </a:ext>
            </a:extLst>
          </p:cNvPr>
          <p:cNvPicPr>
            <a:picLocks noChangeAspect="1"/>
          </p:cNvPicPr>
          <p:nvPr/>
        </p:nvPicPr>
        <p:blipFill>
          <a:blip r:embed="rId4"/>
          <a:stretch>
            <a:fillRect/>
          </a:stretch>
        </p:blipFill>
        <p:spPr>
          <a:xfrm>
            <a:off x="78055" y="2504731"/>
            <a:ext cx="6116894" cy="4077929"/>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104A012E-A1B6-490C-8710-B42CFD8F6817}"/>
              </a:ext>
            </a:extLst>
          </p:cNvPr>
          <p:cNvPicPr>
            <a:picLocks noChangeAspect="1"/>
          </p:cNvPicPr>
          <p:nvPr/>
        </p:nvPicPr>
        <p:blipFill>
          <a:blip r:embed="rId5"/>
          <a:stretch>
            <a:fillRect/>
          </a:stretch>
        </p:blipFill>
        <p:spPr>
          <a:xfrm>
            <a:off x="7286084" y="5714777"/>
            <a:ext cx="581025" cy="571500"/>
          </a:xfrm>
          <a:prstGeom prst="rect">
            <a:avLst/>
          </a:prstGeom>
        </p:spPr>
      </p:pic>
      <p:pic>
        <p:nvPicPr>
          <p:cNvPr id="15" name="Picture 14">
            <a:extLst>
              <a:ext uri="{FF2B5EF4-FFF2-40B4-BE49-F238E27FC236}">
                <a16:creationId xmlns:a16="http://schemas.microsoft.com/office/drawing/2014/main" id="{29BCA46E-4171-4B76-AC77-B53CB9383BC4}"/>
              </a:ext>
            </a:extLst>
          </p:cNvPr>
          <p:cNvPicPr>
            <a:picLocks noChangeAspect="1"/>
          </p:cNvPicPr>
          <p:nvPr/>
        </p:nvPicPr>
        <p:blipFill>
          <a:blip r:embed="rId6"/>
          <a:stretch>
            <a:fillRect/>
          </a:stretch>
        </p:blipFill>
        <p:spPr>
          <a:xfrm>
            <a:off x="7867109" y="5715299"/>
            <a:ext cx="590550" cy="600075"/>
          </a:xfrm>
          <a:prstGeom prst="rect">
            <a:avLst/>
          </a:prstGeom>
        </p:spPr>
      </p:pic>
      <p:pic>
        <p:nvPicPr>
          <p:cNvPr id="16" name="Picture 15">
            <a:extLst>
              <a:ext uri="{FF2B5EF4-FFF2-40B4-BE49-F238E27FC236}">
                <a16:creationId xmlns:a16="http://schemas.microsoft.com/office/drawing/2014/main" id="{8EF9CB29-4FF7-48B8-AB55-B2A561C0EDBA}"/>
              </a:ext>
            </a:extLst>
          </p:cNvPr>
          <p:cNvPicPr>
            <a:picLocks noChangeAspect="1"/>
          </p:cNvPicPr>
          <p:nvPr/>
        </p:nvPicPr>
        <p:blipFill>
          <a:blip r:embed="rId7"/>
          <a:stretch>
            <a:fillRect/>
          </a:stretch>
        </p:blipFill>
        <p:spPr>
          <a:xfrm>
            <a:off x="8457659" y="5714777"/>
            <a:ext cx="609600" cy="571500"/>
          </a:xfrm>
          <a:prstGeom prst="rect">
            <a:avLst/>
          </a:prstGeom>
        </p:spPr>
      </p:pic>
      <p:sp>
        <p:nvSpPr>
          <p:cNvPr id="18" name="Slide Number Placeholder 17">
            <a:extLst>
              <a:ext uri="{FF2B5EF4-FFF2-40B4-BE49-F238E27FC236}">
                <a16:creationId xmlns:a16="http://schemas.microsoft.com/office/drawing/2014/main" id="{C7508B28-020C-45EF-8339-8A2CFFE51B39}"/>
              </a:ext>
            </a:extLst>
          </p:cNvPr>
          <p:cNvSpPr>
            <a:spLocks noGrp="1"/>
          </p:cNvSpPr>
          <p:nvPr>
            <p:ph type="sldNum" sz="quarter" idx="15"/>
          </p:nvPr>
        </p:nvSpPr>
        <p:spPr/>
        <p:txBody>
          <a:bodyPr/>
          <a:lstStyle/>
          <a:p>
            <a:fld id="{8699F50C-BE38-4BD0-BA84-9B090E1F2B9B}" type="slidenum">
              <a:rPr lang="en-US" smtClean="0"/>
              <a:pPr/>
              <a:t>11</a:t>
            </a:fld>
            <a:endParaRPr lang="en-US" dirty="0"/>
          </a:p>
        </p:txBody>
      </p:sp>
    </p:spTree>
    <p:extLst>
      <p:ext uri="{BB962C8B-B14F-4D97-AF65-F5344CB8AC3E}">
        <p14:creationId xmlns:p14="http://schemas.microsoft.com/office/powerpoint/2010/main" val="154779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20069"/>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Media Center – Employment &amp; Jobs Data Release Schedule</a:t>
            </a:r>
          </a:p>
        </p:txBody>
      </p:sp>
      <p:sp>
        <p:nvSpPr>
          <p:cNvPr id="7" name="TextBox 6">
            <a:extLst>
              <a:ext uri="{FF2B5EF4-FFF2-40B4-BE49-F238E27FC236}">
                <a16:creationId xmlns:a16="http://schemas.microsoft.com/office/drawing/2014/main" id="{6B1FA3DB-5FEE-441C-AFE0-FECA49252DF3}"/>
              </a:ext>
            </a:extLst>
          </p:cNvPr>
          <p:cNvSpPr txBox="1"/>
          <p:nvPr/>
        </p:nvSpPr>
        <p:spPr>
          <a:xfrm>
            <a:off x="106742" y="6399431"/>
            <a:ext cx="5176008" cy="276999"/>
          </a:xfrm>
          <a:prstGeom prst="rect">
            <a:avLst/>
          </a:prstGeom>
          <a:solidFill>
            <a:srgbClr val="FFF2C8"/>
          </a:solidFill>
        </p:spPr>
        <p:txBody>
          <a:bodyPr wrap="square">
            <a:spAutoFit/>
          </a:bodyPr>
          <a:lstStyle/>
          <a:p>
            <a:r>
              <a:rPr lang="en-US" sz="1200" dirty="0">
                <a:hlinkClick r:id="rId3"/>
              </a:rPr>
              <a:t>https://www.workstats.dli.pa.gov/MediaCenter/Pages/ReleaseSchedule.aspx</a:t>
            </a:r>
            <a:r>
              <a:rPr lang="en-US" sz="1200" dirty="0"/>
              <a:t> </a:t>
            </a:r>
          </a:p>
        </p:txBody>
      </p:sp>
      <p:pic>
        <p:nvPicPr>
          <p:cNvPr id="5" name="Picture 4">
            <a:extLst>
              <a:ext uri="{FF2B5EF4-FFF2-40B4-BE49-F238E27FC236}">
                <a16:creationId xmlns:a16="http://schemas.microsoft.com/office/drawing/2014/main" id="{A7C4070D-D1A7-4D8B-A8ED-4974DA6F3112}"/>
              </a:ext>
            </a:extLst>
          </p:cNvPr>
          <p:cNvPicPr>
            <a:picLocks noChangeAspect="1"/>
          </p:cNvPicPr>
          <p:nvPr/>
        </p:nvPicPr>
        <p:blipFill>
          <a:blip r:embed="rId4"/>
          <a:stretch>
            <a:fillRect/>
          </a:stretch>
        </p:blipFill>
        <p:spPr>
          <a:xfrm>
            <a:off x="219075" y="1044604"/>
            <a:ext cx="9848850" cy="876300"/>
          </a:xfrm>
          <a:prstGeom prst="rect">
            <a:avLst/>
          </a:prstGeom>
        </p:spPr>
      </p:pic>
      <p:pic>
        <p:nvPicPr>
          <p:cNvPr id="9" name="Picture 8">
            <a:extLst>
              <a:ext uri="{FF2B5EF4-FFF2-40B4-BE49-F238E27FC236}">
                <a16:creationId xmlns:a16="http://schemas.microsoft.com/office/drawing/2014/main" id="{B1E29DEB-CF24-4B69-A3EA-F018D833B92F}"/>
              </a:ext>
            </a:extLst>
          </p:cNvPr>
          <p:cNvPicPr>
            <a:picLocks noChangeAspect="1"/>
          </p:cNvPicPr>
          <p:nvPr/>
        </p:nvPicPr>
        <p:blipFill rotWithShape="1">
          <a:blip r:embed="rId5"/>
          <a:srcRect b="20838"/>
          <a:stretch/>
        </p:blipFill>
        <p:spPr>
          <a:xfrm>
            <a:off x="185980" y="1975853"/>
            <a:ext cx="4410103" cy="2193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Arrow: Right 12">
            <a:extLst>
              <a:ext uri="{FF2B5EF4-FFF2-40B4-BE49-F238E27FC236}">
                <a16:creationId xmlns:a16="http://schemas.microsoft.com/office/drawing/2014/main" id="{DD31D337-9930-4546-8D88-7508919DDC3F}"/>
              </a:ext>
            </a:extLst>
          </p:cNvPr>
          <p:cNvSpPr/>
          <p:nvPr/>
        </p:nvSpPr>
        <p:spPr>
          <a:xfrm>
            <a:off x="1471201" y="2977394"/>
            <a:ext cx="3204595" cy="226503"/>
          </a:xfrm>
          <a:prstGeom prst="rightArrow">
            <a:avLst/>
          </a:prstGeom>
          <a:solidFill>
            <a:srgbClr val="FFF2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5B85EBE-71A2-4E03-80BB-6BFF2EFDF9F5}"/>
              </a:ext>
            </a:extLst>
          </p:cNvPr>
          <p:cNvSpPr/>
          <p:nvPr/>
        </p:nvSpPr>
        <p:spPr>
          <a:xfrm>
            <a:off x="660472" y="989655"/>
            <a:ext cx="950214" cy="876300"/>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B7547E-22FB-4D66-A27F-5C90EF4C1D80}"/>
              </a:ext>
            </a:extLst>
          </p:cNvPr>
          <p:cNvPicPr>
            <a:picLocks noChangeAspect="1"/>
          </p:cNvPicPr>
          <p:nvPr/>
        </p:nvPicPr>
        <p:blipFill>
          <a:blip r:embed="rId6"/>
          <a:stretch>
            <a:fillRect/>
          </a:stretch>
        </p:blipFill>
        <p:spPr>
          <a:xfrm>
            <a:off x="4876800" y="1085793"/>
            <a:ext cx="5191125" cy="5162550"/>
          </a:xfrm>
          <a:prstGeom prst="rect">
            <a:avLst/>
          </a:prstGeom>
        </p:spPr>
      </p:pic>
      <p:pic>
        <p:nvPicPr>
          <p:cNvPr id="11" name="Picture 10" descr="A picture containing text, person, outdoor, person&#10;&#10;Description automatically generated">
            <a:extLst>
              <a:ext uri="{FF2B5EF4-FFF2-40B4-BE49-F238E27FC236}">
                <a16:creationId xmlns:a16="http://schemas.microsoft.com/office/drawing/2014/main" id="{43EF5D2E-05B3-4421-BD0D-2793B559BC58}"/>
              </a:ext>
            </a:extLst>
          </p:cNvPr>
          <p:cNvPicPr>
            <a:picLocks noChangeAspect="1"/>
          </p:cNvPicPr>
          <p:nvPr/>
        </p:nvPicPr>
        <p:blipFill>
          <a:blip r:embed="rId7"/>
          <a:stretch>
            <a:fillRect/>
          </a:stretch>
        </p:blipFill>
        <p:spPr>
          <a:xfrm>
            <a:off x="1033136" y="4260387"/>
            <a:ext cx="2715790" cy="2041440"/>
          </a:xfrm>
          <a:prstGeom prst="rect">
            <a:avLst/>
          </a:prstGeom>
        </p:spPr>
      </p:pic>
      <p:sp>
        <p:nvSpPr>
          <p:cNvPr id="10" name="Slide Number Placeholder 9">
            <a:extLst>
              <a:ext uri="{FF2B5EF4-FFF2-40B4-BE49-F238E27FC236}">
                <a16:creationId xmlns:a16="http://schemas.microsoft.com/office/drawing/2014/main" id="{7E6FC427-9A51-43F2-9056-66BBD9BFD6AB}"/>
              </a:ext>
            </a:extLst>
          </p:cNvPr>
          <p:cNvSpPr>
            <a:spLocks noGrp="1"/>
          </p:cNvSpPr>
          <p:nvPr>
            <p:ph type="sldNum" sz="quarter" idx="15"/>
          </p:nvPr>
        </p:nvSpPr>
        <p:spPr/>
        <p:txBody>
          <a:bodyPr/>
          <a:lstStyle/>
          <a:p>
            <a:fld id="{8699F50C-BE38-4BD0-BA84-9B090E1F2B9B}" type="slidenum">
              <a:rPr lang="en-US" smtClean="0"/>
              <a:pPr/>
              <a:t>12</a:t>
            </a:fld>
            <a:endParaRPr lang="en-US" dirty="0"/>
          </a:p>
        </p:txBody>
      </p:sp>
    </p:spTree>
    <p:extLst>
      <p:ext uri="{BB962C8B-B14F-4D97-AF65-F5344CB8AC3E}">
        <p14:creationId xmlns:p14="http://schemas.microsoft.com/office/powerpoint/2010/main" val="95577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1E00CE-93D0-4044-B1A2-826C48391CEC}"/>
              </a:ext>
            </a:extLst>
          </p:cNvPr>
          <p:cNvSpPr txBox="1"/>
          <p:nvPr/>
        </p:nvSpPr>
        <p:spPr>
          <a:xfrm>
            <a:off x="2029621" y="1015882"/>
            <a:ext cx="6227757" cy="369332"/>
          </a:xfrm>
          <a:prstGeom prst="rect">
            <a:avLst/>
          </a:prstGeom>
          <a:solidFill>
            <a:srgbClr val="FFF2C8"/>
          </a:solidFill>
        </p:spPr>
        <p:txBody>
          <a:bodyPr wrap="square" rtlCol="0">
            <a:spAutoFit/>
          </a:bodyPr>
          <a:lstStyle/>
          <a:p>
            <a:r>
              <a:rPr lang="en-US" dirty="0"/>
              <a:t>An alphabetical listing of all products located on the website:</a:t>
            </a:r>
          </a:p>
        </p:txBody>
      </p:sp>
      <p:pic>
        <p:nvPicPr>
          <p:cNvPr id="5" name="Picture 4">
            <a:extLst>
              <a:ext uri="{FF2B5EF4-FFF2-40B4-BE49-F238E27FC236}">
                <a16:creationId xmlns:a16="http://schemas.microsoft.com/office/drawing/2014/main" id="{AF91E822-5C26-4427-8416-3A0FBB550E99}"/>
              </a:ext>
            </a:extLst>
          </p:cNvPr>
          <p:cNvPicPr>
            <a:picLocks noChangeAspect="1"/>
          </p:cNvPicPr>
          <p:nvPr/>
        </p:nvPicPr>
        <p:blipFill rotWithShape="1">
          <a:blip r:embed="rId3"/>
          <a:srcRect l="2767" r="5877"/>
          <a:stretch/>
        </p:blipFill>
        <p:spPr>
          <a:xfrm>
            <a:off x="2159793" y="1597292"/>
            <a:ext cx="5967412" cy="495849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
        <p:nvSpPr>
          <p:cNvPr id="6" name="TextBox 5">
            <a:extLst>
              <a:ext uri="{FF2B5EF4-FFF2-40B4-BE49-F238E27FC236}">
                <a16:creationId xmlns:a16="http://schemas.microsoft.com/office/drawing/2014/main" id="{5B069A8C-AB3F-433F-8A33-9CDA97269BB8}"/>
              </a:ext>
            </a:extLst>
          </p:cNvPr>
          <p:cNvSpPr txBox="1"/>
          <p:nvPr/>
        </p:nvSpPr>
        <p:spPr>
          <a:xfrm>
            <a:off x="2066924" y="193365"/>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A to Z</a:t>
            </a:r>
          </a:p>
        </p:txBody>
      </p:sp>
      <p:sp>
        <p:nvSpPr>
          <p:cNvPr id="7" name="Slide Number Placeholder 6">
            <a:extLst>
              <a:ext uri="{FF2B5EF4-FFF2-40B4-BE49-F238E27FC236}">
                <a16:creationId xmlns:a16="http://schemas.microsoft.com/office/drawing/2014/main" id="{105F0103-5823-4F78-8C25-AEECC9BCEEE8}"/>
              </a:ext>
            </a:extLst>
          </p:cNvPr>
          <p:cNvSpPr>
            <a:spLocks noGrp="1"/>
          </p:cNvSpPr>
          <p:nvPr>
            <p:ph type="sldNum" sz="quarter" idx="15"/>
          </p:nvPr>
        </p:nvSpPr>
        <p:spPr/>
        <p:txBody>
          <a:bodyPr/>
          <a:lstStyle/>
          <a:p>
            <a:fld id="{8699F50C-BE38-4BD0-BA84-9B090E1F2B9B}" type="slidenum">
              <a:rPr lang="en-US" smtClean="0"/>
              <a:pPr/>
              <a:t>13</a:t>
            </a:fld>
            <a:endParaRPr lang="en-US" dirty="0"/>
          </a:p>
        </p:txBody>
      </p:sp>
    </p:spTree>
    <p:extLst>
      <p:ext uri="{BB962C8B-B14F-4D97-AF65-F5344CB8AC3E}">
        <p14:creationId xmlns:p14="http://schemas.microsoft.com/office/powerpoint/2010/main" val="315952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069A8C-AB3F-433F-8A33-9CDA97269BB8}"/>
              </a:ext>
            </a:extLst>
          </p:cNvPr>
          <p:cNvSpPr txBox="1"/>
          <p:nvPr/>
        </p:nvSpPr>
        <p:spPr>
          <a:xfrm>
            <a:off x="1710909" y="198945"/>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A to Z</a:t>
            </a:r>
          </a:p>
        </p:txBody>
      </p:sp>
      <p:sp>
        <p:nvSpPr>
          <p:cNvPr id="11" name="TextBox 10">
            <a:extLst>
              <a:ext uri="{FF2B5EF4-FFF2-40B4-BE49-F238E27FC236}">
                <a16:creationId xmlns:a16="http://schemas.microsoft.com/office/drawing/2014/main" id="{41FA1584-DD55-487F-BC9E-EB13AC0F026E}"/>
              </a:ext>
            </a:extLst>
          </p:cNvPr>
          <p:cNvSpPr txBox="1"/>
          <p:nvPr/>
        </p:nvSpPr>
        <p:spPr>
          <a:xfrm>
            <a:off x="1717028" y="1195271"/>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County Profile</a:t>
            </a:r>
          </a:p>
        </p:txBody>
      </p:sp>
      <p:sp>
        <p:nvSpPr>
          <p:cNvPr id="12" name="Arrow: Down 11">
            <a:extLst>
              <a:ext uri="{FF2B5EF4-FFF2-40B4-BE49-F238E27FC236}">
                <a16:creationId xmlns:a16="http://schemas.microsoft.com/office/drawing/2014/main" id="{FE39618A-1822-45FB-985F-8217AB0CB3ED}"/>
              </a:ext>
            </a:extLst>
          </p:cNvPr>
          <p:cNvSpPr/>
          <p:nvPr/>
        </p:nvSpPr>
        <p:spPr>
          <a:xfrm>
            <a:off x="3136502" y="681193"/>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BCB4F17-E824-4274-8BE3-1D3468FA5415}"/>
              </a:ext>
            </a:extLst>
          </p:cNvPr>
          <p:cNvPicPr>
            <a:picLocks noChangeAspect="1"/>
          </p:cNvPicPr>
          <p:nvPr/>
        </p:nvPicPr>
        <p:blipFill rotWithShape="1">
          <a:blip r:embed="rId3"/>
          <a:srcRect l="2456" r="3372"/>
          <a:stretch/>
        </p:blipFill>
        <p:spPr>
          <a:xfrm>
            <a:off x="193770" y="2147694"/>
            <a:ext cx="5780191" cy="4029113"/>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C9460CB-BD0F-4116-A11D-9867D473999E}"/>
              </a:ext>
            </a:extLst>
          </p:cNvPr>
          <p:cNvPicPr>
            <a:picLocks noChangeAspect="1"/>
          </p:cNvPicPr>
          <p:nvPr/>
        </p:nvPicPr>
        <p:blipFill rotWithShape="1">
          <a:blip r:embed="rId4"/>
          <a:srcRect l="3455" t="7353" r="6103" b="1750"/>
          <a:stretch/>
        </p:blipFill>
        <p:spPr>
          <a:xfrm>
            <a:off x="6238452" y="2178912"/>
            <a:ext cx="3661241" cy="2354988"/>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B1FCC68F-434F-4C09-92F4-3827A9B6FFDB}"/>
              </a:ext>
            </a:extLst>
          </p:cNvPr>
          <p:cNvPicPr>
            <a:picLocks noChangeAspect="1"/>
          </p:cNvPicPr>
          <p:nvPr/>
        </p:nvPicPr>
        <p:blipFill rotWithShape="1">
          <a:blip r:embed="rId5"/>
          <a:srcRect l="1380" t="4062" r="3075" b="6472"/>
          <a:stretch/>
        </p:blipFill>
        <p:spPr>
          <a:xfrm>
            <a:off x="5900198" y="198945"/>
            <a:ext cx="3094287" cy="1610764"/>
          </a:xfrm>
          <a:prstGeom prst="roundRect">
            <a:avLst>
              <a:gd name="adj" fmla="val 16667"/>
            </a:avLst>
          </a:prstGeom>
          <a:ln w="76200">
            <a:solidFill>
              <a:schemeClr val="accent1">
                <a:lumMod val="90000"/>
                <a:lumOff val="1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id="{D1193EE9-B236-4F86-ABA0-87CF344B0B5D}"/>
              </a:ext>
            </a:extLst>
          </p:cNvPr>
          <p:cNvPicPr>
            <a:picLocks noChangeAspect="1"/>
          </p:cNvPicPr>
          <p:nvPr/>
        </p:nvPicPr>
        <p:blipFill>
          <a:blip r:embed="rId6"/>
          <a:stretch>
            <a:fillRect/>
          </a:stretch>
        </p:blipFill>
        <p:spPr>
          <a:xfrm>
            <a:off x="8327424" y="5245870"/>
            <a:ext cx="590550" cy="600075"/>
          </a:xfrm>
          <a:prstGeom prst="rect">
            <a:avLst/>
          </a:prstGeom>
        </p:spPr>
      </p:pic>
      <p:pic>
        <p:nvPicPr>
          <p:cNvPr id="20" name="Picture 19">
            <a:extLst>
              <a:ext uri="{FF2B5EF4-FFF2-40B4-BE49-F238E27FC236}">
                <a16:creationId xmlns:a16="http://schemas.microsoft.com/office/drawing/2014/main" id="{B921FB1D-7721-46D3-A0CC-03E48E0E84A7}"/>
              </a:ext>
            </a:extLst>
          </p:cNvPr>
          <p:cNvPicPr>
            <a:picLocks noChangeAspect="1"/>
          </p:cNvPicPr>
          <p:nvPr/>
        </p:nvPicPr>
        <p:blipFill>
          <a:blip r:embed="rId7"/>
          <a:stretch>
            <a:fillRect/>
          </a:stretch>
        </p:blipFill>
        <p:spPr>
          <a:xfrm>
            <a:off x="8917974" y="5250674"/>
            <a:ext cx="581025" cy="581025"/>
          </a:xfrm>
          <a:prstGeom prst="rect">
            <a:avLst/>
          </a:prstGeom>
        </p:spPr>
      </p:pic>
      <p:pic>
        <p:nvPicPr>
          <p:cNvPr id="21" name="Picture 20">
            <a:extLst>
              <a:ext uri="{FF2B5EF4-FFF2-40B4-BE49-F238E27FC236}">
                <a16:creationId xmlns:a16="http://schemas.microsoft.com/office/drawing/2014/main" id="{47342505-BBD4-4AE9-A8C4-12E2A3FB65EA}"/>
              </a:ext>
            </a:extLst>
          </p:cNvPr>
          <p:cNvPicPr>
            <a:picLocks noChangeAspect="1"/>
          </p:cNvPicPr>
          <p:nvPr/>
        </p:nvPicPr>
        <p:blipFill>
          <a:blip r:embed="rId8"/>
          <a:stretch>
            <a:fillRect/>
          </a:stretch>
        </p:blipFill>
        <p:spPr>
          <a:xfrm>
            <a:off x="7746399" y="5250632"/>
            <a:ext cx="581025" cy="571500"/>
          </a:xfrm>
          <a:prstGeom prst="rect">
            <a:avLst/>
          </a:prstGeom>
        </p:spPr>
      </p:pic>
      <p:pic>
        <p:nvPicPr>
          <p:cNvPr id="15" name="Picture 14">
            <a:extLst>
              <a:ext uri="{FF2B5EF4-FFF2-40B4-BE49-F238E27FC236}">
                <a16:creationId xmlns:a16="http://schemas.microsoft.com/office/drawing/2014/main" id="{6C3EDF8A-A493-4048-A7E0-E9AD47A23D22}"/>
              </a:ext>
            </a:extLst>
          </p:cNvPr>
          <p:cNvPicPr>
            <a:picLocks noChangeAspect="1"/>
          </p:cNvPicPr>
          <p:nvPr/>
        </p:nvPicPr>
        <p:blipFill>
          <a:blip r:embed="rId9"/>
          <a:stretch>
            <a:fillRect/>
          </a:stretch>
        </p:blipFill>
        <p:spPr>
          <a:xfrm>
            <a:off x="7155849" y="5245870"/>
            <a:ext cx="590550" cy="581025"/>
          </a:xfrm>
          <a:prstGeom prst="rect">
            <a:avLst/>
          </a:prstGeom>
        </p:spPr>
      </p:pic>
      <p:sp>
        <p:nvSpPr>
          <p:cNvPr id="24" name="Slide Number Placeholder 23">
            <a:extLst>
              <a:ext uri="{FF2B5EF4-FFF2-40B4-BE49-F238E27FC236}">
                <a16:creationId xmlns:a16="http://schemas.microsoft.com/office/drawing/2014/main" id="{27F21752-1E92-432D-BCDD-AC88EC5C269C}"/>
              </a:ext>
            </a:extLst>
          </p:cNvPr>
          <p:cNvSpPr>
            <a:spLocks noGrp="1"/>
          </p:cNvSpPr>
          <p:nvPr>
            <p:ph type="sldNum" sz="quarter" idx="15"/>
          </p:nvPr>
        </p:nvSpPr>
        <p:spPr/>
        <p:txBody>
          <a:bodyPr/>
          <a:lstStyle/>
          <a:p>
            <a:fld id="{8699F50C-BE38-4BD0-BA84-9B090E1F2B9B}" type="slidenum">
              <a:rPr lang="en-US" smtClean="0"/>
              <a:pPr/>
              <a:t>14</a:t>
            </a:fld>
            <a:endParaRPr lang="en-US" dirty="0"/>
          </a:p>
        </p:txBody>
      </p:sp>
    </p:spTree>
    <p:extLst>
      <p:ext uri="{BB962C8B-B14F-4D97-AF65-F5344CB8AC3E}">
        <p14:creationId xmlns:p14="http://schemas.microsoft.com/office/powerpoint/2010/main" val="53050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069A8C-AB3F-433F-8A33-9CDA97269BB8}"/>
              </a:ext>
            </a:extLst>
          </p:cNvPr>
          <p:cNvSpPr txBox="1"/>
          <p:nvPr/>
        </p:nvSpPr>
        <p:spPr>
          <a:xfrm>
            <a:off x="1710909" y="198945"/>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Geography</a:t>
            </a:r>
          </a:p>
        </p:txBody>
      </p:sp>
      <p:sp>
        <p:nvSpPr>
          <p:cNvPr id="11" name="TextBox 10">
            <a:extLst>
              <a:ext uri="{FF2B5EF4-FFF2-40B4-BE49-F238E27FC236}">
                <a16:creationId xmlns:a16="http://schemas.microsoft.com/office/drawing/2014/main" id="{41FA1584-DD55-487F-BC9E-EB13AC0F026E}"/>
              </a:ext>
            </a:extLst>
          </p:cNvPr>
          <p:cNvSpPr txBox="1"/>
          <p:nvPr/>
        </p:nvSpPr>
        <p:spPr>
          <a:xfrm>
            <a:off x="1717028" y="1195271"/>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Civilian Labor Force Packet</a:t>
            </a:r>
          </a:p>
        </p:txBody>
      </p:sp>
      <p:sp>
        <p:nvSpPr>
          <p:cNvPr id="12" name="Arrow: Down 11">
            <a:extLst>
              <a:ext uri="{FF2B5EF4-FFF2-40B4-BE49-F238E27FC236}">
                <a16:creationId xmlns:a16="http://schemas.microsoft.com/office/drawing/2014/main" id="{FE39618A-1822-45FB-985F-8217AB0CB3ED}"/>
              </a:ext>
            </a:extLst>
          </p:cNvPr>
          <p:cNvSpPr/>
          <p:nvPr/>
        </p:nvSpPr>
        <p:spPr>
          <a:xfrm>
            <a:off x="3136502" y="681193"/>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049919-8407-4D40-ADFF-4A8AA3AC2520}"/>
              </a:ext>
            </a:extLst>
          </p:cNvPr>
          <p:cNvPicPr>
            <a:picLocks noChangeAspect="1"/>
          </p:cNvPicPr>
          <p:nvPr/>
        </p:nvPicPr>
        <p:blipFill rotWithShape="1">
          <a:blip r:embed="rId3"/>
          <a:srcRect t="32245" r="48857" b="41616"/>
          <a:stretch/>
        </p:blipFill>
        <p:spPr>
          <a:xfrm>
            <a:off x="214675" y="2066034"/>
            <a:ext cx="4624061" cy="921774"/>
          </a:xfrm>
          <a:prstGeom prst="rect">
            <a:avLst/>
          </a:prstGeom>
        </p:spPr>
      </p:pic>
      <p:pic>
        <p:nvPicPr>
          <p:cNvPr id="4" name="Picture 3">
            <a:extLst>
              <a:ext uri="{FF2B5EF4-FFF2-40B4-BE49-F238E27FC236}">
                <a16:creationId xmlns:a16="http://schemas.microsoft.com/office/drawing/2014/main" id="{35539B21-8767-4D59-B422-4C33A738BBB7}"/>
              </a:ext>
            </a:extLst>
          </p:cNvPr>
          <p:cNvPicPr>
            <a:picLocks noChangeAspect="1"/>
          </p:cNvPicPr>
          <p:nvPr/>
        </p:nvPicPr>
        <p:blipFill>
          <a:blip r:embed="rId4"/>
          <a:stretch>
            <a:fillRect/>
          </a:stretch>
        </p:blipFill>
        <p:spPr>
          <a:xfrm>
            <a:off x="7768845" y="-100214"/>
            <a:ext cx="1933840" cy="25284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DB6B94B1-68DC-4D7C-817C-903B9059D989}"/>
              </a:ext>
            </a:extLst>
          </p:cNvPr>
          <p:cNvPicPr>
            <a:picLocks noChangeAspect="1"/>
          </p:cNvPicPr>
          <p:nvPr/>
        </p:nvPicPr>
        <p:blipFill>
          <a:blip r:embed="rId5"/>
          <a:stretch>
            <a:fillRect/>
          </a:stretch>
        </p:blipFill>
        <p:spPr>
          <a:xfrm>
            <a:off x="5591424" y="2511906"/>
            <a:ext cx="3250374" cy="4247843"/>
          </a:xfrm>
          <a:prstGeom prst="snip2DiagRect">
            <a:avLst/>
          </a:prstGeom>
          <a:solidFill>
            <a:srgbClr val="FFFFFF">
              <a:shade val="85000"/>
            </a:srgbClr>
          </a:solidFill>
          <a:ln w="31750" cap="rnd">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BA0E268-BB4B-486C-871E-6B7F31C93867}"/>
              </a:ext>
            </a:extLst>
          </p:cNvPr>
          <p:cNvPicPr>
            <a:picLocks noChangeAspect="1"/>
          </p:cNvPicPr>
          <p:nvPr/>
        </p:nvPicPr>
        <p:blipFill>
          <a:blip r:embed="rId6"/>
          <a:stretch>
            <a:fillRect/>
          </a:stretch>
        </p:blipFill>
        <p:spPr>
          <a:xfrm>
            <a:off x="709146" y="2467835"/>
            <a:ext cx="4070555" cy="664718"/>
          </a:xfrm>
          <a:prstGeom prst="rect">
            <a:avLst/>
          </a:prstGeom>
        </p:spPr>
      </p:pic>
      <p:pic>
        <p:nvPicPr>
          <p:cNvPr id="15" name="Picture 14">
            <a:extLst>
              <a:ext uri="{FF2B5EF4-FFF2-40B4-BE49-F238E27FC236}">
                <a16:creationId xmlns:a16="http://schemas.microsoft.com/office/drawing/2014/main" id="{FDE5264B-8CBD-41DA-A4F0-84A553A3B878}"/>
              </a:ext>
            </a:extLst>
          </p:cNvPr>
          <p:cNvPicPr>
            <a:picLocks noChangeAspect="1"/>
          </p:cNvPicPr>
          <p:nvPr/>
        </p:nvPicPr>
        <p:blipFill rotWithShape="1">
          <a:blip r:embed="rId7"/>
          <a:srcRect l="-1" t="-1" r="568" b="6045"/>
          <a:stretch/>
        </p:blipFill>
        <p:spPr>
          <a:xfrm>
            <a:off x="379631" y="4024677"/>
            <a:ext cx="4763869" cy="921775"/>
          </a:xfrm>
          <a:prstGeom prst="rect">
            <a:avLst/>
          </a:prstGeom>
        </p:spPr>
      </p:pic>
      <p:pic>
        <p:nvPicPr>
          <p:cNvPr id="17" name="Picture 16">
            <a:extLst>
              <a:ext uri="{FF2B5EF4-FFF2-40B4-BE49-F238E27FC236}">
                <a16:creationId xmlns:a16="http://schemas.microsoft.com/office/drawing/2014/main" id="{715E24E9-D6E7-4034-953A-EE8ACA601EFE}"/>
              </a:ext>
            </a:extLst>
          </p:cNvPr>
          <p:cNvPicPr>
            <a:picLocks noChangeAspect="1"/>
          </p:cNvPicPr>
          <p:nvPr/>
        </p:nvPicPr>
        <p:blipFill>
          <a:blip r:embed="rId8"/>
          <a:stretch>
            <a:fillRect/>
          </a:stretch>
        </p:blipFill>
        <p:spPr>
          <a:xfrm>
            <a:off x="319230" y="3595495"/>
            <a:ext cx="4895850" cy="371475"/>
          </a:xfrm>
          <a:prstGeom prst="rect">
            <a:avLst/>
          </a:prstGeom>
        </p:spPr>
      </p:pic>
      <p:pic>
        <p:nvPicPr>
          <p:cNvPr id="22" name="Picture 21">
            <a:extLst>
              <a:ext uri="{FF2B5EF4-FFF2-40B4-BE49-F238E27FC236}">
                <a16:creationId xmlns:a16="http://schemas.microsoft.com/office/drawing/2014/main" id="{6B4921AB-B1FD-491C-AC7D-E1B4925840EA}"/>
              </a:ext>
            </a:extLst>
          </p:cNvPr>
          <p:cNvPicPr>
            <a:picLocks noChangeAspect="1"/>
          </p:cNvPicPr>
          <p:nvPr/>
        </p:nvPicPr>
        <p:blipFill>
          <a:blip r:embed="rId9"/>
          <a:stretch>
            <a:fillRect/>
          </a:stretch>
        </p:blipFill>
        <p:spPr>
          <a:xfrm>
            <a:off x="1306230" y="5500023"/>
            <a:ext cx="590550" cy="581025"/>
          </a:xfrm>
          <a:prstGeom prst="rect">
            <a:avLst/>
          </a:prstGeom>
        </p:spPr>
      </p:pic>
      <p:pic>
        <p:nvPicPr>
          <p:cNvPr id="24" name="Picture 23">
            <a:extLst>
              <a:ext uri="{FF2B5EF4-FFF2-40B4-BE49-F238E27FC236}">
                <a16:creationId xmlns:a16="http://schemas.microsoft.com/office/drawing/2014/main" id="{83C08742-2355-4DEA-B58D-35ACF0427C3B}"/>
              </a:ext>
            </a:extLst>
          </p:cNvPr>
          <p:cNvPicPr>
            <a:picLocks noChangeAspect="1"/>
          </p:cNvPicPr>
          <p:nvPr/>
        </p:nvPicPr>
        <p:blipFill>
          <a:blip r:embed="rId10"/>
          <a:stretch>
            <a:fillRect/>
          </a:stretch>
        </p:blipFill>
        <p:spPr>
          <a:xfrm>
            <a:off x="1896780" y="5500023"/>
            <a:ext cx="581025" cy="581025"/>
          </a:xfrm>
          <a:prstGeom prst="rect">
            <a:avLst/>
          </a:prstGeom>
        </p:spPr>
      </p:pic>
      <p:pic>
        <p:nvPicPr>
          <p:cNvPr id="26" name="Picture 25">
            <a:extLst>
              <a:ext uri="{FF2B5EF4-FFF2-40B4-BE49-F238E27FC236}">
                <a16:creationId xmlns:a16="http://schemas.microsoft.com/office/drawing/2014/main" id="{89336D6E-EA0B-487B-9947-C468724F2DD0}"/>
              </a:ext>
            </a:extLst>
          </p:cNvPr>
          <p:cNvPicPr>
            <a:picLocks noChangeAspect="1"/>
          </p:cNvPicPr>
          <p:nvPr/>
        </p:nvPicPr>
        <p:blipFill>
          <a:blip r:embed="rId11"/>
          <a:stretch>
            <a:fillRect/>
          </a:stretch>
        </p:blipFill>
        <p:spPr>
          <a:xfrm>
            <a:off x="2494526" y="5509961"/>
            <a:ext cx="571500" cy="581025"/>
          </a:xfrm>
          <a:prstGeom prst="rect">
            <a:avLst/>
          </a:prstGeom>
        </p:spPr>
      </p:pic>
      <p:pic>
        <p:nvPicPr>
          <p:cNvPr id="27" name="Picture 26">
            <a:extLst>
              <a:ext uri="{FF2B5EF4-FFF2-40B4-BE49-F238E27FC236}">
                <a16:creationId xmlns:a16="http://schemas.microsoft.com/office/drawing/2014/main" id="{6E908485-D385-4F0D-88F3-8143A1F9A864}"/>
              </a:ext>
            </a:extLst>
          </p:cNvPr>
          <p:cNvPicPr>
            <a:picLocks noChangeAspect="1"/>
          </p:cNvPicPr>
          <p:nvPr/>
        </p:nvPicPr>
        <p:blipFill>
          <a:blip r:embed="rId12"/>
          <a:stretch>
            <a:fillRect/>
          </a:stretch>
        </p:blipFill>
        <p:spPr>
          <a:xfrm>
            <a:off x="3066026" y="5519486"/>
            <a:ext cx="609600" cy="571500"/>
          </a:xfrm>
          <a:prstGeom prst="rect">
            <a:avLst/>
          </a:prstGeom>
        </p:spPr>
      </p:pic>
      <p:sp>
        <p:nvSpPr>
          <p:cNvPr id="30" name="Slide Number Placeholder 29">
            <a:extLst>
              <a:ext uri="{FF2B5EF4-FFF2-40B4-BE49-F238E27FC236}">
                <a16:creationId xmlns:a16="http://schemas.microsoft.com/office/drawing/2014/main" id="{02E1B7F8-B46F-4FFA-B78B-1C8F4144F2F7}"/>
              </a:ext>
            </a:extLst>
          </p:cNvPr>
          <p:cNvSpPr>
            <a:spLocks noGrp="1"/>
          </p:cNvSpPr>
          <p:nvPr>
            <p:ph type="sldNum" sz="quarter" idx="15"/>
          </p:nvPr>
        </p:nvSpPr>
        <p:spPr/>
        <p:txBody>
          <a:bodyPr/>
          <a:lstStyle/>
          <a:p>
            <a:fld id="{8699F50C-BE38-4BD0-BA84-9B090E1F2B9B}" type="slidenum">
              <a:rPr lang="en-US" smtClean="0"/>
              <a:pPr/>
              <a:t>15</a:t>
            </a:fld>
            <a:endParaRPr lang="en-US" dirty="0"/>
          </a:p>
        </p:txBody>
      </p:sp>
    </p:spTree>
    <p:extLst>
      <p:ext uri="{BB962C8B-B14F-4D97-AF65-F5344CB8AC3E}">
        <p14:creationId xmlns:p14="http://schemas.microsoft.com/office/powerpoint/2010/main" val="359651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E594A2-105D-42FA-99B6-937E81A4D9FA}"/>
              </a:ext>
            </a:extLst>
          </p:cNvPr>
          <p:cNvSpPr txBox="1"/>
          <p:nvPr/>
        </p:nvSpPr>
        <p:spPr>
          <a:xfrm>
            <a:off x="2349500" y="176378"/>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Geography</a:t>
            </a:r>
          </a:p>
        </p:txBody>
      </p:sp>
      <p:sp>
        <p:nvSpPr>
          <p:cNvPr id="7" name="TextBox 6">
            <a:extLst>
              <a:ext uri="{FF2B5EF4-FFF2-40B4-BE49-F238E27FC236}">
                <a16:creationId xmlns:a16="http://schemas.microsoft.com/office/drawing/2014/main" id="{FAF5A532-8543-4525-91B8-645C4B2EB4E7}"/>
              </a:ext>
            </a:extLst>
          </p:cNvPr>
          <p:cNvSpPr txBox="1"/>
          <p:nvPr/>
        </p:nvSpPr>
        <p:spPr>
          <a:xfrm>
            <a:off x="1190426" y="716194"/>
            <a:ext cx="8471297" cy="523220"/>
          </a:xfrm>
          <a:prstGeom prst="rect">
            <a:avLst/>
          </a:prstGeom>
          <a:solidFill>
            <a:srgbClr val="FFF2C8"/>
          </a:solidFill>
        </p:spPr>
        <p:txBody>
          <a:bodyPr wrap="square" rtlCol="0">
            <a:spAutoFit/>
          </a:bodyPr>
          <a:lstStyle/>
          <a:p>
            <a:r>
              <a:rPr lang="en-US" sz="1400" dirty="0"/>
              <a:t>A customized listing of all products containing data for your county, workforce development area (WDA), and metropolitan statistical area (MSA)</a:t>
            </a:r>
          </a:p>
        </p:txBody>
      </p:sp>
      <p:sp>
        <p:nvSpPr>
          <p:cNvPr id="12" name="TextBox 11">
            <a:extLst>
              <a:ext uri="{FF2B5EF4-FFF2-40B4-BE49-F238E27FC236}">
                <a16:creationId xmlns:a16="http://schemas.microsoft.com/office/drawing/2014/main" id="{F6C54A6C-972C-4A7A-B220-C631324283EB}"/>
              </a:ext>
            </a:extLst>
          </p:cNvPr>
          <p:cNvSpPr txBox="1"/>
          <p:nvPr/>
        </p:nvSpPr>
        <p:spPr>
          <a:xfrm>
            <a:off x="2095498" y="6378896"/>
            <a:ext cx="6096000" cy="276999"/>
          </a:xfrm>
          <a:prstGeom prst="rect">
            <a:avLst/>
          </a:prstGeom>
          <a:solidFill>
            <a:srgbClr val="FFF2C8"/>
          </a:solidFill>
        </p:spPr>
        <p:txBody>
          <a:bodyPr wrap="square" rtlCol="0">
            <a:spAutoFit/>
          </a:bodyPr>
          <a:lstStyle>
            <a:defPPr>
              <a:defRPr lang="en-US"/>
            </a:defPPr>
            <a:lvl1pPr algn="ctr">
              <a:defRPr sz="1200"/>
            </a:lvl1pPr>
          </a:lstStyle>
          <a:p>
            <a:r>
              <a:rPr lang="en-US" dirty="0">
                <a:hlinkClick r:id="rId3"/>
              </a:rPr>
              <a:t>https://www.workstats.dli.pa.gov/Products/Pages/Products%20By%20Geography.aspx</a:t>
            </a:r>
            <a:r>
              <a:rPr lang="en-US" dirty="0"/>
              <a:t> </a:t>
            </a:r>
          </a:p>
        </p:txBody>
      </p:sp>
      <p:pic>
        <p:nvPicPr>
          <p:cNvPr id="4" name="Picture 3">
            <a:extLst>
              <a:ext uri="{FF2B5EF4-FFF2-40B4-BE49-F238E27FC236}">
                <a16:creationId xmlns:a16="http://schemas.microsoft.com/office/drawing/2014/main" id="{7FC1FDEA-F7F4-40E8-9F5A-E4F799E9F214}"/>
              </a:ext>
            </a:extLst>
          </p:cNvPr>
          <p:cNvPicPr>
            <a:picLocks noChangeAspect="1"/>
          </p:cNvPicPr>
          <p:nvPr/>
        </p:nvPicPr>
        <p:blipFill rotWithShape="1">
          <a:blip r:embed="rId4"/>
          <a:srcRect l="2665" t="5575" r="8361" b="3758"/>
          <a:stretch/>
        </p:blipFill>
        <p:spPr>
          <a:xfrm>
            <a:off x="3591807" y="1307658"/>
            <a:ext cx="3267626" cy="1737360"/>
          </a:xfrm>
          <a:prstGeom prst="roundRect">
            <a:avLst>
              <a:gd name="adj" fmla="val 16667"/>
            </a:avLst>
          </a:prstGeom>
          <a:ln w="381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E23CD214-DB23-400F-8AB9-99CB62F5B6A9}"/>
              </a:ext>
            </a:extLst>
          </p:cNvPr>
          <p:cNvPicPr>
            <a:picLocks noChangeAspect="1"/>
          </p:cNvPicPr>
          <p:nvPr/>
        </p:nvPicPr>
        <p:blipFill rotWithShape="1">
          <a:blip r:embed="rId5"/>
          <a:srcRect l="4641" t="2631" r="6390" b="4991"/>
          <a:stretch/>
        </p:blipFill>
        <p:spPr>
          <a:xfrm rot="20841001">
            <a:off x="890132" y="3506362"/>
            <a:ext cx="2410734" cy="2560320"/>
          </a:xfrm>
          <a:prstGeom prst="rect">
            <a:avLst/>
          </a:prstGeom>
          <a:solidFill>
            <a:srgbClr val="FFFFFF">
              <a:shade val="85000"/>
            </a:srgbClr>
          </a:solidFill>
          <a:ln w="38100" cap="sq">
            <a:solidFill>
              <a:srgbClr val="00B0F0"/>
            </a:solidFill>
            <a:miter lim="800000"/>
          </a:ln>
          <a:effectLst/>
        </p:spPr>
      </p:pic>
      <p:pic>
        <p:nvPicPr>
          <p:cNvPr id="11" name="Picture 10">
            <a:extLst>
              <a:ext uri="{FF2B5EF4-FFF2-40B4-BE49-F238E27FC236}">
                <a16:creationId xmlns:a16="http://schemas.microsoft.com/office/drawing/2014/main" id="{94C166D9-2532-423B-9D29-0FC17F4F225B}"/>
              </a:ext>
            </a:extLst>
          </p:cNvPr>
          <p:cNvPicPr>
            <a:picLocks noChangeAspect="1"/>
          </p:cNvPicPr>
          <p:nvPr/>
        </p:nvPicPr>
        <p:blipFill rotWithShape="1">
          <a:blip r:embed="rId6"/>
          <a:srcRect l="8962" r="8962" b="30546"/>
          <a:stretch/>
        </p:blipFill>
        <p:spPr>
          <a:xfrm>
            <a:off x="3955571" y="3205237"/>
            <a:ext cx="2540098" cy="3055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0BA6DC87-6E5F-4AF7-8A3F-91E68374E3E1}"/>
              </a:ext>
            </a:extLst>
          </p:cNvPr>
          <p:cNvPicPr>
            <a:picLocks noChangeAspect="1"/>
          </p:cNvPicPr>
          <p:nvPr/>
        </p:nvPicPr>
        <p:blipFill rotWithShape="1">
          <a:blip r:embed="rId7"/>
          <a:srcRect l="6760" t="2202" r="6069" b="11738"/>
          <a:stretch/>
        </p:blipFill>
        <p:spPr>
          <a:xfrm rot="799187">
            <a:off x="7077338" y="3544537"/>
            <a:ext cx="2652119" cy="2560320"/>
          </a:xfrm>
          <a:prstGeom prst="rect">
            <a:avLst/>
          </a:prstGeom>
          <a:solidFill>
            <a:srgbClr val="FFFFFF">
              <a:shade val="85000"/>
            </a:srgbClr>
          </a:solidFill>
          <a:ln w="38100" cap="sq">
            <a:solidFill>
              <a:srgbClr val="00B0F0"/>
            </a:solidFill>
            <a:miter lim="800000"/>
          </a:ln>
          <a:effectLst/>
        </p:spPr>
      </p:pic>
      <p:sp>
        <p:nvSpPr>
          <p:cNvPr id="22" name="Slide Number Placeholder 21">
            <a:extLst>
              <a:ext uri="{FF2B5EF4-FFF2-40B4-BE49-F238E27FC236}">
                <a16:creationId xmlns:a16="http://schemas.microsoft.com/office/drawing/2014/main" id="{BF9C7437-E168-4F3D-B08B-7C409BB957E1}"/>
              </a:ext>
            </a:extLst>
          </p:cNvPr>
          <p:cNvSpPr>
            <a:spLocks noGrp="1"/>
          </p:cNvSpPr>
          <p:nvPr>
            <p:ph type="sldNum" sz="quarter" idx="15"/>
          </p:nvPr>
        </p:nvSpPr>
        <p:spPr/>
        <p:txBody>
          <a:bodyPr/>
          <a:lstStyle/>
          <a:p>
            <a:fld id="{8699F50C-BE38-4BD0-BA84-9B090E1F2B9B}" type="slidenum">
              <a:rPr lang="en-US" smtClean="0"/>
              <a:pPr/>
              <a:t>16</a:t>
            </a:fld>
            <a:endParaRPr lang="en-US" dirty="0"/>
          </a:p>
        </p:txBody>
      </p:sp>
    </p:spTree>
    <p:extLst>
      <p:ext uri="{BB962C8B-B14F-4D97-AF65-F5344CB8AC3E}">
        <p14:creationId xmlns:p14="http://schemas.microsoft.com/office/powerpoint/2010/main" val="41864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8A41C-1D0B-4D67-9065-9D063856486B}"/>
              </a:ext>
            </a:extLst>
          </p:cNvPr>
          <p:cNvPicPr>
            <a:picLocks noChangeAspect="1"/>
          </p:cNvPicPr>
          <p:nvPr/>
        </p:nvPicPr>
        <p:blipFill>
          <a:blip r:embed="rId3">
            <a:alphaModFix amt="50000"/>
          </a:blip>
          <a:stretch>
            <a:fillRect/>
          </a:stretch>
        </p:blipFill>
        <p:spPr>
          <a:xfrm>
            <a:off x="6216241" y="77549"/>
            <a:ext cx="3472455" cy="2036477"/>
          </a:xfrm>
          <a:prstGeom prst="rect">
            <a:avLst/>
          </a:prstGeom>
        </p:spPr>
      </p:pic>
      <p:pic>
        <p:nvPicPr>
          <p:cNvPr id="9" name="Picture 8">
            <a:extLst>
              <a:ext uri="{FF2B5EF4-FFF2-40B4-BE49-F238E27FC236}">
                <a16:creationId xmlns:a16="http://schemas.microsoft.com/office/drawing/2014/main" id="{D6760A75-7A41-49C7-8180-8BBA37707C16}"/>
              </a:ext>
            </a:extLst>
          </p:cNvPr>
          <p:cNvPicPr>
            <a:picLocks noChangeAspect="1"/>
          </p:cNvPicPr>
          <p:nvPr/>
        </p:nvPicPr>
        <p:blipFill>
          <a:blip r:embed="rId4"/>
          <a:stretch>
            <a:fillRect/>
          </a:stretch>
        </p:blipFill>
        <p:spPr>
          <a:xfrm>
            <a:off x="329855" y="2114026"/>
            <a:ext cx="7256937" cy="4483129"/>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4D1D52B2-497B-4860-B6B3-A3F3A9B44F31}"/>
              </a:ext>
            </a:extLst>
          </p:cNvPr>
          <p:cNvSpPr txBox="1"/>
          <p:nvPr/>
        </p:nvSpPr>
        <p:spPr>
          <a:xfrm>
            <a:off x="1752854" y="337633"/>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Geography</a:t>
            </a:r>
          </a:p>
        </p:txBody>
      </p:sp>
      <p:sp>
        <p:nvSpPr>
          <p:cNvPr id="15" name="TextBox 14">
            <a:extLst>
              <a:ext uri="{FF2B5EF4-FFF2-40B4-BE49-F238E27FC236}">
                <a16:creationId xmlns:a16="http://schemas.microsoft.com/office/drawing/2014/main" id="{A29AD4CF-4B0E-49FD-A590-AFAA788AA71F}"/>
              </a:ext>
            </a:extLst>
          </p:cNvPr>
          <p:cNvSpPr txBox="1"/>
          <p:nvPr/>
        </p:nvSpPr>
        <p:spPr>
          <a:xfrm>
            <a:off x="1802986" y="1203042"/>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Maps</a:t>
            </a:r>
          </a:p>
        </p:txBody>
      </p:sp>
      <p:sp>
        <p:nvSpPr>
          <p:cNvPr id="16" name="Arrow: Down 15">
            <a:extLst>
              <a:ext uri="{FF2B5EF4-FFF2-40B4-BE49-F238E27FC236}">
                <a16:creationId xmlns:a16="http://schemas.microsoft.com/office/drawing/2014/main" id="{696F4458-F23A-4CFE-BE5C-BBE1C2E91436}"/>
              </a:ext>
            </a:extLst>
          </p:cNvPr>
          <p:cNvSpPr/>
          <p:nvPr/>
        </p:nvSpPr>
        <p:spPr>
          <a:xfrm>
            <a:off x="3268641" y="794986"/>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920DD8E-A0BA-4863-9FDA-5F76A970554D}"/>
              </a:ext>
            </a:extLst>
          </p:cNvPr>
          <p:cNvSpPr>
            <a:spLocks noGrp="1"/>
          </p:cNvSpPr>
          <p:nvPr>
            <p:ph type="sldNum" sz="quarter" idx="15"/>
          </p:nvPr>
        </p:nvSpPr>
        <p:spPr/>
        <p:txBody>
          <a:bodyPr/>
          <a:lstStyle/>
          <a:p>
            <a:fld id="{8699F50C-BE38-4BD0-BA84-9B090E1F2B9B}" type="slidenum">
              <a:rPr lang="en-US" smtClean="0"/>
              <a:pPr/>
              <a:t>17</a:t>
            </a:fld>
            <a:endParaRPr lang="en-US" dirty="0"/>
          </a:p>
        </p:txBody>
      </p:sp>
    </p:spTree>
    <p:extLst>
      <p:ext uri="{BB962C8B-B14F-4D97-AF65-F5344CB8AC3E}">
        <p14:creationId xmlns:p14="http://schemas.microsoft.com/office/powerpoint/2010/main" val="336888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276819-F12C-42F2-9803-E03048801A22}"/>
              </a:ext>
            </a:extLst>
          </p:cNvPr>
          <p:cNvSpPr txBox="1"/>
          <p:nvPr/>
        </p:nvSpPr>
        <p:spPr>
          <a:xfrm>
            <a:off x="734502" y="2644170"/>
            <a:ext cx="8817996" cy="1569660"/>
          </a:xfrm>
          <a:prstGeom prst="rect">
            <a:avLst/>
          </a:prstGeom>
          <a:solidFill>
            <a:srgbClr val="FFF2C8"/>
          </a:solidFill>
          <a:ln w="38100">
            <a:solidFill>
              <a:srgbClr val="00194C"/>
            </a:solidFill>
          </a:ln>
        </p:spPr>
        <p:txBody>
          <a:bodyPr wrap="square" rtlCol="0">
            <a:spAutoFit/>
          </a:bodyPr>
          <a:lstStyle/>
          <a:p>
            <a:pPr algn="ctr"/>
            <a:r>
              <a:rPr lang="en-US" sz="4800" b="1" dirty="0">
                <a:solidFill>
                  <a:srgbClr val="00194C"/>
                </a:solidFill>
                <a:latin typeface="Montserrat" pitchFamily="2" charset="77"/>
                <a:ea typeface="+mj-ea"/>
                <a:cs typeface="Calibri Light" panose="020F0302020204030204" pitchFamily="34" charset="0"/>
              </a:rPr>
              <a:t>Research &amp; Historical Data </a:t>
            </a:r>
          </a:p>
          <a:p>
            <a:pPr algn="ctr"/>
            <a:r>
              <a:rPr lang="en-US" sz="4800" b="1" dirty="0">
                <a:solidFill>
                  <a:srgbClr val="00194C"/>
                </a:solidFill>
                <a:latin typeface="Montserrat" pitchFamily="2" charset="77"/>
                <a:ea typeface="+mj-ea"/>
                <a:cs typeface="Calibri Light" panose="020F0302020204030204" pitchFamily="34" charset="0"/>
              </a:rPr>
              <a:t>Menu</a:t>
            </a:r>
            <a:endParaRPr lang="en-US" dirty="0"/>
          </a:p>
        </p:txBody>
      </p:sp>
      <p:sp>
        <p:nvSpPr>
          <p:cNvPr id="4" name="Slide Number Placeholder 3">
            <a:extLst>
              <a:ext uri="{FF2B5EF4-FFF2-40B4-BE49-F238E27FC236}">
                <a16:creationId xmlns:a16="http://schemas.microsoft.com/office/drawing/2014/main" id="{04662A15-6930-4AF1-B57C-7BB4A61D6292}"/>
              </a:ext>
            </a:extLst>
          </p:cNvPr>
          <p:cNvSpPr>
            <a:spLocks noGrp="1"/>
          </p:cNvSpPr>
          <p:nvPr>
            <p:ph type="sldNum" sz="quarter" idx="15"/>
          </p:nvPr>
        </p:nvSpPr>
        <p:spPr/>
        <p:txBody>
          <a:bodyPr/>
          <a:lstStyle/>
          <a:p>
            <a:fld id="{8699F50C-BE38-4BD0-BA84-9B090E1F2B9B}" type="slidenum">
              <a:rPr lang="en-US" smtClean="0"/>
              <a:pPr/>
              <a:t>18</a:t>
            </a:fld>
            <a:endParaRPr lang="en-US" dirty="0"/>
          </a:p>
        </p:txBody>
      </p:sp>
    </p:spTree>
    <p:extLst>
      <p:ext uri="{BB962C8B-B14F-4D97-AF65-F5344CB8AC3E}">
        <p14:creationId xmlns:p14="http://schemas.microsoft.com/office/powerpoint/2010/main" val="296428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5E9B6B6-94B3-4BFB-AF94-D58540FB76DD}"/>
              </a:ext>
            </a:extLst>
          </p:cNvPr>
          <p:cNvSpPr txBox="1"/>
          <p:nvPr/>
        </p:nvSpPr>
        <p:spPr>
          <a:xfrm>
            <a:off x="1028701" y="1133339"/>
            <a:ext cx="8253413" cy="5109091"/>
          </a:xfrm>
          <a:prstGeom prst="rect">
            <a:avLst/>
          </a:prstGeom>
          <a:noFill/>
        </p:spPr>
        <p:txBody>
          <a:bodyPr wrap="square" rtlCol="0">
            <a:spAutoFit/>
          </a:bodyPr>
          <a:lstStyle/>
          <a:p>
            <a:pPr marL="285750" indent="-285750">
              <a:buFont typeface="Wingdings" panose="05000000000000000000" pitchFamily="2" charset="2"/>
              <a:buChar char="§"/>
            </a:pPr>
            <a:r>
              <a:rPr lang="en-US" dirty="0"/>
              <a:t>The “</a:t>
            </a:r>
            <a:r>
              <a:rPr lang="en-US" b="1" dirty="0">
                <a:solidFill>
                  <a:srgbClr val="3399FF"/>
                </a:solidFill>
              </a:rPr>
              <a:t>Research &amp; Historical Data” </a:t>
            </a:r>
            <a:r>
              <a:rPr lang="en-US" dirty="0"/>
              <a:t>portion of our website allows you to download historical occupational, industry, and labor force data for analysis.</a:t>
            </a:r>
          </a:p>
          <a:p>
            <a:pPr marL="285750" indent="-285750">
              <a:buFont typeface="Wingdings" panose="05000000000000000000" pitchFamily="2" charset="2"/>
              <a:buChar char="§"/>
            </a:pPr>
            <a:endParaRPr lang="en-US" sz="1600" dirty="0"/>
          </a:p>
          <a:p>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Today, we are going to demonstrate with just one of these three types of data because the process is similar for each. We will demonstrate the </a:t>
            </a:r>
            <a:r>
              <a:rPr lang="en-US" b="1" dirty="0">
                <a:solidFill>
                  <a:srgbClr val="3399FF"/>
                </a:solidFill>
              </a:rPr>
              <a:t>Quarterly Census of Employment &amp; Wages (QCEW) </a:t>
            </a:r>
            <a:r>
              <a:rPr lang="en-US" dirty="0"/>
              <a:t>data.</a:t>
            </a:r>
          </a:p>
          <a:p>
            <a:endParaRPr lang="en-US" sz="1600" dirty="0"/>
          </a:p>
          <a:p>
            <a:pPr marL="285750" indent="-285750">
              <a:buFont typeface="Wingdings" panose="05000000000000000000" pitchFamily="2" charset="2"/>
              <a:buChar char="§"/>
            </a:pPr>
            <a:r>
              <a:rPr lang="en-US" dirty="0"/>
              <a:t>The slides that follow use screenshots to walk you through the menus that you will see and the clicks you will need to make in order to access the QCEW data. As mentioned above, you can use these same clicks to access CES, OEWS and LAUS data as well. Remember that these are our four “</a:t>
            </a:r>
            <a:r>
              <a:rPr lang="en-US" b="1" dirty="0">
                <a:solidFill>
                  <a:srgbClr val="3399FF"/>
                </a:solidFill>
              </a:rPr>
              <a:t>core data sets</a:t>
            </a:r>
            <a:r>
              <a:rPr lang="en-US" dirty="0"/>
              <a:t>” that we like to refer to as our “</a:t>
            </a:r>
            <a:r>
              <a:rPr lang="en-US" b="1" dirty="0">
                <a:solidFill>
                  <a:srgbClr val="3399FF"/>
                </a:solidFill>
              </a:rPr>
              <a:t>building blocks</a:t>
            </a:r>
            <a:r>
              <a:rPr lang="en-US" dirty="0"/>
              <a:t>.”</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We’ve also included some tips for the “dos and don’ts” of this area of our website.</a:t>
            </a:r>
            <a:endParaRPr lang="en-US" sz="1500" dirty="0"/>
          </a:p>
          <a:p>
            <a:pPr marL="285750" indent="-285750">
              <a:buFont typeface="Wingdings" panose="05000000000000000000" pitchFamily="2" charset="2"/>
              <a:buChar char="§"/>
            </a:pPr>
            <a:endParaRPr lang="en-US" sz="1600" dirty="0"/>
          </a:p>
        </p:txBody>
      </p:sp>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17" name="Picture 16">
            <a:extLst>
              <a:ext uri="{FF2B5EF4-FFF2-40B4-BE49-F238E27FC236}">
                <a16:creationId xmlns:a16="http://schemas.microsoft.com/office/drawing/2014/main" id="{F1823725-F816-4A2D-94DD-89497ACC1F7A}"/>
              </a:ext>
            </a:extLst>
          </p:cNvPr>
          <p:cNvPicPr>
            <a:picLocks noChangeAspect="1"/>
          </p:cNvPicPr>
          <p:nvPr/>
        </p:nvPicPr>
        <p:blipFill>
          <a:blip r:embed="rId4"/>
          <a:stretch>
            <a:fillRect/>
          </a:stretch>
        </p:blipFill>
        <p:spPr>
          <a:xfrm>
            <a:off x="2078831" y="1981201"/>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
        <p:nvSpPr>
          <p:cNvPr id="7" name="Slide Number Placeholder 3">
            <a:extLst>
              <a:ext uri="{FF2B5EF4-FFF2-40B4-BE49-F238E27FC236}">
                <a16:creationId xmlns:a16="http://schemas.microsoft.com/office/drawing/2014/main" id="{C0F59DC5-02FB-4263-BB2A-F691955EEC34}"/>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19</a:t>
            </a:fld>
            <a:endParaRPr lang="en-US" sz="1013" b="1" dirty="0"/>
          </a:p>
        </p:txBody>
      </p:sp>
    </p:spTree>
    <p:extLst>
      <p:ext uri="{BB962C8B-B14F-4D97-AF65-F5344CB8AC3E}">
        <p14:creationId xmlns:p14="http://schemas.microsoft.com/office/powerpoint/2010/main" val="329832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6A5E95-1F73-43AC-8DE1-7345A203165A}"/>
              </a:ext>
            </a:extLst>
          </p:cNvPr>
          <p:cNvSpPr txBox="1"/>
          <p:nvPr/>
        </p:nvSpPr>
        <p:spPr>
          <a:xfrm>
            <a:off x="2403326" y="757363"/>
            <a:ext cx="5480341" cy="461665"/>
          </a:xfrm>
          <a:prstGeom prst="rect">
            <a:avLst/>
          </a:prstGeom>
          <a:noFill/>
        </p:spPr>
        <p:txBody>
          <a:bodyPr wrap="square" rtlCol="0">
            <a:spAutoFit/>
          </a:bodyPr>
          <a:lstStyle/>
          <a:p>
            <a:pPr algn="ctr"/>
            <a:endParaRPr lang="en-US" sz="2400" dirty="0">
              <a:solidFill>
                <a:schemeClr val="accent6">
                  <a:lumMod val="60000"/>
                  <a:lumOff val="40000"/>
                </a:schemeClr>
              </a:solidFill>
              <a:latin typeface="Comic Sans MS" panose="030F0702030302020204" pitchFamily="66" charset="0"/>
            </a:endParaRPr>
          </a:p>
        </p:txBody>
      </p:sp>
      <p:pic>
        <p:nvPicPr>
          <p:cNvPr id="9" name="Picture 8">
            <a:extLst>
              <a:ext uri="{FF2B5EF4-FFF2-40B4-BE49-F238E27FC236}">
                <a16:creationId xmlns:a16="http://schemas.microsoft.com/office/drawing/2014/main" id="{C7BE3E65-8951-42A1-A8A1-98F5C1ACB5E9}"/>
              </a:ext>
            </a:extLst>
          </p:cNvPr>
          <p:cNvPicPr>
            <a:picLocks noChangeAspect="1"/>
          </p:cNvPicPr>
          <p:nvPr/>
        </p:nvPicPr>
        <p:blipFill>
          <a:blip r:embed="rId3"/>
          <a:stretch>
            <a:fillRect/>
          </a:stretch>
        </p:blipFill>
        <p:spPr>
          <a:xfrm>
            <a:off x="575408" y="22713"/>
            <a:ext cx="9136185" cy="6852138"/>
          </a:xfrm>
          <a:prstGeom prst="rect">
            <a:avLst/>
          </a:prstGeom>
        </p:spPr>
      </p:pic>
      <p:sp>
        <p:nvSpPr>
          <p:cNvPr id="6" name="Slide Number Placeholder 3">
            <a:extLst>
              <a:ext uri="{FF2B5EF4-FFF2-40B4-BE49-F238E27FC236}">
                <a16:creationId xmlns:a16="http://schemas.microsoft.com/office/drawing/2014/main" id="{71399275-1E85-467B-997B-507229D2ACCF}"/>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a:t>
            </a:fld>
            <a:endParaRPr lang="en-US" sz="1013" b="1" dirty="0"/>
          </a:p>
        </p:txBody>
      </p:sp>
    </p:spTree>
    <p:extLst>
      <p:ext uri="{BB962C8B-B14F-4D97-AF65-F5344CB8AC3E}">
        <p14:creationId xmlns:p14="http://schemas.microsoft.com/office/powerpoint/2010/main" val="156742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3" name="Picture 2">
            <a:extLst>
              <a:ext uri="{FF2B5EF4-FFF2-40B4-BE49-F238E27FC236}">
                <a16:creationId xmlns:a16="http://schemas.microsoft.com/office/drawing/2014/main" id="{31C8B24E-8938-41D9-A6A8-6939FA1817DC}"/>
              </a:ext>
            </a:extLst>
          </p:cNvPr>
          <p:cNvPicPr>
            <a:picLocks noChangeAspect="1"/>
          </p:cNvPicPr>
          <p:nvPr/>
        </p:nvPicPr>
        <p:blipFill rotWithShape="1">
          <a:blip r:embed="rId4"/>
          <a:srcRect l="8333" r="6667" b="9522"/>
          <a:stretch/>
        </p:blipFill>
        <p:spPr>
          <a:xfrm>
            <a:off x="948183" y="1474786"/>
            <a:ext cx="6758485" cy="4443173"/>
          </a:xfrm>
          <a:prstGeom prst="roundRect">
            <a:avLst>
              <a:gd name="adj" fmla="val 4167"/>
            </a:avLst>
          </a:prstGeom>
          <a:solidFill>
            <a:srgbClr val="FFFFFF"/>
          </a:solidFill>
          <a:ln w="57150" cap="sq">
            <a:solidFill>
              <a:srgbClr val="4B92E7"/>
            </a:solidFill>
            <a:miter lim="800000"/>
          </a:ln>
          <a:effectLst/>
        </p:spPr>
      </p:pic>
      <p:sp>
        <p:nvSpPr>
          <p:cNvPr id="7" name="Rectangle: Rounded Corners 6">
            <a:extLst>
              <a:ext uri="{FF2B5EF4-FFF2-40B4-BE49-F238E27FC236}">
                <a16:creationId xmlns:a16="http://schemas.microsoft.com/office/drawing/2014/main" id="{A63F7FA2-9461-4248-8647-46D80D8FB1EB}"/>
              </a:ext>
            </a:extLst>
          </p:cNvPr>
          <p:cNvSpPr/>
          <p:nvPr/>
        </p:nvSpPr>
        <p:spPr>
          <a:xfrm>
            <a:off x="948182" y="2133600"/>
            <a:ext cx="2137918"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Left Brace 7">
            <a:extLst>
              <a:ext uri="{FF2B5EF4-FFF2-40B4-BE49-F238E27FC236}">
                <a16:creationId xmlns:a16="http://schemas.microsoft.com/office/drawing/2014/main" id="{C576944C-F707-41FF-B4BF-B0324E05ACF9}"/>
              </a:ext>
            </a:extLst>
          </p:cNvPr>
          <p:cNvSpPr/>
          <p:nvPr/>
        </p:nvSpPr>
        <p:spPr>
          <a:xfrm rot="10800000">
            <a:off x="7426520" y="2895600"/>
            <a:ext cx="370164" cy="2708204"/>
          </a:xfrm>
          <a:prstGeom prst="leftBrace">
            <a:avLst>
              <a:gd name="adj1" fmla="val 34010"/>
              <a:gd name="adj2" fmla="val 500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E15BB8D-8B36-4E61-BA16-C37D03D7B426}"/>
              </a:ext>
            </a:extLst>
          </p:cNvPr>
          <p:cNvSpPr txBox="1"/>
          <p:nvPr/>
        </p:nvSpPr>
        <p:spPr>
          <a:xfrm>
            <a:off x="7962901" y="2882202"/>
            <a:ext cx="1600201" cy="2308324"/>
          </a:xfrm>
          <a:prstGeom prst="rect">
            <a:avLst/>
          </a:prstGeom>
          <a:noFill/>
          <a:ln w="60325">
            <a:solidFill>
              <a:srgbClr val="FF0000"/>
            </a:solidFill>
          </a:ln>
        </p:spPr>
        <p:txBody>
          <a:bodyPr wrap="square" rtlCol="0">
            <a:spAutoFit/>
          </a:bodyPr>
          <a:lstStyle/>
          <a:p>
            <a:pPr algn="ctr"/>
            <a:r>
              <a:rPr lang="en-US" b="1" dirty="0"/>
              <a:t>These links can and should be bookmarked for future use and direct access to historical data</a:t>
            </a:r>
          </a:p>
        </p:txBody>
      </p:sp>
      <p:pic>
        <p:nvPicPr>
          <p:cNvPr id="10" name="Picture 9" descr="A picture containing indoor, close&#10;&#10;Description automatically generated">
            <a:extLst>
              <a:ext uri="{FF2B5EF4-FFF2-40B4-BE49-F238E27FC236}">
                <a16:creationId xmlns:a16="http://schemas.microsoft.com/office/drawing/2014/main" id="{2572B604-9ACA-4278-9B85-0E6237E43EF9}"/>
              </a:ext>
            </a:extLst>
          </p:cNvPr>
          <p:cNvPicPr>
            <a:picLocks noChangeAspect="1"/>
          </p:cNvPicPr>
          <p:nvPr/>
        </p:nvPicPr>
        <p:blipFill rotWithShape="1">
          <a:blip r:embed="rId5">
            <a:extLst>
              <a:ext uri="{28A0092B-C50C-407E-A947-70E740481C1C}">
                <a14:useLocalDpi xmlns:a14="http://schemas.microsoft.com/office/drawing/2010/main" val="0"/>
              </a:ext>
            </a:extLst>
          </a:blip>
          <a:srcRect l="12500" r="12500"/>
          <a:stretch/>
        </p:blipFill>
        <p:spPr>
          <a:xfrm>
            <a:off x="8114521" y="1100427"/>
            <a:ext cx="1618142" cy="1618142"/>
          </a:xfrm>
          <a:prstGeom prst="ellipse">
            <a:avLst/>
          </a:prstGeom>
        </p:spPr>
      </p:pic>
      <p:sp>
        <p:nvSpPr>
          <p:cNvPr id="11" name="Slide Number Placeholder 3">
            <a:extLst>
              <a:ext uri="{FF2B5EF4-FFF2-40B4-BE49-F238E27FC236}">
                <a16:creationId xmlns:a16="http://schemas.microsoft.com/office/drawing/2014/main" id="{EE55782C-3CBC-47D6-9F50-DD4EF36F65E5}"/>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20</a:t>
            </a:fld>
            <a:endParaRPr lang="en-US" sz="1013" b="1" dirty="0"/>
          </a:p>
        </p:txBody>
      </p:sp>
    </p:spTree>
    <p:extLst>
      <p:ext uri="{BB962C8B-B14F-4D97-AF65-F5344CB8AC3E}">
        <p14:creationId xmlns:p14="http://schemas.microsoft.com/office/powerpoint/2010/main" val="6055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200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11" name="Picture 10">
            <a:extLst>
              <a:ext uri="{FF2B5EF4-FFF2-40B4-BE49-F238E27FC236}">
                <a16:creationId xmlns:a16="http://schemas.microsoft.com/office/drawing/2014/main" id="{BC24EF7E-2E65-4372-8F28-091A04707D50}"/>
              </a:ext>
            </a:extLst>
          </p:cNvPr>
          <p:cNvPicPr>
            <a:picLocks noChangeAspect="1"/>
          </p:cNvPicPr>
          <p:nvPr/>
        </p:nvPicPr>
        <p:blipFill rotWithShape="1">
          <a:blip r:embed="rId4"/>
          <a:srcRect l="2337" t="7777" r="5986" b="1991"/>
          <a:stretch/>
        </p:blipFill>
        <p:spPr>
          <a:xfrm>
            <a:off x="1562100" y="1198105"/>
            <a:ext cx="7162800" cy="5370377"/>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Oval 11">
            <a:extLst>
              <a:ext uri="{FF2B5EF4-FFF2-40B4-BE49-F238E27FC236}">
                <a16:creationId xmlns:a16="http://schemas.microsoft.com/office/drawing/2014/main" id="{83E94862-9357-4F72-A30B-EB3B6A0BD1E4}"/>
              </a:ext>
            </a:extLst>
          </p:cNvPr>
          <p:cNvSpPr/>
          <p:nvPr/>
        </p:nvSpPr>
        <p:spPr>
          <a:xfrm>
            <a:off x="1638300" y="1371600"/>
            <a:ext cx="533400" cy="4892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3B9F4737-1402-4921-8770-CEA5C380CACF}"/>
              </a:ext>
            </a:extLst>
          </p:cNvPr>
          <p:cNvCxnSpPr>
            <a:cxnSpLocks/>
          </p:cNvCxnSpPr>
          <p:nvPr/>
        </p:nvCxnSpPr>
        <p:spPr>
          <a:xfrm>
            <a:off x="2057400" y="1846505"/>
            <a:ext cx="381000" cy="36439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CDFFA9-3927-4CA7-AE83-598FE281C92A}"/>
              </a:ext>
            </a:extLst>
          </p:cNvPr>
          <p:cNvSpPr txBox="1"/>
          <p:nvPr/>
        </p:nvSpPr>
        <p:spPr>
          <a:xfrm>
            <a:off x="1790701" y="2245328"/>
            <a:ext cx="1828801" cy="2585323"/>
          </a:xfrm>
          <a:prstGeom prst="rect">
            <a:avLst/>
          </a:prstGeom>
          <a:noFill/>
          <a:ln w="60325">
            <a:solidFill>
              <a:srgbClr val="FF0000"/>
            </a:solidFill>
          </a:ln>
        </p:spPr>
        <p:txBody>
          <a:bodyPr wrap="square" rtlCol="0">
            <a:spAutoFit/>
          </a:bodyPr>
          <a:lstStyle/>
          <a:p>
            <a:pPr algn="ctr"/>
            <a:r>
              <a:rPr lang="en-US" b="1" dirty="0"/>
              <a:t>Click the triple bar or “hamburger” symbol (labeled menu if on a large enough screen) to expand a menu of options</a:t>
            </a:r>
          </a:p>
        </p:txBody>
      </p:sp>
      <p:sp>
        <p:nvSpPr>
          <p:cNvPr id="9" name="Slide Number Placeholder 3">
            <a:extLst>
              <a:ext uri="{FF2B5EF4-FFF2-40B4-BE49-F238E27FC236}">
                <a16:creationId xmlns:a16="http://schemas.microsoft.com/office/drawing/2014/main" id="{141BFA50-78D8-4D13-8D55-7C58EF6F3D1B}"/>
              </a:ext>
            </a:extLst>
          </p:cNvPr>
          <p:cNvSpPr txBox="1">
            <a:spLocks/>
          </p:cNvSpPr>
          <p:nvPr/>
        </p:nvSpPr>
        <p:spPr>
          <a:xfrm>
            <a:off x="9662433" y="6479649"/>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21</a:t>
            </a:fld>
            <a:endParaRPr lang="en-US" sz="1013" b="1" dirty="0"/>
          </a:p>
        </p:txBody>
      </p:sp>
    </p:spTree>
    <p:extLst>
      <p:ext uri="{BB962C8B-B14F-4D97-AF65-F5344CB8AC3E}">
        <p14:creationId xmlns:p14="http://schemas.microsoft.com/office/powerpoint/2010/main" val="151362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4" name="Picture 3">
            <a:extLst>
              <a:ext uri="{FF2B5EF4-FFF2-40B4-BE49-F238E27FC236}">
                <a16:creationId xmlns:a16="http://schemas.microsoft.com/office/drawing/2014/main" id="{88646B3F-CE2E-441B-B2DA-45A1943B8C68}"/>
              </a:ext>
            </a:extLst>
          </p:cNvPr>
          <p:cNvPicPr>
            <a:picLocks noChangeAspect="1"/>
          </p:cNvPicPr>
          <p:nvPr/>
        </p:nvPicPr>
        <p:blipFill>
          <a:blip r:embed="rId4"/>
          <a:stretch>
            <a:fillRect/>
          </a:stretch>
        </p:blipFill>
        <p:spPr>
          <a:xfrm>
            <a:off x="1653134" y="1158875"/>
            <a:ext cx="6980733" cy="556260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6" name="Rectangle: Rounded Corners 5">
            <a:extLst>
              <a:ext uri="{FF2B5EF4-FFF2-40B4-BE49-F238E27FC236}">
                <a16:creationId xmlns:a16="http://schemas.microsoft.com/office/drawing/2014/main" id="{979779EC-71C2-4831-B9EC-41652ECDB715}"/>
              </a:ext>
            </a:extLst>
          </p:cNvPr>
          <p:cNvSpPr/>
          <p:nvPr/>
        </p:nvSpPr>
        <p:spPr>
          <a:xfrm>
            <a:off x="1653133" y="4724400"/>
            <a:ext cx="2042567"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FF18EBC-A90D-473B-9499-E8F3052888A1}"/>
              </a:ext>
            </a:extLst>
          </p:cNvPr>
          <p:cNvPicPr>
            <a:picLocks noChangeAspect="1"/>
          </p:cNvPicPr>
          <p:nvPr/>
        </p:nvPicPr>
        <p:blipFill rotWithShape="1">
          <a:blip r:embed="rId5"/>
          <a:srcRect l="14106" t="8422" r="10105"/>
          <a:stretch/>
        </p:blipFill>
        <p:spPr>
          <a:xfrm>
            <a:off x="5517083" y="2705894"/>
            <a:ext cx="3429000" cy="246856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1" name="TextBox 10">
            <a:extLst>
              <a:ext uri="{FF2B5EF4-FFF2-40B4-BE49-F238E27FC236}">
                <a16:creationId xmlns:a16="http://schemas.microsoft.com/office/drawing/2014/main" id="{FACEE818-64AA-4BD7-A8D3-95516C29736E}"/>
              </a:ext>
            </a:extLst>
          </p:cNvPr>
          <p:cNvSpPr txBox="1"/>
          <p:nvPr/>
        </p:nvSpPr>
        <p:spPr>
          <a:xfrm>
            <a:off x="4003475" y="1881231"/>
            <a:ext cx="1336108" cy="4524315"/>
          </a:xfrm>
          <a:prstGeom prst="rect">
            <a:avLst/>
          </a:prstGeom>
          <a:noFill/>
        </p:spPr>
        <p:txBody>
          <a:bodyPr wrap="square" rtlCol="0">
            <a:spAutoFit/>
          </a:bodyPr>
          <a:lstStyle/>
          <a:p>
            <a:pPr algn="ctr"/>
            <a:r>
              <a:rPr lang="en-US" b="1" dirty="0">
                <a:solidFill>
                  <a:schemeClr val="bg1"/>
                </a:solidFill>
              </a:rPr>
              <a:t>The </a:t>
            </a:r>
            <a:r>
              <a:rPr lang="en-US" b="1" dirty="0">
                <a:solidFill>
                  <a:srgbClr val="3399FF"/>
                </a:solidFill>
              </a:rPr>
              <a:t>“Data Trends” </a:t>
            </a:r>
            <a:r>
              <a:rPr lang="en-US" b="1" dirty="0">
                <a:solidFill>
                  <a:schemeClr val="bg1"/>
                </a:solidFill>
              </a:rPr>
              <a:t>menu is the most important area of this portion of our website</a:t>
            </a:r>
          </a:p>
          <a:p>
            <a:endParaRPr lang="en-US" b="1" dirty="0">
              <a:solidFill>
                <a:schemeClr val="bg1"/>
              </a:solidFill>
            </a:endParaRPr>
          </a:p>
          <a:p>
            <a:pPr algn="ctr"/>
            <a:r>
              <a:rPr lang="en-US" b="1" dirty="0">
                <a:solidFill>
                  <a:schemeClr val="bg1"/>
                </a:solidFill>
              </a:rPr>
              <a:t>Here you can access and download historical data.</a:t>
            </a:r>
          </a:p>
          <a:p>
            <a:endParaRPr lang="en-US" dirty="0"/>
          </a:p>
        </p:txBody>
      </p:sp>
      <p:cxnSp>
        <p:nvCxnSpPr>
          <p:cNvPr id="15" name="Connector: Elbow 14">
            <a:extLst>
              <a:ext uri="{FF2B5EF4-FFF2-40B4-BE49-F238E27FC236}">
                <a16:creationId xmlns:a16="http://schemas.microsoft.com/office/drawing/2014/main" id="{8FCFDE71-76BE-4929-9E3E-F7BBEC9A385F}"/>
              </a:ext>
            </a:extLst>
          </p:cNvPr>
          <p:cNvCxnSpPr>
            <a:cxnSpLocks/>
          </p:cNvCxnSpPr>
          <p:nvPr/>
        </p:nvCxnSpPr>
        <p:spPr>
          <a:xfrm rot="5400000" flipH="1" flipV="1">
            <a:off x="3831963" y="3061057"/>
            <a:ext cx="343024" cy="272648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409623EE-1F98-48A5-9519-1E3148A752BC}"/>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22</a:t>
            </a:fld>
            <a:endParaRPr lang="en-US" sz="1013" b="1" dirty="0"/>
          </a:p>
        </p:txBody>
      </p:sp>
    </p:spTree>
    <p:extLst>
      <p:ext uri="{BB962C8B-B14F-4D97-AF65-F5344CB8AC3E}">
        <p14:creationId xmlns:p14="http://schemas.microsoft.com/office/powerpoint/2010/main" val="6830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sp>
        <p:nvSpPr>
          <p:cNvPr id="11" name="TextBox 10">
            <a:extLst>
              <a:ext uri="{FF2B5EF4-FFF2-40B4-BE49-F238E27FC236}">
                <a16:creationId xmlns:a16="http://schemas.microsoft.com/office/drawing/2014/main" id="{FACEE818-64AA-4BD7-A8D3-95516C29736E}"/>
              </a:ext>
            </a:extLst>
          </p:cNvPr>
          <p:cNvSpPr txBox="1"/>
          <p:nvPr/>
        </p:nvSpPr>
        <p:spPr>
          <a:xfrm>
            <a:off x="984369" y="1147434"/>
            <a:ext cx="8253413" cy="646331"/>
          </a:xfrm>
          <a:prstGeom prst="rect">
            <a:avLst/>
          </a:prstGeom>
          <a:noFill/>
        </p:spPr>
        <p:txBody>
          <a:bodyPr wrap="square" rtlCol="0">
            <a:spAutoFit/>
          </a:bodyPr>
          <a:lstStyle/>
          <a:p>
            <a:pPr algn="ctr"/>
            <a:r>
              <a:rPr lang="en-US" b="1" dirty="0"/>
              <a:t>From here the menus that follow will look different depending on what you click but you will arrive at the same information. </a:t>
            </a:r>
          </a:p>
        </p:txBody>
      </p:sp>
      <p:pic>
        <p:nvPicPr>
          <p:cNvPr id="13" name="Picture 12" descr="A screenshot of a computer&#10;&#10;Description automatically generated with medium confidence">
            <a:extLst>
              <a:ext uri="{FF2B5EF4-FFF2-40B4-BE49-F238E27FC236}">
                <a16:creationId xmlns:a16="http://schemas.microsoft.com/office/drawing/2014/main" id="{FE538591-0EF6-4202-9876-D9527672F8B2}"/>
              </a:ext>
            </a:extLst>
          </p:cNvPr>
          <p:cNvPicPr>
            <a:picLocks noChangeAspect="1"/>
          </p:cNvPicPr>
          <p:nvPr/>
        </p:nvPicPr>
        <p:blipFill rotWithShape="1">
          <a:blip r:embed="rId4"/>
          <a:srcRect l="7439" t="70484" r="83395" b="9942"/>
          <a:stretch/>
        </p:blipFill>
        <p:spPr bwMode="auto">
          <a:xfrm>
            <a:off x="3508185" y="2132186"/>
            <a:ext cx="3205779" cy="192582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D72B426-2D8E-4C41-9F6B-63730C355DDA}"/>
              </a:ext>
            </a:extLst>
          </p:cNvPr>
          <p:cNvSpPr txBox="1"/>
          <p:nvPr/>
        </p:nvSpPr>
        <p:spPr>
          <a:xfrm>
            <a:off x="1409701" y="4572001"/>
            <a:ext cx="2590799" cy="1200329"/>
          </a:xfrm>
          <a:prstGeom prst="rect">
            <a:avLst/>
          </a:prstGeom>
          <a:noFill/>
        </p:spPr>
        <p:txBody>
          <a:bodyPr wrap="square" rtlCol="0">
            <a:spAutoFit/>
          </a:bodyPr>
          <a:lstStyle/>
          <a:p>
            <a:pPr algn="ctr"/>
            <a:r>
              <a:rPr lang="en-US" b="1" dirty="0">
                <a:solidFill>
                  <a:srgbClr val="3399FF"/>
                </a:solidFill>
              </a:rPr>
              <a:t>If you click on the actual text you will see menus like those depicted on the next  slide (slide 24)</a:t>
            </a:r>
          </a:p>
        </p:txBody>
      </p:sp>
      <p:sp>
        <p:nvSpPr>
          <p:cNvPr id="16" name="TextBox 15">
            <a:extLst>
              <a:ext uri="{FF2B5EF4-FFF2-40B4-BE49-F238E27FC236}">
                <a16:creationId xmlns:a16="http://schemas.microsoft.com/office/drawing/2014/main" id="{1B7C6EAD-BD9D-4C16-B544-B08CB5FA5286}"/>
              </a:ext>
            </a:extLst>
          </p:cNvPr>
          <p:cNvSpPr txBox="1"/>
          <p:nvPr/>
        </p:nvSpPr>
        <p:spPr>
          <a:xfrm>
            <a:off x="6362701" y="4572001"/>
            <a:ext cx="2590799" cy="1200329"/>
          </a:xfrm>
          <a:prstGeom prst="rect">
            <a:avLst/>
          </a:prstGeom>
          <a:noFill/>
        </p:spPr>
        <p:txBody>
          <a:bodyPr wrap="square" rtlCol="0">
            <a:spAutoFit/>
          </a:bodyPr>
          <a:lstStyle/>
          <a:p>
            <a:pPr algn="ctr"/>
            <a:r>
              <a:rPr lang="en-US" b="1" dirty="0">
                <a:solidFill>
                  <a:srgbClr val="3399FF"/>
                </a:solidFill>
              </a:rPr>
              <a:t>If you click on the arrow icons (&gt;) you will see menus like those depicted on slide 25</a:t>
            </a:r>
          </a:p>
        </p:txBody>
      </p:sp>
      <p:sp>
        <p:nvSpPr>
          <p:cNvPr id="17" name="Arrow: Bent 16">
            <a:extLst>
              <a:ext uri="{FF2B5EF4-FFF2-40B4-BE49-F238E27FC236}">
                <a16:creationId xmlns:a16="http://schemas.microsoft.com/office/drawing/2014/main" id="{B5EF3F8F-B085-44D2-82CF-66ED105F239A}"/>
              </a:ext>
            </a:extLst>
          </p:cNvPr>
          <p:cNvSpPr/>
          <p:nvPr/>
        </p:nvSpPr>
        <p:spPr>
          <a:xfrm rot="5400000" flipV="1">
            <a:off x="1790074"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Bent 18">
            <a:extLst>
              <a:ext uri="{FF2B5EF4-FFF2-40B4-BE49-F238E27FC236}">
                <a16:creationId xmlns:a16="http://schemas.microsoft.com/office/drawing/2014/main" id="{6194B19C-C5D7-41F5-AF11-28F17C35FBF4}"/>
              </a:ext>
            </a:extLst>
          </p:cNvPr>
          <p:cNvSpPr/>
          <p:nvPr/>
        </p:nvSpPr>
        <p:spPr>
          <a:xfrm rot="16200000" flipH="1" flipV="1">
            <a:off x="6550247"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Slide Number Placeholder 3">
            <a:extLst>
              <a:ext uri="{FF2B5EF4-FFF2-40B4-BE49-F238E27FC236}">
                <a16:creationId xmlns:a16="http://schemas.microsoft.com/office/drawing/2014/main" id="{6F2459F5-7DF2-497F-9E81-E13E4399FDFF}"/>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23</a:t>
            </a:fld>
            <a:endParaRPr lang="en-US" sz="1013" b="1" dirty="0"/>
          </a:p>
        </p:txBody>
      </p:sp>
    </p:spTree>
    <p:extLst>
      <p:ext uri="{BB962C8B-B14F-4D97-AF65-F5344CB8AC3E}">
        <p14:creationId xmlns:p14="http://schemas.microsoft.com/office/powerpoint/2010/main" val="29735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8D55DD-41E1-4ABE-B5D5-46A7B8A83C45}"/>
              </a:ext>
            </a:extLst>
          </p:cNvPr>
          <p:cNvPicPr>
            <a:picLocks noChangeAspect="1"/>
          </p:cNvPicPr>
          <p:nvPr/>
        </p:nvPicPr>
        <p:blipFill rotWithShape="1">
          <a:blip r:embed="rId3"/>
          <a:srcRect l="762" t="2313" r="3124" b="16993"/>
          <a:stretch/>
        </p:blipFill>
        <p:spPr>
          <a:xfrm>
            <a:off x="264027" y="4188547"/>
            <a:ext cx="9887363" cy="256821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600" dirty="0">
                <a:solidFill>
                  <a:schemeClr val="bg1"/>
                </a:solidFill>
                <a:latin typeface="Verdana" pitchFamily="34" charset="0"/>
                <a:ea typeface="Verdana" pitchFamily="34" charset="0"/>
                <a:cs typeface="Verdana" pitchFamily="34" charset="0"/>
              </a:rPr>
              <a:t>Research &amp; Historical Data - QCEW Data</a:t>
            </a:r>
          </a:p>
        </p:txBody>
      </p:sp>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5"/>
          <a:srcRect l="14106" t="15236" r="11606" b="7682"/>
          <a:stretch/>
        </p:blipFill>
        <p:spPr>
          <a:xfrm>
            <a:off x="264027" y="1235525"/>
            <a:ext cx="2711720"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5" name="Rectangle: Rounded Corners 14">
            <a:extLst>
              <a:ext uri="{FF2B5EF4-FFF2-40B4-BE49-F238E27FC236}">
                <a16:creationId xmlns:a16="http://schemas.microsoft.com/office/drawing/2014/main" id="{F1A4E192-32C8-4EC2-970A-B4246DD3736E}"/>
              </a:ext>
            </a:extLst>
          </p:cNvPr>
          <p:cNvSpPr/>
          <p:nvPr/>
        </p:nvSpPr>
        <p:spPr>
          <a:xfrm>
            <a:off x="379601" y="1495497"/>
            <a:ext cx="2062746" cy="3065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5CBCCAC-9A83-42DA-8040-C89AC5BBFA6D}"/>
              </a:ext>
            </a:extLst>
          </p:cNvPr>
          <p:cNvSpPr/>
          <p:nvPr/>
        </p:nvSpPr>
        <p:spPr>
          <a:xfrm>
            <a:off x="1474017" y="5219999"/>
            <a:ext cx="1958930" cy="1501476"/>
          </a:xfrm>
          <a:prstGeom prst="roundRect">
            <a:avLst>
              <a:gd name="adj" fmla="val 2079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E8A855A-2FC8-4DE9-8EE2-D29B819783A5}"/>
              </a:ext>
            </a:extLst>
          </p:cNvPr>
          <p:cNvSpPr txBox="1"/>
          <p:nvPr/>
        </p:nvSpPr>
        <p:spPr>
          <a:xfrm>
            <a:off x="3280547" y="1239679"/>
            <a:ext cx="5644146" cy="584775"/>
          </a:xfrm>
          <a:prstGeom prst="rect">
            <a:avLst/>
          </a:prstGeom>
          <a:noFill/>
        </p:spPr>
        <p:txBody>
          <a:bodyPr wrap="square" rtlCol="0">
            <a:spAutoFit/>
          </a:bodyPr>
          <a:lstStyle/>
          <a:p>
            <a:pPr algn="ctr"/>
            <a:r>
              <a:rPr lang="en-US" sz="1600" b="1" dirty="0"/>
              <a:t>If you click on the actual text in the “Data Trends” menu you will see menus formatted like the ones below.</a:t>
            </a:r>
          </a:p>
        </p:txBody>
      </p:sp>
      <p:cxnSp>
        <p:nvCxnSpPr>
          <p:cNvPr id="33" name="Straight Arrow Connector 32">
            <a:extLst>
              <a:ext uri="{FF2B5EF4-FFF2-40B4-BE49-F238E27FC236}">
                <a16:creationId xmlns:a16="http://schemas.microsoft.com/office/drawing/2014/main" id="{C0BD0B03-4ECF-42AF-A851-04037E428448}"/>
              </a:ext>
            </a:extLst>
          </p:cNvPr>
          <p:cNvCxnSpPr>
            <a:cxnSpLocks/>
          </p:cNvCxnSpPr>
          <p:nvPr/>
        </p:nvCxnSpPr>
        <p:spPr>
          <a:xfrm flipH="1">
            <a:off x="2527117" y="1598529"/>
            <a:ext cx="905830" cy="0"/>
          </a:xfrm>
          <a:prstGeom prst="straightConnector1">
            <a:avLst/>
          </a:prstGeom>
          <a:solidFill>
            <a:srgbClr val="FF0000">
              <a:alpha val="52000"/>
            </a:srgbClr>
          </a:solidFill>
          <a:ln w="508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4" name="Picture 3">
            <a:extLst>
              <a:ext uri="{FF2B5EF4-FFF2-40B4-BE49-F238E27FC236}">
                <a16:creationId xmlns:a16="http://schemas.microsoft.com/office/drawing/2014/main" id="{217E5137-1A04-48C5-9B78-9682C8BED911}"/>
              </a:ext>
            </a:extLst>
          </p:cNvPr>
          <p:cNvPicPr>
            <a:picLocks noChangeAspect="1"/>
          </p:cNvPicPr>
          <p:nvPr/>
        </p:nvPicPr>
        <p:blipFill rotWithShape="1">
          <a:blip r:embed="rId6"/>
          <a:srcRect t="3066" r="10850" b="6024"/>
          <a:stretch/>
        </p:blipFill>
        <p:spPr>
          <a:xfrm>
            <a:off x="1396807" y="2022769"/>
            <a:ext cx="7776230" cy="244526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26" name="Arrow: Bent 25">
            <a:extLst>
              <a:ext uri="{FF2B5EF4-FFF2-40B4-BE49-F238E27FC236}">
                <a16:creationId xmlns:a16="http://schemas.microsoft.com/office/drawing/2014/main" id="{DC4E9989-4036-40EC-A68C-D6106A59890E}"/>
              </a:ext>
            </a:extLst>
          </p:cNvPr>
          <p:cNvSpPr/>
          <p:nvPr/>
        </p:nvSpPr>
        <p:spPr>
          <a:xfrm flipV="1">
            <a:off x="914507" y="1904320"/>
            <a:ext cx="1119020" cy="2009424"/>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Rounded Corners 15">
            <a:extLst>
              <a:ext uri="{FF2B5EF4-FFF2-40B4-BE49-F238E27FC236}">
                <a16:creationId xmlns:a16="http://schemas.microsoft.com/office/drawing/2014/main" id="{B2CFBE88-2830-4E55-9972-FBE425CB7531}"/>
              </a:ext>
            </a:extLst>
          </p:cNvPr>
          <p:cNvSpPr/>
          <p:nvPr/>
        </p:nvSpPr>
        <p:spPr>
          <a:xfrm>
            <a:off x="4933043" y="3091912"/>
            <a:ext cx="2048943" cy="11424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Bent 30">
            <a:extLst>
              <a:ext uri="{FF2B5EF4-FFF2-40B4-BE49-F238E27FC236}">
                <a16:creationId xmlns:a16="http://schemas.microsoft.com/office/drawing/2014/main" id="{A3F12085-A8B0-46BC-90C4-F4EA99D83AD7}"/>
              </a:ext>
            </a:extLst>
          </p:cNvPr>
          <p:cNvSpPr/>
          <p:nvPr/>
        </p:nvSpPr>
        <p:spPr>
          <a:xfrm flipH="1" flipV="1">
            <a:off x="3605466" y="4388337"/>
            <a:ext cx="2775214" cy="1941666"/>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Slide Number Placeholder 3">
            <a:extLst>
              <a:ext uri="{FF2B5EF4-FFF2-40B4-BE49-F238E27FC236}">
                <a16:creationId xmlns:a16="http://schemas.microsoft.com/office/drawing/2014/main" id="{FDA045FC-C82D-4490-B15F-F9B71AEDFB72}"/>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24</a:t>
            </a:fld>
            <a:endParaRPr lang="en-US" sz="1013" b="1" dirty="0"/>
          </a:p>
        </p:txBody>
      </p:sp>
    </p:spTree>
    <p:extLst>
      <p:ext uri="{BB962C8B-B14F-4D97-AF65-F5344CB8AC3E}">
        <p14:creationId xmlns:p14="http://schemas.microsoft.com/office/powerpoint/2010/main" val="107409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QCEW Data</a:t>
            </a:r>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9684" r="4335" b="5555"/>
          <a:stretch/>
        </p:blipFill>
        <p:spPr>
          <a:xfrm>
            <a:off x="6134101" y="1052986"/>
            <a:ext cx="2691315" cy="544671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5"/>
          <a:srcRect l="14106" t="15429" r="11732" b="7488"/>
          <a:stretch/>
        </p:blipFill>
        <p:spPr>
          <a:xfrm>
            <a:off x="3110417" y="3349104"/>
            <a:ext cx="2707103"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8" name="Left Brace 7">
            <a:extLst>
              <a:ext uri="{FF2B5EF4-FFF2-40B4-BE49-F238E27FC236}">
                <a16:creationId xmlns:a16="http://schemas.microsoft.com/office/drawing/2014/main" id="{A8EAE853-3DD3-429D-9A65-2D4E878B391C}"/>
              </a:ext>
            </a:extLst>
          </p:cNvPr>
          <p:cNvSpPr/>
          <p:nvPr/>
        </p:nvSpPr>
        <p:spPr>
          <a:xfrm>
            <a:off x="5732532" y="1101270"/>
            <a:ext cx="486557" cy="5410069"/>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F1A4E192-32C8-4EC2-970A-B4246DD3736E}"/>
              </a:ext>
            </a:extLst>
          </p:cNvPr>
          <p:cNvSpPr/>
          <p:nvPr/>
        </p:nvSpPr>
        <p:spPr>
          <a:xfrm>
            <a:off x="5437191" y="3659884"/>
            <a:ext cx="295341" cy="2988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FDB7C0F-993C-4AB0-8A75-82FF7E275C10}"/>
              </a:ext>
            </a:extLst>
          </p:cNvPr>
          <p:cNvSpPr/>
          <p:nvPr/>
        </p:nvSpPr>
        <p:spPr>
          <a:xfrm>
            <a:off x="6288762" y="3425565"/>
            <a:ext cx="2398038" cy="4180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2FD1C0A-DE5D-4718-A838-46FD34EB5D14}"/>
              </a:ext>
            </a:extLst>
          </p:cNvPr>
          <p:cNvSpPr txBox="1"/>
          <p:nvPr/>
        </p:nvSpPr>
        <p:spPr>
          <a:xfrm>
            <a:off x="887523" y="1242285"/>
            <a:ext cx="2590799" cy="1754326"/>
          </a:xfrm>
          <a:prstGeom prst="rect">
            <a:avLst/>
          </a:prstGeom>
          <a:noFill/>
        </p:spPr>
        <p:txBody>
          <a:bodyPr wrap="square" rtlCol="0">
            <a:spAutoFit/>
          </a:bodyPr>
          <a:lstStyle/>
          <a:p>
            <a:pPr algn="ctr"/>
            <a:r>
              <a:rPr lang="en-US" b="1" dirty="0"/>
              <a:t>If you click on the arrow icons (&gt;) you will see menus formatted like the one to the right rather than the ones shown on the previous slide</a:t>
            </a:r>
          </a:p>
        </p:txBody>
      </p:sp>
      <p:sp>
        <p:nvSpPr>
          <p:cNvPr id="11" name="Slide Number Placeholder 3">
            <a:extLst>
              <a:ext uri="{FF2B5EF4-FFF2-40B4-BE49-F238E27FC236}">
                <a16:creationId xmlns:a16="http://schemas.microsoft.com/office/drawing/2014/main" id="{74ECB985-DD8D-4184-A7B6-2C3466388EBF}"/>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25</a:t>
            </a:fld>
            <a:endParaRPr lang="en-US" sz="1013" b="1" dirty="0"/>
          </a:p>
        </p:txBody>
      </p:sp>
    </p:spTree>
    <p:extLst>
      <p:ext uri="{BB962C8B-B14F-4D97-AF65-F5344CB8AC3E}">
        <p14:creationId xmlns:p14="http://schemas.microsoft.com/office/powerpoint/2010/main" val="191211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1C4E91-6D4E-453A-B887-511952C6A86E}"/>
              </a:ext>
            </a:extLst>
          </p:cNvPr>
          <p:cNvPicPr>
            <a:picLocks noChangeAspect="1"/>
          </p:cNvPicPr>
          <p:nvPr/>
        </p:nvPicPr>
        <p:blipFill>
          <a:blip r:embed="rId3"/>
          <a:stretch>
            <a:fillRect/>
          </a:stretch>
        </p:blipFill>
        <p:spPr>
          <a:xfrm>
            <a:off x="1370892" y="1236642"/>
            <a:ext cx="7214223" cy="5246708"/>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QCEW Data</a:t>
            </a:r>
          </a:p>
        </p:txBody>
      </p:sp>
      <p:sp>
        <p:nvSpPr>
          <p:cNvPr id="9" name="Oval 8">
            <a:extLst>
              <a:ext uri="{FF2B5EF4-FFF2-40B4-BE49-F238E27FC236}">
                <a16:creationId xmlns:a16="http://schemas.microsoft.com/office/drawing/2014/main" id="{F2044218-5526-42E3-8A7F-1B6A70F6B328}"/>
              </a:ext>
            </a:extLst>
          </p:cNvPr>
          <p:cNvSpPr/>
          <p:nvPr/>
        </p:nvSpPr>
        <p:spPr>
          <a:xfrm>
            <a:off x="1557862" y="2545526"/>
            <a:ext cx="788194" cy="4663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6DAE4F6-986A-4523-A720-A852402F81D1}"/>
              </a:ext>
            </a:extLst>
          </p:cNvPr>
          <p:cNvCxnSpPr>
            <a:cxnSpLocks/>
          </p:cNvCxnSpPr>
          <p:nvPr/>
        </p:nvCxnSpPr>
        <p:spPr>
          <a:xfrm>
            <a:off x="2552700" y="2783167"/>
            <a:ext cx="59650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892582-9497-4C57-BA96-5FB355AF19FB}"/>
              </a:ext>
            </a:extLst>
          </p:cNvPr>
          <p:cNvSpPr txBox="1"/>
          <p:nvPr/>
        </p:nvSpPr>
        <p:spPr>
          <a:xfrm>
            <a:off x="3277004" y="2550173"/>
            <a:ext cx="3657600" cy="923330"/>
          </a:xfrm>
          <a:prstGeom prst="rect">
            <a:avLst/>
          </a:prstGeom>
          <a:noFill/>
          <a:ln w="50800">
            <a:solidFill>
              <a:srgbClr val="FF0000"/>
            </a:solidFill>
          </a:ln>
        </p:spPr>
        <p:txBody>
          <a:bodyPr wrap="square" rtlCol="0">
            <a:spAutoFit/>
          </a:bodyPr>
          <a:lstStyle/>
          <a:p>
            <a:r>
              <a:rPr lang="en-US" b="1" dirty="0">
                <a:solidFill>
                  <a:srgbClr val="3399FF"/>
                </a:solidFill>
              </a:rPr>
              <a:t>To view and download data, click the filter button to expand a menu of choices</a:t>
            </a:r>
          </a:p>
        </p:txBody>
      </p:sp>
      <p:sp>
        <p:nvSpPr>
          <p:cNvPr id="11" name="Slide Number Placeholder 3">
            <a:extLst>
              <a:ext uri="{FF2B5EF4-FFF2-40B4-BE49-F238E27FC236}">
                <a16:creationId xmlns:a16="http://schemas.microsoft.com/office/drawing/2014/main" id="{5DDD7E3E-8FA3-4D3D-A1D9-56D4EACA2946}"/>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26</a:t>
            </a:fld>
            <a:endParaRPr lang="en-US" sz="1013" b="1" dirty="0"/>
          </a:p>
        </p:txBody>
      </p:sp>
    </p:spTree>
    <p:extLst>
      <p:ext uri="{BB962C8B-B14F-4D97-AF65-F5344CB8AC3E}">
        <p14:creationId xmlns:p14="http://schemas.microsoft.com/office/powerpoint/2010/main" val="413911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QCEW Data</a:t>
            </a:r>
          </a:p>
        </p:txBody>
      </p:sp>
      <p:cxnSp>
        <p:nvCxnSpPr>
          <p:cNvPr id="9" name="Straight Arrow Connector 8">
            <a:extLst>
              <a:ext uri="{FF2B5EF4-FFF2-40B4-BE49-F238E27FC236}">
                <a16:creationId xmlns:a16="http://schemas.microsoft.com/office/drawing/2014/main" id="{765269C6-F3D7-42A1-93D8-4951E50228E0}"/>
              </a:ext>
            </a:extLst>
          </p:cNvPr>
          <p:cNvCxnSpPr>
            <a:cxnSpLocks/>
          </p:cNvCxnSpPr>
          <p:nvPr/>
        </p:nvCxnSpPr>
        <p:spPr>
          <a:xfrm>
            <a:off x="3467100" y="3412412"/>
            <a:ext cx="17526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9EFCD7-B076-4CAD-B305-2735A75BEC63}"/>
              </a:ext>
            </a:extLst>
          </p:cNvPr>
          <p:cNvPicPr>
            <a:picLocks noChangeAspect="1"/>
          </p:cNvPicPr>
          <p:nvPr/>
        </p:nvPicPr>
        <p:blipFill rotWithShape="1">
          <a:blip r:embed="rId4"/>
          <a:srcRect l="2565" b="1422"/>
          <a:stretch/>
        </p:blipFill>
        <p:spPr>
          <a:xfrm>
            <a:off x="3286183" y="2609571"/>
            <a:ext cx="2161121" cy="207555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3" name="Picture 12">
            <a:extLst>
              <a:ext uri="{FF2B5EF4-FFF2-40B4-BE49-F238E27FC236}">
                <a16:creationId xmlns:a16="http://schemas.microsoft.com/office/drawing/2014/main" id="{E4803402-E95A-4BD6-9CE2-262743C6D99C}"/>
              </a:ext>
            </a:extLst>
          </p:cNvPr>
          <p:cNvPicPr>
            <a:picLocks noChangeAspect="1"/>
          </p:cNvPicPr>
          <p:nvPr/>
        </p:nvPicPr>
        <p:blipFill rotWithShape="1">
          <a:blip r:embed="rId5"/>
          <a:srcRect l="14288" t="36765" r="43252" b="49340"/>
          <a:stretch/>
        </p:blipFill>
        <p:spPr>
          <a:xfrm>
            <a:off x="3136233" y="5837199"/>
            <a:ext cx="6326603" cy="756039"/>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20" name="TextBox 19">
            <a:extLst>
              <a:ext uri="{FF2B5EF4-FFF2-40B4-BE49-F238E27FC236}">
                <a16:creationId xmlns:a16="http://schemas.microsoft.com/office/drawing/2014/main" id="{DA0AEFF7-A704-4538-98D0-9284BAF3FBAF}"/>
              </a:ext>
            </a:extLst>
          </p:cNvPr>
          <p:cNvSpPr txBox="1"/>
          <p:nvPr/>
        </p:nvSpPr>
        <p:spPr>
          <a:xfrm>
            <a:off x="3054393" y="991747"/>
            <a:ext cx="6616614" cy="1323439"/>
          </a:xfrm>
          <a:prstGeom prst="rect">
            <a:avLst/>
          </a:prstGeom>
          <a:noFill/>
        </p:spPr>
        <p:txBody>
          <a:bodyPr wrap="square" rtlCol="0">
            <a:spAutoFit/>
          </a:bodyPr>
          <a:lstStyle/>
          <a:p>
            <a:r>
              <a:rPr lang="en-US" sz="1600" b="1" dirty="0"/>
              <a:t>Expand the filters to the left to view choices for geography, industry (NAICS) level, time period, ownership etc.</a:t>
            </a:r>
          </a:p>
          <a:p>
            <a:endParaRPr lang="en-US" sz="1600" b="1" dirty="0"/>
          </a:p>
          <a:p>
            <a:r>
              <a:rPr lang="en-US" sz="1600" b="1" dirty="0"/>
              <a:t>The number of results displayed can be adjusted below the table and there are multiple options for downloading the data</a:t>
            </a:r>
          </a:p>
        </p:txBody>
      </p:sp>
      <p:pic>
        <p:nvPicPr>
          <p:cNvPr id="4" name="Picture 3">
            <a:extLst>
              <a:ext uri="{FF2B5EF4-FFF2-40B4-BE49-F238E27FC236}">
                <a16:creationId xmlns:a16="http://schemas.microsoft.com/office/drawing/2014/main" id="{A8BDD5F7-D5FD-4A89-A5B4-7D8487ABEE7A}"/>
              </a:ext>
            </a:extLst>
          </p:cNvPr>
          <p:cNvPicPr>
            <a:picLocks noChangeAspect="1"/>
          </p:cNvPicPr>
          <p:nvPr/>
        </p:nvPicPr>
        <p:blipFill rotWithShape="1">
          <a:blip r:embed="rId6"/>
          <a:srcRect b="2275"/>
          <a:stretch/>
        </p:blipFill>
        <p:spPr>
          <a:xfrm>
            <a:off x="77419" y="1178610"/>
            <a:ext cx="2893379" cy="5414628"/>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87960976-BD35-4D1B-9AE3-2D4065F928D2}"/>
              </a:ext>
            </a:extLst>
          </p:cNvPr>
          <p:cNvPicPr>
            <a:picLocks noChangeAspect="1"/>
          </p:cNvPicPr>
          <p:nvPr/>
        </p:nvPicPr>
        <p:blipFill rotWithShape="1">
          <a:blip r:embed="rId7"/>
          <a:srcRect l="3343" t="8526" r="4624" b="5066"/>
          <a:stretch/>
        </p:blipFill>
        <p:spPr>
          <a:xfrm>
            <a:off x="5762689" y="3951213"/>
            <a:ext cx="3700147" cy="1657379"/>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2" name="Picture 11">
            <a:extLst>
              <a:ext uri="{FF2B5EF4-FFF2-40B4-BE49-F238E27FC236}">
                <a16:creationId xmlns:a16="http://schemas.microsoft.com/office/drawing/2014/main" id="{6A0CA828-E923-4B8A-ADA8-142A244B8F5A}"/>
              </a:ext>
            </a:extLst>
          </p:cNvPr>
          <p:cNvPicPr>
            <a:picLocks noChangeAspect="1"/>
          </p:cNvPicPr>
          <p:nvPr/>
        </p:nvPicPr>
        <p:blipFill rotWithShape="1">
          <a:blip r:embed="rId8"/>
          <a:srcRect l="1978" r="5254" b="5705"/>
          <a:stretch/>
        </p:blipFill>
        <p:spPr>
          <a:xfrm>
            <a:off x="7192754" y="2135644"/>
            <a:ext cx="2809120" cy="1586962"/>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7" name="Slide Number Placeholder 3">
            <a:extLst>
              <a:ext uri="{FF2B5EF4-FFF2-40B4-BE49-F238E27FC236}">
                <a16:creationId xmlns:a16="http://schemas.microsoft.com/office/drawing/2014/main" id="{50163C94-EC65-4580-8E53-C9A8264AD437}"/>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27</a:t>
            </a:fld>
            <a:endParaRPr lang="en-US" sz="1013" b="1" dirty="0"/>
          </a:p>
        </p:txBody>
      </p:sp>
    </p:spTree>
    <p:extLst>
      <p:ext uri="{BB962C8B-B14F-4D97-AF65-F5344CB8AC3E}">
        <p14:creationId xmlns:p14="http://schemas.microsoft.com/office/powerpoint/2010/main" val="47365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Data Download Center</a:t>
            </a:r>
          </a:p>
        </p:txBody>
      </p:sp>
      <p:sp>
        <p:nvSpPr>
          <p:cNvPr id="20" name="TextBox 19">
            <a:extLst>
              <a:ext uri="{FF2B5EF4-FFF2-40B4-BE49-F238E27FC236}">
                <a16:creationId xmlns:a16="http://schemas.microsoft.com/office/drawing/2014/main" id="{DA0AEFF7-A704-4538-98D0-9284BAF3FBAF}"/>
              </a:ext>
            </a:extLst>
          </p:cNvPr>
          <p:cNvSpPr txBox="1"/>
          <p:nvPr/>
        </p:nvSpPr>
        <p:spPr>
          <a:xfrm>
            <a:off x="1028700" y="1143000"/>
            <a:ext cx="8253413" cy="1107996"/>
          </a:xfrm>
          <a:prstGeom prst="rect">
            <a:avLst/>
          </a:prstGeom>
          <a:noFill/>
        </p:spPr>
        <p:txBody>
          <a:bodyPr wrap="square" rtlCol="0">
            <a:spAutoFit/>
          </a:bodyPr>
          <a:lstStyle/>
          <a:p>
            <a:pPr algn="ctr"/>
            <a:r>
              <a:rPr lang="en-US" b="1" dirty="0">
                <a:solidFill>
                  <a:srgbClr val="3399FF"/>
                </a:solidFill>
                <a:highlight>
                  <a:srgbClr val="FFFF00"/>
                </a:highlight>
              </a:rPr>
              <a:t>Shortcut for navigating between data sets:</a:t>
            </a:r>
          </a:p>
          <a:p>
            <a:endParaRPr lang="en-US" sz="1600" b="1" dirty="0">
              <a:solidFill>
                <a:srgbClr val="3399FF"/>
              </a:solidFill>
              <a:highlight>
                <a:srgbClr val="FFFF00"/>
              </a:highlight>
            </a:endParaRPr>
          </a:p>
          <a:p>
            <a:r>
              <a:rPr lang="en-US" sz="1600" b="1" dirty="0"/>
              <a:t>Use the drop-down menu at the top of the page to switch from one dataset to another. This will save you from having to go back to the menu on the left and making several clicks.</a:t>
            </a:r>
          </a:p>
        </p:txBody>
      </p:sp>
      <p:pic>
        <p:nvPicPr>
          <p:cNvPr id="5" name="Picture 4">
            <a:extLst>
              <a:ext uri="{FF2B5EF4-FFF2-40B4-BE49-F238E27FC236}">
                <a16:creationId xmlns:a16="http://schemas.microsoft.com/office/drawing/2014/main" id="{146B43AC-019A-441C-B02F-44160615F82E}"/>
              </a:ext>
            </a:extLst>
          </p:cNvPr>
          <p:cNvPicPr>
            <a:picLocks noChangeAspect="1"/>
          </p:cNvPicPr>
          <p:nvPr/>
        </p:nvPicPr>
        <p:blipFill rotWithShape="1">
          <a:blip r:embed="rId4"/>
          <a:srcRect r="2258" b="3955"/>
          <a:stretch/>
        </p:blipFill>
        <p:spPr>
          <a:xfrm>
            <a:off x="2487159" y="3635604"/>
            <a:ext cx="5336494" cy="285488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8" name="Picture 7">
            <a:extLst>
              <a:ext uri="{FF2B5EF4-FFF2-40B4-BE49-F238E27FC236}">
                <a16:creationId xmlns:a16="http://schemas.microsoft.com/office/drawing/2014/main" id="{472A31D4-5754-4B9A-BC1A-EAF74C3EA97E}"/>
              </a:ext>
            </a:extLst>
          </p:cNvPr>
          <p:cNvPicPr>
            <a:picLocks noChangeAspect="1"/>
          </p:cNvPicPr>
          <p:nvPr/>
        </p:nvPicPr>
        <p:blipFill rotWithShape="1">
          <a:blip r:embed="rId5"/>
          <a:srcRect t="18638" b="7473"/>
          <a:stretch/>
        </p:blipFill>
        <p:spPr>
          <a:xfrm>
            <a:off x="2250281" y="2448232"/>
            <a:ext cx="5810250" cy="77416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2" name="Slide Number Placeholder 3">
            <a:extLst>
              <a:ext uri="{FF2B5EF4-FFF2-40B4-BE49-F238E27FC236}">
                <a16:creationId xmlns:a16="http://schemas.microsoft.com/office/drawing/2014/main" id="{8387714B-A156-40D4-B281-1380450B7F5C}"/>
              </a:ext>
            </a:extLst>
          </p:cNvPr>
          <p:cNvSpPr txBox="1">
            <a:spLocks/>
          </p:cNvSpPr>
          <p:nvPr/>
        </p:nvSpPr>
        <p:spPr>
          <a:xfrm>
            <a:off x="9662433" y="6471900"/>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28</a:t>
            </a:fld>
            <a:endParaRPr lang="en-US" sz="1013" b="1" dirty="0"/>
          </a:p>
        </p:txBody>
      </p:sp>
    </p:spTree>
    <p:extLst>
      <p:ext uri="{BB962C8B-B14F-4D97-AF65-F5344CB8AC3E}">
        <p14:creationId xmlns:p14="http://schemas.microsoft.com/office/powerpoint/2010/main" val="335475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Data Download Center</a:t>
            </a:r>
          </a:p>
        </p:txBody>
      </p:sp>
      <p:sp>
        <p:nvSpPr>
          <p:cNvPr id="3" name="TextBox 2">
            <a:extLst>
              <a:ext uri="{FF2B5EF4-FFF2-40B4-BE49-F238E27FC236}">
                <a16:creationId xmlns:a16="http://schemas.microsoft.com/office/drawing/2014/main" id="{2928DD43-B4E5-4881-948A-F09BDA7FA25C}"/>
              </a:ext>
            </a:extLst>
          </p:cNvPr>
          <p:cNvSpPr txBox="1"/>
          <p:nvPr/>
        </p:nvSpPr>
        <p:spPr>
          <a:xfrm>
            <a:off x="1104900" y="1219200"/>
            <a:ext cx="7696200" cy="369332"/>
          </a:xfrm>
          <a:prstGeom prst="rect">
            <a:avLst/>
          </a:prstGeom>
          <a:noFill/>
        </p:spPr>
        <p:txBody>
          <a:bodyPr wrap="square" rtlCol="0">
            <a:spAutoFit/>
          </a:bodyPr>
          <a:lstStyle/>
          <a:p>
            <a:pPr algn="ctr"/>
            <a:r>
              <a:rPr lang="en-US" b="1" dirty="0"/>
              <a:t>The “Data Download Center” is another way to access historical data.</a:t>
            </a:r>
          </a:p>
        </p:txBody>
      </p:sp>
      <p:pic>
        <p:nvPicPr>
          <p:cNvPr id="6" name="Picture 5">
            <a:extLst>
              <a:ext uri="{FF2B5EF4-FFF2-40B4-BE49-F238E27FC236}">
                <a16:creationId xmlns:a16="http://schemas.microsoft.com/office/drawing/2014/main" id="{19B52137-73EA-47CD-9FA8-26139271985E}"/>
              </a:ext>
            </a:extLst>
          </p:cNvPr>
          <p:cNvPicPr>
            <a:picLocks noChangeAspect="1"/>
          </p:cNvPicPr>
          <p:nvPr/>
        </p:nvPicPr>
        <p:blipFill rotWithShape="1">
          <a:blip r:embed="rId4"/>
          <a:srcRect l="14106" t="8422" r="23605"/>
          <a:stretch/>
        </p:blipFill>
        <p:spPr>
          <a:xfrm>
            <a:off x="773925" y="2433178"/>
            <a:ext cx="2273716" cy="199164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911966" y="3846621"/>
            <a:ext cx="1865626"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7811D9-A73C-45BE-A671-09D51F672797}"/>
              </a:ext>
            </a:extLst>
          </p:cNvPr>
          <p:cNvPicPr>
            <a:picLocks noChangeAspect="1"/>
          </p:cNvPicPr>
          <p:nvPr/>
        </p:nvPicPr>
        <p:blipFill rotWithShape="1">
          <a:blip r:embed="rId5"/>
          <a:srcRect l="50000" r="20833" b="32222"/>
          <a:stretch/>
        </p:blipFill>
        <p:spPr>
          <a:xfrm>
            <a:off x="3647970" y="2127499"/>
            <a:ext cx="5727064" cy="374304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0" name="Left Brace 9">
            <a:extLst>
              <a:ext uri="{FF2B5EF4-FFF2-40B4-BE49-F238E27FC236}">
                <a16:creationId xmlns:a16="http://schemas.microsoft.com/office/drawing/2014/main" id="{E55500EA-EA33-45B6-ACDF-5138B2FFD2A7}"/>
              </a:ext>
            </a:extLst>
          </p:cNvPr>
          <p:cNvSpPr/>
          <p:nvPr/>
        </p:nvSpPr>
        <p:spPr>
          <a:xfrm>
            <a:off x="3185683" y="2054444"/>
            <a:ext cx="339232" cy="3889157"/>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5A02EAF1-41C3-4ACA-823A-7A3948FD8224}"/>
              </a:ext>
            </a:extLst>
          </p:cNvPr>
          <p:cNvSpPr txBox="1">
            <a:spLocks/>
          </p:cNvSpPr>
          <p:nvPr/>
        </p:nvSpPr>
        <p:spPr>
          <a:xfrm>
            <a:off x="9662433" y="6471900"/>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29</a:t>
            </a:fld>
            <a:endParaRPr lang="en-US" sz="1013" b="1" dirty="0"/>
          </a:p>
        </p:txBody>
      </p:sp>
    </p:spTree>
    <p:extLst>
      <p:ext uri="{BB962C8B-B14F-4D97-AF65-F5344CB8AC3E}">
        <p14:creationId xmlns:p14="http://schemas.microsoft.com/office/powerpoint/2010/main" val="6083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descr="Image Placeholder">
            <a:extLst>
              <a:ext uri="{FF2B5EF4-FFF2-40B4-BE49-F238E27FC236}">
                <a16:creationId xmlns:a16="http://schemas.microsoft.com/office/drawing/2014/main" id="{0FAB94A8-4138-B047-8AC8-331C2180671A}"/>
              </a:ext>
              <a:ext uri="{C183D7F6-B498-43B3-948B-1728B52AA6E4}">
                <adec:decorative xmlns:adec="http://schemas.microsoft.com/office/drawing/2017/decorative" val="0"/>
              </a:ext>
            </a:extLst>
          </p:cNvPr>
          <p:cNvSpPr>
            <a:spLocks noGrp="1"/>
          </p:cNvSpPr>
          <p:nvPr>
            <p:ph type="pic" sz="quarter" idx="10"/>
          </p:nvPr>
        </p:nvSpPr>
        <p:spPr>
          <a:xfrm>
            <a:off x="5572125" y="0"/>
            <a:ext cx="4714875" cy="6872249"/>
          </a:xfrm>
        </p:spPr>
      </p:sp>
      <p:sp>
        <p:nvSpPr>
          <p:cNvPr id="9" name="TextBox 8">
            <a:extLst>
              <a:ext uri="{FF2B5EF4-FFF2-40B4-BE49-F238E27FC236}">
                <a16:creationId xmlns:a16="http://schemas.microsoft.com/office/drawing/2014/main" id="{00AC0626-E2D6-42C9-AB27-54A4E1B08BF4}"/>
              </a:ext>
            </a:extLst>
          </p:cNvPr>
          <p:cNvSpPr txBox="1"/>
          <p:nvPr/>
        </p:nvSpPr>
        <p:spPr>
          <a:xfrm>
            <a:off x="219162" y="5975050"/>
            <a:ext cx="9848675" cy="523220"/>
          </a:xfrm>
          <a:prstGeom prst="rect">
            <a:avLst/>
          </a:prstGeom>
          <a:solidFill>
            <a:srgbClr val="E5F2FF"/>
          </a:solidFill>
          <a:ln>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hlinkClick r:id="rId3"/>
              </a:rPr>
              <a:t>www.workstats.dli.pa.gov</a:t>
            </a:r>
            <a:endParaRPr kumimoji="0" lang="en-US" sz="2800" b="0" i="0" u="none" strike="noStrike" kern="0" cap="none" spc="0" normalizeH="0" baseline="0" noProof="0" dirty="0">
              <a:ln>
                <a:noFill/>
              </a:ln>
              <a:solidFill>
                <a:prstClr val="black"/>
              </a:solidFill>
              <a:effectLst/>
              <a:uLnTx/>
              <a:uFillTx/>
            </a:endParaRPr>
          </a:p>
        </p:txBody>
      </p:sp>
      <p:pic>
        <p:nvPicPr>
          <p:cNvPr id="3" name="Picture 2">
            <a:extLst>
              <a:ext uri="{FF2B5EF4-FFF2-40B4-BE49-F238E27FC236}">
                <a16:creationId xmlns:a16="http://schemas.microsoft.com/office/drawing/2014/main" id="{3B3A682F-B693-4F26-9BC1-A7E88140887A}"/>
              </a:ext>
            </a:extLst>
          </p:cNvPr>
          <p:cNvPicPr>
            <a:picLocks noChangeAspect="1"/>
          </p:cNvPicPr>
          <p:nvPr/>
        </p:nvPicPr>
        <p:blipFill>
          <a:blip r:embed="rId4"/>
          <a:stretch>
            <a:fillRect/>
          </a:stretch>
        </p:blipFill>
        <p:spPr>
          <a:xfrm>
            <a:off x="261784" y="1314189"/>
            <a:ext cx="9763431" cy="4406953"/>
          </a:xfrm>
          <a:prstGeom prst="rect">
            <a:avLst/>
          </a:prstGeom>
          <a:ln>
            <a:noFill/>
          </a:ln>
          <a:effectLst>
            <a:outerShdw blurRad="190500" algn="tl" rotWithShape="0">
              <a:srgbClr val="000000">
                <a:alpha val="70000"/>
              </a:srgbClr>
            </a:outerShdw>
          </a:effectLst>
        </p:spPr>
      </p:pic>
      <p:sp>
        <p:nvSpPr>
          <p:cNvPr id="8" name="Slide Number Placeholder 7">
            <a:extLst>
              <a:ext uri="{FF2B5EF4-FFF2-40B4-BE49-F238E27FC236}">
                <a16:creationId xmlns:a16="http://schemas.microsoft.com/office/drawing/2014/main" id="{46BECCDC-EB91-4A9F-989B-C241D0DF5290}"/>
              </a:ext>
            </a:extLst>
          </p:cNvPr>
          <p:cNvSpPr>
            <a:spLocks noGrp="1"/>
          </p:cNvSpPr>
          <p:nvPr>
            <p:ph type="sldNum" sz="quarter" idx="15"/>
          </p:nvPr>
        </p:nvSpPr>
        <p:spPr/>
        <p:txBody>
          <a:bodyPr/>
          <a:lstStyle/>
          <a:p>
            <a:fld id="{8699F50C-BE38-4BD0-BA84-9B090E1F2B9B}" type="slidenum">
              <a:rPr lang="en-US" smtClean="0"/>
              <a:pPr/>
              <a:t>3</a:t>
            </a:fld>
            <a:endParaRPr lang="en-US" dirty="0"/>
          </a:p>
        </p:txBody>
      </p:sp>
    </p:spTree>
    <p:extLst>
      <p:ext uri="{BB962C8B-B14F-4D97-AF65-F5344CB8AC3E}">
        <p14:creationId xmlns:p14="http://schemas.microsoft.com/office/powerpoint/2010/main" val="2404092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Data Download Center</a:t>
            </a:r>
          </a:p>
        </p:txBody>
      </p:sp>
      <p:pic>
        <p:nvPicPr>
          <p:cNvPr id="11" name="Picture 10">
            <a:extLst>
              <a:ext uri="{FF2B5EF4-FFF2-40B4-BE49-F238E27FC236}">
                <a16:creationId xmlns:a16="http://schemas.microsoft.com/office/drawing/2014/main" id="{D7E344C7-1791-43BE-A6D8-1D98DA5FDF8C}"/>
              </a:ext>
            </a:extLst>
          </p:cNvPr>
          <p:cNvPicPr>
            <a:picLocks noChangeAspect="1"/>
          </p:cNvPicPr>
          <p:nvPr/>
        </p:nvPicPr>
        <p:blipFill rotWithShape="1">
          <a:blip r:embed="rId4"/>
          <a:srcRect b="7726"/>
          <a:stretch/>
        </p:blipFill>
        <p:spPr>
          <a:xfrm>
            <a:off x="1628775" y="5153906"/>
            <a:ext cx="7029450" cy="81738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3224217" y="5408613"/>
            <a:ext cx="5272083" cy="3063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830A6AA-3581-4E46-B6B9-DDB48CE1D5CD}"/>
              </a:ext>
            </a:extLst>
          </p:cNvPr>
          <p:cNvPicPr>
            <a:picLocks noChangeAspect="1"/>
          </p:cNvPicPr>
          <p:nvPr/>
        </p:nvPicPr>
        <p:blipFill rotWithShape="1">
          <a:blip r:embed="rId5"/>
          <a:srcRect t="15694" r="64713" b="40294"/>
          <a:stretch/>
        </p:blipFill>
        <p:spPr>
          <a:xfrm>
            <a:off x="1311867" y="1284995"/>
            <a:ext cx="7663266" cy="349042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lide Number Placeholder 3">
            <a:extLst>
              <a:ext uri="{FF2B5EF4-FFF2-40B4-BE49-F238E27FC236}">
                <a16:creationId xmlns:a16="http://schemas.microsoft.com/office/drawing/2014/main" id="{4F102ABC-E464-4299-969A-390259915512}"/>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30</a:t>
            </a:fld>
            <a:endParaRPr lang="en-US" sz="1013" b="1" dirty="0"/>
          </a:p>
        </p:txBody>
      </p:sp>
    </p:spTree>
    <p:extLst>
      <p:ext uri="{BB962C8B-B14F-4D97-AF65-F5344CB8AC3E}">
        <p14:creationId xmlns:p14="http://schemas.microsoft.com/office/powerpoint/2010/main" val="8688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9684" t="2747" r="4335" b="5555"/>
          <a:stretch/>
        </p:blipFill>
        <p:spPr>
          <a:xfrm>
            <a:off x="2884633" y="1584054"/>
            <a:ext cx="2606464" cy="5121547"/>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CF1884AD-6479-4C5C-AD43-DBC374EE3264}"/>
              </a:ext>
            </a:extLst>
          </p:cNvPr>
          <p:cNvPicPr>
            <a:picLocks noChangeAspect="1"/>
          </p:cNvPicPr>
          <p:nvPr/>
        </p:nvPicPr>
        <p:blipFill rotWithShape="1">
          <a:blip r:embed="rId5"/>
          <a:srcRect l="8333" r="30614" b="9522"/>
          <a:stretch/>
        </p:blipFill>
        <p:spPr>
          <a:xfrm>
            <a:off x="5674389" y="2590800"/>
            <a:ext cx="3810000" cy="3487206"/>
          </a:xfrm>
          <a:prstGeom prst="roundRect">
            <a:avLst>
              <a:gd name="adj" fmla="val 4167"/>
            </a:avLst>
          </a:prstGeom>
          <a:solidFill>
            <a:srgbClr val="FFFFFF"/>
          </a:solidFill>
          <a:ln w="57150" cap="sq">
            <a:solidFill>
              <a:srgbClr val="4B92E7"/>
            </a:solidFill>
            <a:miter lim="800000"/>
          </a:ln>
          <a:effectLst/>
        </p:spPr>
      </p:pic>
      <p:cxnSp>
        <p:nvCxnSpPr>
          <p:cNvPr id="11" name="Straight Arrow Connector 10">
            <a:extLst>
              <a:ext uri="{FF2B5EF4-FFF2-40B4-BE49-F238E27FC236}">
                <a16:creationId xmlns:a16="http://schemas.microsoft.com/office/drawing/2014/main" id="{696E259E-EB87-4269-B335-7C8522F49DAA}"/>
              </a:ext>
            </a:extLst>
          </p:cNvPr>
          <p:cNvCxnSpPr>
            <a:cxnSpLocks/>
          </p:cNvCxnSpPr>
          <p:nvPr/>
        </p:nvCxnSpPr>
        <p:spPr>
          <a:xfrm flipV="1">
            <a:off x="5243562" y="3693755"/>
            <a:ext cx="583227" cy="640649"/>
          </a:xfrm>
          <a:prstGeom prst="straightConnector1">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a:off x="5155406" y="2351887"/>
            <a:ext cx="671382" cy="19305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BDBEDF-A1A7-4D18-A7A9-4D650132EE19}"/>
              </a:ext>
            </a:extLst>
          </p:cNvPr>
          <p:cNvCxnSpPr>
            <a:cxnSpLocks/>
          </p:cNvCxnSpPr>
          <p:nvPr/>
        </p:nvCxnSpPr>
        <p:spPr>
          <a:xfrm flipV="1">
            <a:off x="4836188" y="4690464"/>
            <a:ext cx="990600" cy="1175135"/>
          </a:xfrm>
          <a:prstGeom prst="straightConnector1">
            <a:avLst/>
          </a:prstGeom>
          <a:ln w="285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373774-79A7-4A2A-B162-96D1185BAA88}"/>
              </a:ext>
            </a:extLst>
          </p:cNvPr>
          <p:cNvCxnSpPr>
            <a:cxnSpLocks/>
          </p:cNvCxnSpPr>
          <p:nvPr/>
        </p:nvCxnSpPr>
        <p:spPr>
          <a:xfrm>
            <a:off x="5143500" y="3944611"/>
            <a:ext cx="669098" cy="166563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6"/>
          <a:srcRect l="14106" t="8422" r="25301"/>
          <a:stretch/>
        </p:blipFill>
        <p:spPr>
          <a:xfrm>
            <a:off x="773889" y="3634993"/>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3" name="Left Brace 12">
            <a:extLst>
              <a:ext uri="{FF2B5EF4-FFF2-40B4-BE49-F238E27FC236}">
                <a16:creationId xmlns:a16="http://schemas.microsoft.com/office/drawing/2014/main" id="{D30629A3-4CD7-416A-8381-1716931F6003}"/>
              </a:ext>
            </a:extLst>
          </p:cNvPr>
          <p:cNvSpPr/>
          <p:nvPr/>
        </p:nvSpPr>
        <p:spPr>
          <a:xfrm>
            <a:off x="2622590" y="1584053"/>
            <a:ext cx="257331" cy="5121547"/>
          </a:xfrm>
          <a:prstGeom prst="leftBrace">
            <a:avLst>
              <a:gd name="adj1" fmla="val 34010"/>
              <a:gd name="adj2" fmla="val 50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5C213A4B-976F-4379-8D2A-8E141C444713}"/>
              </a:ext>
            </a:extLst>
          </p:cNvPr>
          <p:cNvSpPr/>
          <p:nvPr/>
        </p:nvSpPr>
        <p:spPr>
          <a:xfrm>
            <a:off x="833829" y="3972372"/>
            <a:ext cx="1668881" cy="224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442CC25-1A07-4E56-A6BE-8498A3CD8220}"/>
              </a:ext>
            </a:extLst>
          </p:cNvPr>
          <p:cNvSpPr txBox="1"/>
          <p:nvPr/>
        </p:nvSpPr>
        <p:spPr>
          <a:xfrm>
            <a:off x="604585" y="1116935"/>
            <a:ext cx="4657269" cy="338554"/>
          </a:xfrm>
          <a:prstGeom prst="rect">
            <a:avLst/>
          </a:prstGeom>
          <a:noFill/>
        </p:spPr>
        <p:txBody>
          <a:bodyPr wrap="square" rtlCol="0">
            <a:spAutoFit/>
          </a:bodyPr>
          <a:lstStyle/>
          <a:p>
            <a:pPr algn="ctr"/>
            <a:r>
              <a:rPr lang="en-US" sz="1600" b="1" dirty="0"/>
              <a:t>Access through Research &amp; Historical side:</a:t>
            </a:r>
          </a:p>
        </p:txBody>
      </p:sp>
      <p:sp>
        <p:nvSpPr>
          <p:cNvPr id="16" name="TextBox 15">
            <a:extLst>
              <a:ext uri="{FF2B5EF4-FFF2-40B4-BE49-F238E27FC236}">
                <a16:creationId xmlns:a16="http://schemas.microsoft.com/office/drawing/2014/main" id="{B8028FCC-87F0-4EDB-8ADB-374B3A499588}"/>
              </a:ext>
            </a:extLst>
          </p:cNvPr>
          <p:cNvSpPr txBox="1"/>
          <p:nvPr/>
        </p:nvSpPr>
        <p:spPr>
          <a:xfrm>
            <a:off x="5182969" y="1116936"/>
            <a:ext cx="4840561" cy="584775"/>
          </a:xfrm>
          <a:prstGeom prst="rect">
            <a:avLst/>
          </a:prstGeom>
          <a:noFill/>
        </p:spPr>
        <p:txBody>
          <a:bodyPr wrap="square" rtlCol="0">
            <a:spAutoFit/>
          </a:bodyPr>
          <a:lstStyle/>
          <a:p>
            <a:pPr algn="ctr"/>
            <a:r>
              <a:rPr lang="en-US" sz="1600" b="1" dirty="0"/>
              <a:t>Access through WorkStats side </a:t>
            </a:r>
          </a:p>
          <a:p>
            <a:pPr algn="ctr"/>
            <a:r>
              <a:rPr lang="en-US" sz="1600" b="1" dirty="0"/>
              <a:t>(less clicks – can bookmark these links):</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740156" y="-737066"/>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7406894" y="-229328"/>
            <a:ext cx="398547" cy="4010937"/>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Slide Number Placeholder 3">
            <a:extLst>
              <a:ext uri="{FF2B5EF4-FFF2-40B4-BE49-F238E27FC236}">
                <a16:creationId xmlns:a16="http://schemas.microsoft.com/office/drawing/2014/main" id="{0E618297-B72F-48A9-BBBD-DA692989390F}"/>
              </a:ext>
            </a:extLst>
          </p:cNvPr>
          <p:cNvSpPr txBox="1">
            <a:spLocks/>
          </p:cNvSpPr>
          <p:nvPr/>
        </p:nvSpPr>
        <p:spPr>
          <a:xfrm>
            <a:off x="9662433" y="6471900"/>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31</a:t>
            </a:fld>
            <a:endParaRPr lang="en-US" sz="1013" b="1" dirty="0"/>
          </a:p>
        </p:txBody>
      </p:sp>
    </p:spTree>
    <p:extLst>
      <p:ext uri="{BB962C8B-B14F-4D97-AF65-F5344CB8AC3E}">
        <p14:creationId xmlns:p14="http://schemas.microsoft.com/office/powerpoint/2010/main" val="105814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a:t>
            </a:r>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14551" t="69275" r="9961" b="5555"/>
          <a:stretch/>
        </p:blipFill>
        <p:spPr>
          <a:xfrm>
            <a:off x="2932150" y="3698796"/>
            <a:ext cx="2288390" cy="140579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5"/>
          <a:srcRect l="14106" t="8422" r="25301"/>
          <a:stretch/>
        </p:blipFill>
        <p:spPr>
          <a:xfrm>
            <a:off x="746794" y="3661892"/>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6442CC25-1A07-4E56-A6BE-8498A3CD8220}"/>
              </a:ext>
            </a:extLst>
          </p:cNvPr>
          <p:cNvSpPr txBox="1"/>
          <p:nvPr/>
        </p:nvSpPr>
        <p:spPr>
          <a:xfrm>
            <a:off x="604585" y="1116936"/>
            <a:ext cx="4657269" cy="584775"/>
          </a:xfrm>
          <a:prstGeom prst="rect">
            <a:avLst/>
          </a:prstGeom>
          <a:noFill/>
        </p:spPr>
        <p:txBody>
          <a:bodyPr wrap="square" rtlCol="0">
            <a:spAutoFit/>
          </a:bodyPr>
          <a:lstStyle/>
          <a:p>
            <a:pPr algn="ctr"/>
            <a:r>
              <a:rPr lang="en-US" sz="1600" b="1" dirty="0"/>
              <a:t>Links copied from the Research side of the website can’t be bookmarked</a:t>
            </a:r>
          </a:p>
        </p:txBody>
      </p:sp>
      <p:sp>
        <p:nvSpPr>
          <p:cNvPr id="16" name="TextBox 15">
            <a:extLst>
              <a:ext uri="{FF2B5EF4-FFF2-40B4-BE49-F238E27FC236}">
                <a16:creationId xmlns:a16="http://schemas.microsoft.com/office/drawing/2014/main" id="{B8028FCC-87F0-4EDB-8ADB-374B3A499588}"/>
              </a:ext>
            </a:extLst>
          </p:cNvPr>
          <p:cNvSpPr txBox="1"/>
          <p:nvPr/>
        </p:nvSpPr>
        <p:spPr>
          <a:xfrm>
            <a:off x="5478050" y="1116936"/>
            <a:ext cx="4133585" cy="584775"/>
          </a:xfrm>
          <a:prstGeom prst="rect">
            <a:avLst/>
          </a:prstGeom>
          <a:noFill/>
        </p:spPr>
        <p:txBody>
          <a:bodyPr wrap="square" rtlCol="0">
            <a:spAutoFit/>
          </a:bodyPr>
          <a:lstStyle/>
          <a:p>
            <a:pPr algn="ctr"/>
            <a:r>
              <a:rPr lang="en-US" sz="1600" b="1" dirty="0"/>
              <a:t>Links copied from the WorkStats side of the website CAN be bookmarked:</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721595" y="-503907"/>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7403795" y="-271986"/>
            <a:ext cx="331912" cy="4010938"/>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410327F9-9C2A-433C-9BD9-77948BF49D2A}"/>
              </a:ext>
            </a:extLst>
          </p:cNvPr>
          <p:cNvSpPr txBox="1"/>
          <p:nvPr/>
        </p:nvSpPr>
        <p:spPr>
          <a:xfrm>
            <a:off x="610066" y="5329807"/>
            <a:ext cx="4727642" cy="584775"/>
          </a:xfrm>
          <a:prstGeom prst="rect">
            <a:avLst/>
          </a:prstGeom>
          <a:noFill/>
        </p:spPr>
        <p:txBody>
          <a:bodyPr wrap="square">
            <a:spAutoFit/>
          </a:bodyPr>
          <a:lstStyle/>
          <a:p>
            <a:r>
              <a:rPr lang="en-US" sz="1600" dirty="0">
                <a:hlinkClick r:id="rId6"/>
              </a:rPr>
              <a:t>https://paworkstats.geosolinc.com/vosnet/analyzer/resultsNew.aspx?session=labforce</a:t>
            </a:r>
            <a:r>
              <a:rPr lang="en-US" sz="1600" dirty="0"/>
              <a:t> </a:t>
            </a:r>
          </a:p>
        </p:txBody>
      </p:sp>
      <p:sp>
        <p:nvSpPr>
          <p:cNvPr id="28" name="TextBox 27">
            <a:extLst>
              <a:ext uri="{FF2B5EF4-FFF2-40B4-BE49-F238E27FC236}">
                <a16:creationId xmlns:a16="http://schemas.microsoft.com/office/drawing/2014/main" id="{246F2F77-DA3C-4A6F-AD47-CA91C5AC30AA}"/>
              </a:ext>
            </a:extLst>
          </p:cNvPr>
          <p:cNvSpPr txBox="1"/>
          <p:nvPr/>
        </p:nvSpPr>
        <p:spPr>
          <a:xfrm>
            <a:off x="5564282" y="5489939"/>
            <a:ext cx="3451160" cy="1384995"/>
          </a:xfrm>
          <a:prstGeom prst="rect">
            <a:avLst/>
          </a:prstGeom>
          <a:noFill/>
        </p:spPr>
        <p:txBody>
          <a:bodyPr wrap="square">
            <a:spAutoFit/>
          </a:bodyPr>
          <a:lstStyle/>
          <a:p>
            <a:r>
              <a:rPr lang="en-US" sz="1400" dirty="0">
                <a:hlinkClick r:id="rId7"/>
              </a:rPr>
              <a:t>Right-click the link and click “copy link address” to copy/save the link</a:t>
            </a:r>
          </a:p>
          <a:p>
            <a:endParaRPr lang="en-US" sz="1400" dirty="0">
              <a:hlinkClick r:id="rId7"/>
            </a:endParaRPr>
          </a:p>
          <a:p>
            <a:r>
              <a:rPr lang="en-US" sz="1400" dirty="0">
                <a:hlinkClick r:id="rId7"/>
              </a:rPr>
              <a:t>https://paworkstats.geosolinc.com/altentry.asp?action=lmiguest&amp;whereto=LABFORCEDATA</a:t>
            </a:r>
            <a:r>
              <a:rPr lang="en-US" sz="1400" dirty="0"/>
              <a:t> </a:t>
            </a:r>
          </a:p>
        </p:txBody>
      </p:sp>
      <p:sp>
        <p:nvSpPr>
          <p:cNvPr id="18438" name="Multiplication Sign 18437">
            <a:extLst>
              <a:ext uri="{FF2B5EF4-FFF2-40B4-BE49-F238E27FC236}">
                <a16:creationId xmlns:a16="http://schemas.microsoft.com/office/drawing/2014/main" id="{E9CE3EAF-B3CE-44A1-BADA-4E7E6B488B90}"/>
              </a:ext>
            </a:extLst>
          </p:cNvPr>
          <p:cNvSpPr/>
          <p:nvPr/>
        </p:nvSpPr>
        <p:spPr>
          <a:xfrm>
            <a:off x="2226105" y="5106337"/>
            <a:ext cx="1024779" cy="1115425"/>
          </a:xfrm>
          <a:prstGeom prst="mathMultiply">
            <a:avLst/>
          </a:prstGeom>
          <a:solidFill>
            <a:srgbClr val="FF0000">
              <a:alpha val="5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9" name="Arrow: Curved Right 18438">
            <a:extLst>
              <a:ext uri="{FF2B5EF4-FFF2-40B4-BE49-F238E27FC236}">
                <a16:creationId xmlns:a16="http://schemas.microsoft.com/office/drawing/2014/main" id="{272F4F13-048B-428C-9E9A-B4D4729FD7E7}"/>
              </a:ext>
            </a:extLst>
          </p:cNvPr>
          <p:cNvSpPr/>
          <p:nvPr/>
        </p:nvSpPr>
        <p:spPr>
          <a:xfrm>
            <a:off x="5321424" y="4011190"/>
            <a:ext cx="280509" cy="1780010"/>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445" name="Picture 18444">
            <a:extLst>
              <a:ext uri="{FF2B5EF4-FFF2-40B4-BE49-F238E27FC236}">
                <a16:creationId xmlns:a16="http://schemas.microsoft.com/office/drawing/2014/main" id="{D883F440-B57B-4135-9AA7-7AFBA7A8B679}"/>
              </a:ext>
            </a:extLst>
          </p:cNvPr>
          <p:cNvPicPr>
            <a:picLocks noChangeAspect="1"/>
          </p:cNvPicPr>
          <p:nvPr/>
        </p:nvPicPr>
        <p:blipFill rotWithShape="1">
          <a:blip r:embed="rId8"/>
          <a:srcRect l="1829" t="-1" r="2264" b="42725"/>
          <a:stretch/>
        </p:blipFill>
        <p:spPr>
          <a:xfrm>
            <a:off x="752671" y="2052663"/>
            <a:ext cx="4412814" cy="134847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flipH="1" flipV="1">
            <a:off x="2224484" y="2496949"/>
            <a:ext cx="734595" cy="1807181"/>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51" name="Picture 50" descr="A screenshot of a computer&#10;&#10;Description automatically generated">
            <a:extLst>
              <a:ext uri="{FF2B5EF4-FFF2-40B4-BE49-F238E27FC236}">
                <a16:creationId xmlns:a16="http://schemas.microsoft.com/office/drawing/2014/main" id="{295032CE-87BA-4DD2-BB66-794C6E0E9D34}"/>
              </a:ext>
            </a:extLst>
          </p:cNvPr>
          <p:cNvPicPr>
            <a:picLocks noChangeAspect="1"/>
          </p:cNvPicPr>
          <p:nvPr/>
        </p:nvPicPr>
        <p:blipFill rotWithShape="1">
          <a:blip r:embed="rId9"/>
          <a:srcRect l="56576" t="34733" r="23680" b="8739"/>
          <a:stretch/>
        </p:blipFill>
        <p:spPr bwMode="auto">
          <a:xfrm>
            <a:off x="5719101" y="2006074"/>
            <a:ext cx="3703009" cy="3483864"/>
          </a:xfrm>
          <a:prstGeom prst="roundRect">
            <a:avLst>
              <a:gd name="adj" fmla="val 4167"/>
            </a:avLst>
          </a:prstGeom>
          <a:solidFill>
            <a:srgbClr val="FFFFFF"/>
          </a:solidFill>
          <a:ln w="57150" cap="sq">
            <a:solidFill>
              <a:srgbClr val="4B92E7"/>
            </a:solidFill>
            <a:miter lim="800000"/>
          </a:ln>
          <a:effectLst/>
          <a:extLst>
            <a:ext uri="{53640926-AAD7-44D8-BBD7-CCE9431645EC}">
              <a14:shadowObscured xmlns:a14="http://schemas.microsoft.com/office/drawing/2010/main"/>
            </a:ext>
          </a:extLst>
        </p:spPr>
      </p:pic>
      <p:sp>
        <p:nvSpPr>
          <p:cNvPr id="53" name="Rectangle: Rounded Corners 52">
            <a:extLst>
              <a:ext uri="{FF2B5EF4-FFF2-40B4-BE49-F238E27FC236}">
                <a16:creationId xmlns:a16="http://schemas.microsoft.com/office/drawing/2014/main" id="{862F0F12-0A74-42D2-96A7-335B1CA0EF99}"/>
              </a:ext>
            </a:extLst>
          </p:cNvPr>
          <p:cNvSpPr/>
          <p:nvPr/>
        </p:nvSpPr>
        <p:spPr>
          <a:xfrm>
            <a:off x="7906156" y="4620787"/>
            <a:ext cx="666345" cy="2041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5E562F0-BE99-4403-B685-D574387A67BA}"/>
              </a:ext>
            </a:extLst>
          </p:cNvPr>
          <p:cNvCxnSpPr>
            <a:cxnSpLocks/>
          </p:cNvCxnSpPr>
          <p:nvPr/>
        </p:nvCxnSpPr>
        <p:spPr>
          <a:xfrm flipH="1">
            <a:off x="2738493" y="4304129"/>
            <a:ext cx="223392" cy="1094092"/>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1" name="Slide Number Placeholder 3">
            <a:extLst>
              <a:ext uri="{FF2B5EF4-FFF2-40B4-BE49-F238E27FC236}">
                <a16:creationId xmlns:a16="http://schemas.microsoft.com/office/drawing/2014/main" id="{701104F5-00EF-4085-B011-D232B296EB6B}"/>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32</a:t>
            </a:fld>
            <a:endParaRPr lang="en-US" sz="1013" b="1" dirty="0"/>
          </a:p>
        </p:txBody>
      </p:sp>
    </p:spTree>
    <p:extLst>
      <p:ext uri="{BB962C8B-B14F-4D97-AF65-F5344CB8AC3E}">
        <p14:creationId xmlns:p14="http://schemas.microsoft.com/office/powerpoint/2010/main" val="686583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1"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1028700" y="381000"/>
            <a:ext cx="5334000" cy="457200"/>
          </a:xfrm>
        </p:spPr>
        <p:txBody>
          <a:bodyPr/>
          <a:lstStyle/>
          <a:p>
            <a:pPr eaLnBrk="1" hangingPunct="1"/>
            <a:r>
              <a:rPr lang="en-US" altLang="en-US" sz="1800" dirty="0">
                <a:solidFill>
                  <a:schemeClr val="bg1"/>
                </a:solidFill>
                <a:latin typeface="Verdana" pitchFamily="34" charset="0"/>
                <a:ea typeface="Verdana" pitchFamily="34" charset="0"/>
                <a:cs typeface="Verdana" pitchFamily="34" charset="0"/>
              </a:rPr>
              <a:t>Research &amp; Historical Data –</a:t>
            </a:r>
            <a:br>
              <a:rPr lang="en-US" altLang="en-US" sz="1800" dirty="0">
                <a:solidFill>
                  <a:schemeClr val="bg1"/>
                </a:solidFill>
                <a:latin typeface="Verdana" pitchFamily="34" charset="0"/>
                <a:ea typeface="Verdana" pitchFamily="34" charset="0"/>
                <a:cs typeface="Verdana" pitchFamily="34" charset="0"/>
              </a:rPr>
            </a:br>
            <a:r>
              <a:rPr lang="en-US" altLang="en-US" sz="1800" dirty="0">
                <a:solidFill>
                  <a:schemeClr val="bg1"/>
                </a:solidFill>
                <a:latin typeface="Verdana" pitchFamily="34" charset="0"/>
                <a:ea typeface="Verdana" pitchFamily="34" charset="0"/>
                <a:cs typeface="Verdana" pitchFamily="34" charset="0"/>
              </a:rPr>
              <a:t>Returning to WorkStats Website</a:t>
            </a:r>
          </a:p>
        </p:txBody>
      </p:sp>
      <p:pic>
        <p:nvPicPr>
          <p:cNvPr id="7" name="Picture 6">
            <a:extLst>
              <a:ext uri="{FF2B5EF4-FFF2-40B4-BE49-F238E27FC236}">
                <a16:creationId xmlns:a16="http://schemas.microsoft.com/office/drawing/2014/main" id="{C77049C5-7182-42B0-8CFC-8471742DB534}"/>
              </a:ext>
            </a:extLst>
          </p:cNvPr>
          <p:cNvPicPr>
            <a:picLocks noChangeAspect="1"/>
          </p:cNvPicPr>
          <p:nvPr/>
        </p:nvPicPr>
        <p:blipFill rotWithShape="1">
          <a:blip r:embed="rId4"/>
          <a:srcRect l="3284" t="27275"/>
          <a:stretch/>
        </p:blipFill>
        <p:spPr>
          <a:xfrm>
            <a:off x="2607466" y="3174130"/>
            <a:ext cx="5048250" cy="52645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1" name="Rectangle: Rounded Corners 10">
            <a:extLst>
              <a:ext uri="{FF2B5EF4-FFF2-40B4-BE49-F238E27FC236}">
                <a16:creationId xmlns:a16="http://schemas.microsoft.com/office/drawing/2014/main" id="{E2082241-574C-4324-9EEE-21D9F5C39B7F}"/>
              </a:ext>
            </a:extLst>
          </p:cNvPr>
          <p:cNvSpPr/>
          <p:nvPr/>
        </p:nvSpPr>
        <p:spPr>
          <a:xfrm>
            <a:off x="5055392" y="3235822"/>
            <a:ext cx="2336241" cy="4019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06F960-2277-4900-9D33-A783485917CB}"/>
              </a:ext>
            </a:extLst>
          </p:cNvPr>
          <p:cNvSpPr txBox="1"/>
          <p:nvPr/>
        </p:nvSpPr>
        <p:spPr>
          <a:xfrm>
            <a:off x="503128" y="1352181"/>
            <a:ext cx="8253413" cy="3693319"/>
          </a:xfrm>
          <a:prstGeom prst="rect">
            <a:avLst/>
          </a:prstGeom>
          <a:noFill/>
        </p:spPr>
        <p:txBody>
          <a:bodyPr wrap="square" rtlCol="0">
            <a:spAutoFit/>
          </a:bodyPr>
          <a:lstStyle/>
          <a:p>
            <a:pPr algn="ctr"/>
            <a:r>
              <a:rPr lang="en-US" b="1" dirty="0"/>
              <a:t>Q: How do I return to the “</a:t>
            </a:r>
            <a:r>
              <a:rPr lang="en-US" b="1" dirty="0">
                <a:solidFill>
                  <a:srgbClr val="4B92E7"/>
                </a:solidFill>
              </a:rPr>
              <a:t>WorkStats</a:t>
            </a:r>
            <a:r>
              <a:rPr lang="en-US" b="1" dirty="0"/>
              <a:t>” side of the website after I’m finished on the “</a:t>
            </a:r>
            <a:r>
              <a:rPr lang="en-US" b="1" dirty="0">
                <a:solidFill>
                  <a:srgbClr val="4B92E7"/>
                </a:solidFill>
              </a:rPr>
              <a:t>Research &amp; Historical Data</a:t>
            </a:r>
            <a:r>
              <a:rPr lang="en-US" b="1" dirty="0"/>
              <a:t>” side?</a:t>
            </a:r>
          </a:p>
          <a:p>
            <a:pPr algn="ctr"/>
            <a:endParaRPr lang="en-US" b="1" dirty="0">
              <a:solidFill>
                <a:srgbClr val="4B92E7"/>
              </a:solidFill>
              <a:latin typeface="Arial" charset="0"/>
            </a:endParaRPr>
          </a:p>
          <a:p>
            <a:pPr algn="ctr"/>
            <a:r>
              <a:rPr lang="en-US" b="1" dirty="0"/>
              <a:t>A: When you open the “</a:t>
            </a:r>
            <a:r>
              <a:rPr lang="en-US" b="1" dirty="0">
                <a:solidFill>
                  <a:srgbClr val="4B92E7"/>
                </a:solidFill>
              </a:rPr>
              <a:t>Research &amp; Historical Data</a:t>
            </a:r>
            <a:r>
              <a:rPr lang="en-US" b="1" dirty="0"/>
              <a:t>” link it should open in a new browser leaving the “</a:t>
            </a:r>
            <a:r>
              <a:rPr lang="en-US" b="1" dirty="0">
                <a:solidFill>
                  <a:srgbClr val="4B92E7"/>
                </a:solidFill>
              </a:rPr>
              <a:t>WorkStats</a:t>
            </a:r>
            <a:r>
              <a:rPr lang="en-US" b="1" dirty="0"/>
              <a:t>” area of the website untouched. If the browser tab is still open, you can simply click on the other tab to return to the WorkStats website.</a:t>
            </a:r>
          </a:p>
          <a:p>
            <a:pPr algn="ctr"/>
            <a:endParaRPr lang="en-US" b="1" dirty="0"/>
          </a:p>
          <a:p>
            <a:pPr algn="ctr"/>
            <a:endParaRPr lang="en-US" b="1" dirty="0"/>
          </a:p>
          <a:p>
            <a:pPr algn="ctr"/>
            <a:endParaRPr lang="en-US" b="1" dirty="0"/>
          </a:p>
          <a:p>
            <a:pPr algn="ctr"/>
            <a:r>
              <a:rPr lang="en-US" b="1" dirty="0"/>
              <a:t>If for some reason you’ve closed the other tab, you can return to the WorkStats area by first clicking the “home” button to return to the homepage for “Research &amp; Historical Data” and then clicking the “PA WorkStats Home” button found in the top right-hand corner of the “Research &amp; Historical Data” area.</a:t>
            </a:r>
          </a:p>
        </p:txBody>
      </p:sp>
      <p:pic>
        <p:nvPicPr>
          <p:cNvPr id="17" name="Picture 16">
            <a:extLst>
              <a:ext uri="{FF2B5EF4-FFF2-40B4-BE49-F238E27FC236}">
                <a16:creationId xmlns:a16="http://schemas.microsoft.com/office/drawing/2014/main" id="{288C13F2-C99B-4DFE-A056-F0C2E7D3059A}"/>
              </a:ext>
            </a:extLst>
          </p:cNvPr>
          <p:cNvPicPr>
            <a:picLocks noChangeAspect="1"/>
          </p:cNvPicPr>
          <p:nvPr/>
        </p:nvPicPr>
        <p:blipFill rotWithShape="1">
          <a:blip r:embed="rId5"/>
          <a:srcRect t="12544" b="12544"/>
          <a:stretch/>
        </p:blipFill>
        <p:spPr>
          <a:xfrm>
            <a:off x="3802854" y="4924690"/>
            <a:ext cx="2505075" cy="72067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0A065174-6A0C-4015-B696-9DA7972B11BB}"/>
              </a:ext>
            </a:extLst>
          </p:cNvPr>
          <p:cNvPicPr>
            <a:picLocks noChangeAspect="1"/>
          </p:cNvPicPr>
          <p:nvPr/>
        </p:nvPicPr>
        <p:blipFill>
          <a:blip r:embed="rId6"/>
          <a:stretch>
            <a:fillRect/>
          </a:stretch>
        </p:blipFill>
        <p:spPr>
          <a:xfrm>
            <a:off x="3658793" y="5794007"/>
            <a:ext cx="2993227" cy="902436"/>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Rounded Corners 11">
            <a:extLst>
              <a:ext uri="{FF2B5EF4-FFF2-40B4-BE49-F238E27FC236}">
                <a16:creationId xmlns:a16="http://schemas.microsoft.com/office/drawing/2014/main" id="{8006B1F2-A131-4BE1-AE21-C802B3C963F3}"/>
              </a:ext>
            </a:extLst>
          </p:cNvPr>
          <p:cNvSpPr/>
          <p:nvPr/>
        </p:nvSpPr>
        <p:spPr>
          <a:xfrm>
            <a:off x="5131591" y="4982705"/>
            <a:ext cx="494294" cy="574176"/>
          </a:xfrm>
          <a:prstGeom prst="roundRect">
            <a:avLst>
              <a:gd name="adj"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30C2A31-099E-4765-B4C3-8515BF0DECE4}"/>
              </a:ext>
            </a:extLst>
          </p:cNvPr>
          <p:cNvSpPr/>
          <p:nvPr/>
        </p:nvSpPr>
        <p:spPr>
          <a:xfrm>
            <a:off x="4881966" y="5881607"/>
            <a:ext cx="1061634" cy="216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3">
            <a:extLst>
              <a:ext uri="{FF2B5EF4-FFF2-40B4-BE49-F238E27FC236}">
                <a16:creationId xmlns:a16="http://schemas.microsoft.com/office/drawing/2014/main" id="{7C0C6FD1-EDBF-46A0-9E0A-5FB9C7D4B137}"/>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33</a:t>
            </a:fld>
            <a:endParaRPr lang="en-US" sz="1013" b="1" dirty="0"/>
          </a:p>
        </p:txBody>
      </p:sp>
    </p:spTree>
    <p:extLst>
      <p:ext uri="{BB962C8B-B14F-4D97-AF65-F5344CB8AC3E}">
        <p14:creationId xmlns:p14="http://schemas.microsoft.com/office/powerpoint/2010/main" val="370272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276819-F12C-42F2-9803-E03048801A22}"/>
              </a:ext>
            </a:extLst>
          </p:cNvPr>
          <p:cNvSpPr txBox="1"/>
          <p:nvPr/>
        </p:nvSpPr>
        <p:spPr>
          <a:xfrm>
            <a:off x="734502" y="2644170"/>
            <a:ext cx="8817996" cy="830997"/>
          </a:xfrm>
          <a:prstGeom prst="rect">
            <a:avLst/>
          </a:prstGeom>
          <a:solidFill>
            <a:srgbClr val="FFF2C8"/>
          </a:solidFill>
          <a:ln w="38100">
            <a:solidFill>
              <a:srgbClr val="00194C"/>
            </a:solidFill>
          </a:ln>
        </p:spPr>
        <p:txBody>
          <a:bodyPr wrap="square" rtlCol="0">
            <a:spAutoFit/>
          </a:bodyPr>
          <a:lstStyle/>
          <a:p>
            <a:pPr algn="ctr"/>
            <a:r>
              <a:rPr lang="en-US" sz="4800" b="1" dirty="0">
                <a:solidFill>
                  <a:srgbClr val="00194C"/>
                </a:solidFill>
                <a:latin typeface="Montserrat" pitchFamily="2" charset="77"/>
                <a:ea typeface="+mj-ea"/>
                <a:cs typeface="Calibri Light" panose="020F0302020204030204" pitchFamily="34" charset="0"/>
              </a:rPr>
              <a:t>Learning Center</a:t>
            </a:r>
            <a:endParaRPr lang="en-US" dirty="0"/>
          </a:p>
        </p:txBody>
      </p:sp>
      <p:sp>
        <p:nvSpPr>
          <p:cNvPr id="4" name="Slide Number Placeholder 3">
            <a:extLst>
              <a:ext uri="{FF2B5EF4-FFF2-40B4-BE49-F238E27FC236}">
                <a16:creationId xmlns:a16="http://schemas.microsoft.com/office/drawing/2014/main" id="{79A8D132-B06F-4ED0-9140-F8EF6CF25DFC}"/>
              </a:ext>
            </a:extLst>
          </p:cNvPr>
          <p:cNvSpPr>
            <a:spLocks noGrp="1"/>
          </p:cNvSpPr>
          <p:nvPr>
            <p:ph type="sldNum" sz="quarter" idx="15"/>
          </p:nvPr>
        </p:nvSpPr>
        <p:spPr/>
        <p:txBody>
          <a:bodyPr/>
          <a:lstStyle/>
          <a:p>
            <a:fld id="{8699F50C-BE38-4BD0-BA84-9B090E1F2B9B}" type="slidenum">
              <a:rPr lang="en-US" smtClean="0"/>
              <a:pPr/>
              <a:t>34</a:t>
            </a:fld>
            <a:endParaRPr lang="en-US" dirty="0"/>
          </a:p>
        </p:txBody>
      </p:sp>
    </p:spTree>
    <p:extLst>
      <p:ext uri="{BB962C8B-B14F-4D97-AF65-F5344CB8AC3E}">
        <p14:creationId xmlns:p14="http://schemas.microsoft.com/office/powerpoint/2010/main" val="300368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45236"/>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Learning Center – Program Summaries &amp; FAQs</a:t>
            </a:r>
          </a:p>
        </p:txBody>
      </p:sp>
      <p:pic>
        <p:nvPicPr>
          <p:cNvPr id="3" name="Picture 2">
            <a:extLst>
              <a:ext uri="{FF2B5EF4-FFF2-40B4-BE49-F238E27FC236}">
                <a16:creationId xmlns:a16="http://schemas.microsoft.com/office/drawing/2014/main" id="{E844F0C6-F97B-471D-A235-020311BC3419}"/>
              </a:ext>
            </a:extLst>
          </p:cNvPr>
          <p:cNvPicPr>
            <a:picLocks noChangeAspect="1"/>
          </p:cNvPicPr>
          <p:nvPr/>
        </p:nvPicPr>
        <p:blipFill rotWithShape="1">
          <a:blip r:embed="rId3"/>
          <a:srcRect l="4341" r="2141" b="10179"/>
          <a:stretch/>
        </p:blipFill>
        <p:spPr>
          <a:xfrm>
            <a:off x="251670" y="1098957"/>
            <a:ext cx="5507375" cy="2617366"/>
          </a:xfrm>
          <a:prstGeom prst="roundRect">
            <a:avLst>
              <a:gd name="adj" fmla="val 16667"/>
            </a:avLst>
          </a:prstGeom>
          <a:ln w="76200">
            <a:solidFill>
              <a:srgbClr val="FFF2C8"/>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0D8A16C4-FED8-4D3A-A24C-4E87E2BEAF3E}"/>
              </a:ext>
            </a:extLst>
          </p:cNvPr>
          <p:cNvPicPr>
            <a:picLocks noChangeAspect="1"/>
          </p:cNvPicPr>
          <p:nvPr/>
        </p:nvPicPr>
        <p:blipFill>
          <a:blip r:embed="rId4"/>
          <a:stretch>
            <a:fillRect/>
          </a:stretch>
        </p:blipFill>
        <p:spPr>
          <a:xfrm>
            <a:off x="5815309" y="1000056"/>
            <a:ext cx="3986232" cy="2095482"/>
          </a:xfrm>
          <a:prstGeom prst="rect">
            <a:avLst/>
          </a:prstGeom>
        </p:spPr>
      </p:pic>
      <p:pic>
        <p:nvPicPr>
          <p:cNvPr id="10" name="Graphic 9" descr="Lights On outline">
            <a:extLst>
              <a:ext uri="{FF2B5EF4-FFF2-40B4-BE49-F238E27FC236}">
                <a16:creationId xmlns:a16="http://schemas.microsoft.com/office/drawing/2014/main" id="{98646FE2-4285-43D2-8F01-91846CCCBF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2897" y="4453505"/>
            <a:ext cx="1748056" cy="1748056"/>
          </a:xfrm>
          <a:prstGeom prst="rect">
            <a:avLst/>
          </a:prstGeom>
        </p:spPr>
      </p:pic>
      <p:pic>
        <p:nvPicPr>
          <p:cNvPr id="7" name="Picture 6">
            <a:extLst>
              <a:ext uri="{FF2B5EF4-FFF2-40B4-BE49-F238E27FC236}">
                <a16:creationId xmlns:a16="http://schemas.microsoft.com/office/drawing/2014/main" id="{62E017D3-86B1-4C30-B82F-A5437B825936}"/>
              </a:ext>
            </a:extLst>
          </p:cNvPr>
          <p:cNvPicPr>
            <a:picLocks noChangeAspect="1"/>
          </p:cNvPicPr>
          <p:nvPr/>
        </p:nvPicPr>
        <p:blipFill rotWithShape="1">
          <a:blip r:embed="rId7"/>
          <a:srcRect l="2444" t="4899" r="3238" b="6658"/>
          <a:stretch/>
        </p:blipFill>
        <p:spPr>
          <a:xfrm>
            <a:off x="4999837" y="3832109"/>
            <a:ext cx="5105908" cy="2834640"/>
          </a:xfrm>
          <a:prstGeom prst="roundRect">
            <a:avLst>
              <a:gd name="adj" fmla="val 16667"/>
            </a:avLst>
          </a:prstGeom>
          <a:ln w="76200">
            <a:solidFill>
              <a:srgbClr val="FFF2C8"/>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Slide Number Placeholder 7">
            <a:extLst>
              <a:ext uri="{FF2B5EF4-FFF2-40B4-BE49-F238E27FC236}">
                <a16:creationId xmlns:a16="http://schemas.microsoft.com/office/drawing/2014/main" id="{1BA115E4-5C57-4484-AFDC-9DDD7430FE93}"/>
              </a:ext>
            </a:extLst>
          </p:cNvPr>
          <p:cNvSpPr>
            <a:spLocks noGrp="1"/>
          </p:cNvSpPr>
          <p:nvPr>
            <p:ph type="sldNum" sz="quarter" idx="15"/>
          </p:nvPr>
        </p:nvSpPr>
        <p:spPr/>
        <p:txBody>
          <a:bodyPr/>
          <a:lstStyle/>
          <a:p>
            <a:fld id="{8699F50C-BE38-4BD0-BA84-9B090E1F2B9B}" type="slidenum">
              <a:rPr lang="en-US" smtClean="0"/>
              <a:pPr/>
              <a:t>35</a:t>
            </a:fld>
            <a:endParaRPr lang="en-US" dirty="0"/>
          </a:p>
        </p:txBody>
      </p:sp>
    </p:spTree>
    <p:extLst>
      <p:ext uri="{BB962C8B-B14F-4D97-AF65-F5344CB8AC3E}">
        <p14:creationId xmlns:p14="http://schemas.microsoft.com/office/powerpoint/2010/main" val="246786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436C7-C842-4C4C-A8F8-9BB936A484A2}"/>
              </a:ext>
            </a:extLst>
          </p:cNvPr>
          <p:cNvPicPr>
            <a:picLocks noChangeAspect="1"/>
          </p:cNvPicPr>
          <p:nvPr/>
        </p:nvPicPr>
        <p:blipFill rotWithShape="1">
          <a:blip r:embed="rId3"/>
          <a:srcRect l="4878" t="3424" r="4903" b="6178"/>
          <a:stretch/>
        </p:blipFill>
        <p:spPr>
          <a:xfrm>
            <a:off x="1150341" y="402671"/>
            <a:ext cx="7986317" cy="6199464"/>
          </a:xfrm>
          <a:prstGeom prst="roundRect">
            <a:avLst>
              <a:gd name="adj" fmla="val 16667"/>
            </a:avLst>
          </a:prstGeom>
          <a:ln w="57150">
            <a:solidFill>
              <a:srgbClr val="4B92E7"/>
            </a:solidFill>
          </a:ln>
          <a:effectLst/>
        </p:spPr>
      </p:pic>
      <p:sp>
        <p:nvSpPr>
          <p:cNvPr id="5" name="Slide Number Placeholder 4">
            <a:extLst>
              <a:ext uri="{FF2B5EF4-FFF2-40B4-BE49-F238E27FC236}">
                <a16:creationId xmlns:a16="http://schemas.microsoft.com/office/drawing/2014/main" id="{DB2B533F-9D5B-47FF-B473-C5568B80476D}"/>
              </a:ext>
            </a:extLst>
          </p:cNvPr>
          <p:cNvSpPr>
            <a:spLocks noGrp="1"/>
          </p:cNvSpPr>
          <p:nvPr>
            <p:ph type="sldNum" sz="quarter" idx="15"/>
          </p:nvPr>
        </p:nvSpPr>
        <p:spPr/>
        <p:txBody>
          <a:bodyPr/>
          <a:lstStyle/>
          <a:p>
            <a:fld id="{8699F50C-BE38-4BD0-BA84-9B090E1F2B9B}" type="slidenum">
              <a:rPr lang="en-US" smtClean="0"/>
              <a:pPr/>
              <a:t>36</a:t>
            </a:fld>
            <a:endParaRPr lang="en-US" dirty="0"/>
          </a:p>
        </p:txBody>
      </p:sp>
    </p:spTree>
    <p:extLst>
      <p:ext uri="{BB962C8B-B14F-4D97-AF65-F5344CB8AC3E}">
        <p14:creationId xmlns:p14="http://schemas.microsoft.com/office/powerpoint/2010/main" val="2905412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45236"/>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Presentations – Workforce Information Forums Page</a:t>
            </a:r>
          </a:p>
        </p:txBody>
      </p:sp>
      <p:pic>
        <p:nvPicPr>
          <p:cNvPr id="4" name="Picture 3">
            <a:extLst>
              <a:ext uri="{FF2B5EF4-FFF2-40B4-BE49-F238E27FC236}">
                <a16:creationId xmlns:a16="http://schemas.microsoft.com/office/drawing/2014/main" id="{635B890D-6513-4C93-A114-1AA715D50D61}"/>
              </a:ext>
            </a:extLst>
          </p:cNvPr>
          <p:cNvPicPr>
            <a:picLocks noChangeAspect="1"/>
          </p:cNvPicPr>
          <p:nvPr/>
        </p:nvPicPr>
        <p:blipFill>
          <a:blip r:embed="rId3"/>
          <a:stretch>
            <a:fillRect/>
          </a:stretch>
        </p:blipFill>
        <p:spPr>
          <a:xfrm>
            <a:off x="219075" y="952325"/>
            <a:ext cx="9848850" cy="876300"/>
          </a:xfrm>
          <a:prstGeom prst="rect">
            <a:avLst/>
          </a:prstGeom>
        </p:spPr>
      </p:pic>
      <p:sp>
        <p:nvSpPr>
          <p:cNvPr id="8" name="TextBox 7">
            <a:extLst>
              <a:ext uri="{FF2B5EF4-FFF2-40B4-BE49-F238E27FC236}">
                <a16:creationId xmlns:a16="http://schemas.microsoft.com/office/drawing/2014/main" id="{6984DF56-AB4D-4DC5-A835-C377CB6BD373}"/>
              </a:ext>
            </a:extLst>
          </p:cNvPr>
          <p:cNvSpPr txBox="1"/>
          <p:nvPr/>
        </p:nvSpPr>
        <p:spPr>
          <a:xfrm>
            <a:off x="1975607" y="5905675"/>
            <a:ext cx="6631497" cy="276999"/>
          </a:xfrm>
          <a:prstGeom prst="rect">
            <a:avLst/>
          </a:prstGeom>
          <a:solidFill>
            <a:srgbClr val="FFF2C8"/>
          </a:solidFill>
        </p:spPr>
        <p:txBody>
          <a:bodyPr wrap="square">
            <a:spAutoFit/>
          </a:bodyPr>
          <a:lstStyle/>
          <a:p>
            <a:pPr algn="ctr"/>
            <a:r>
              <a:rPr lang="en-US" sz="1200" dirty="0"/>
              <a:t>https://www.workstats.dli.pa.gov/Products/Presentations/Pages/LMI-Forum-Presentations.aspx</a:t>
            </a:r>
          </a:p>
        </p:txBody>
      </p:sp>
      <p:sp>
        <p:nvSpPr>
          <p:cNvPr id="9" name="Oval 8">
            <a:extLst>
              <a:ext uri="{FF2B5EF4-FFF2-40B4-BE49-F238E27FC236}">
                <a16:creationId xmlns:a16="http://schemas.microsoft.com/office/drawing/2014/main" id="{C06D0CCF-BFF7-4F67-B4ED-10B2633BC608}"/>
              </a:ext>
            </a:extLst>
          </p:cNvPr>
          <p:cNvSpPr/>
          <p:nvPr/>
        </p:nvSpPr>
        <p:spPr>
          <a:xfrm>
            <a:off x="8380602" y="864066"/>
            <a:ext cx="956345" cy="96455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Classroom with solid fill">
            <a:extLst>
              <a:ext uri="{FF2B5EF4-FFF2-40B4-BE49-F238E27FC236}">
                <a16:creationId xmlns:a16="http://schemas.microsoft.com/office/drawing/2014/main" id="{A01FB08C-354A-41B9-9CD4-F9AA52CC2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825" y="5187119"/>
            <a:ext cx="1533546" cy="1533546"/>
          </a:xfrm>
          <a:prstGeom prst="rect">
            <a:avLst/>
          </a:prstGeom>
        </p:spPr>
      </p:pic>
      <p:pic>
        <p:nvPicPr>
          <p:cNvPr id="5" name="Picture 4">
            <a:extLst>
              <a:ext uri="{FF2B5EF4-FFF2-40B4-BE49-F238E27FC236}">
                <a16:creationId xmlns:a16="http://schemas.microsoft.com/office/drawing/2014/main" id="{32491A59-F7DB-4CF0-AA6C-69C2D7465B8B}"/>
              </a:ext>
            </a:extLst>
          </p:cNvPr>
          <p:cNvPicPr>
            <a:picLocks noChangeAspect="1"/>
          </p:cNvPicPr>
          <p:nvPr/>
        </p:nvPicPr>
        <p:blipFill>
          <a:blip r:embed="rId6"/>
          <a:stretch>
            <a:fillRect/>
          </a:stretch>
        </p:blipFill>
        <p:spPr>
          <a:xfrm>
            <a:off x="1300019" y="1796497"/>
            <a:ext cx="7686961" cy="3474434"/>
          </a:xfrm>
          <a:prstGeom prst="roundRect">
            <a:avLst>
              <a:gd name="adj" fmla="val 16667"/>
            </a:avLst>
          </a:prstGeom>
          <a:ln w="76200">
            <a:solidFill>
              <a:srgbClr val="4B92E7"/>
            </a:solid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lide Number Placeholder 11">
            <a:extLst>
              <a:ext uri="{FF2B5EF4-FFF2-40B4-BE49-F238E27FC236}">
                <a16:creationId xmlns:a16="http://schemas.microsoft.com/office/drawing/2014/main" id="{A8700022-1AC0-426B-8022-A3948CE47C0A}"/>
              </a:ext>
            </a:extLst>
          </p:cNvPr>
          <p:cNvSpPr>
            <a:spLocks noGrp="1"/>
          </p:cNvSpPr>
          <p:nvPr>
            <p:ph type="sldNum" sz="quarter" idx="15"/>
          </p:nvPr>
        </p:nvSpPr>
        <p:spPr/>
        <p:txBody>
          <a:bodyPr/>
          <a:lstStyle/>
          <a:p>
            <a:fld id="{8699F50C-BE38-4BD0-BA84-9B090E1F2B9B}" type="slidenum">
              <a:rPr lang="en-US" smtClean="0"/>
              <a:pPr/>
              <a:t>37</a:t>
            </a:fld>
            <a:endParaRPr lang="en-US" dirty="0"/>
          </a:p>
        </p:txBody>
      </p:sp>
    </p:spTree>
    <p:extLst>
      <p:ext uri="{BB962C8B-B14F-4D97-AF65-F5344CB8AC3E}">
        <p14:creationId xmlns:p14="http://schemas.microsoft.com/office/powerpoint/2010/main" val="3965766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45247C7-BE89-42CD-8425-C94AAE8EBE39}"/>
              </a:ext>
            </a:extLst>
          </p:cNvPr>
          <p:cNvSpPr>
            <a:spLocks noChangeArrowheads="1"/>
          </p:cNvSpPr>
          <p:nvPr/>
        </p:nvSpPr>
        <p:spPr bwMode="auto">
          <a:xfrm>
            <a:off x="1400961" y="612396"/>
            <a:ext cx="8183199" cy="5360565"/>
          </a:xfrm>
          <a:prstGeom prst="rect">
            <a:avLst/>
          </a:prstGeom>
          <a:solidFill>
            <a:srgbClr val="FFF2C8"/>
          </a:solidFill>
          <a:ln>
            <a:noFill/>
          </a:ln>
          <a:effectLst>
            <a:softEdge rad="31750"/>
          </a:effec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US" altLang="en-US" sz="2800" b="1" dirty="0">
              <a:solidFill>
                <a:srgbClr val="000000"/>
              </a:solidFill>
              <a:latin typeface="Calibri" pitchFamily="34" charset="0"/>
            </a:endParaRPr>
          </a:p>
          <a:p>
            <a:pPr algn="ctr">
              <a:buNone/>
            </a:pPr>
            <a:r>
              <a:rPr lang="en-US" altLang="en-US" sz="2800" b="1" dirty="0">
                <a:solidFill>
                  <a:srgbClr val="000000"/>
                </a:solidFill>
                <a:latin typeface="Calibri" pitchFamily="34" charset="0"/>
              </a:rPr>
              <a:t>Sign up for our E-mail Distribution List!</a:t>
            </a:r>
          </a:p>
          <a:p>
            <a:pP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We maintain an </a:t>
            </a:r>
            <a:r>
              <a:rPr lang="en-US" altLang="en-US" sz="2000" b="1" dirty="0">
                <a:solidFill>
                  <a:srgbClr val="000000"/>
                </a:solidFill>
                <a:latin typeface="Calibri" pitchFamily="34" charset="0"/>
              </a:rPr>
              <a:t>e-mail distribution list </a:t>
            </a:r>
            <a:r>
              <a:rPr lang="en-US" altLang="en-US" sz="2000" dirty="0">
                <a:solidFill>
                  <a:srgbClr val="000000"/>
                </a:solidFill>
                <a:latin typeface="Calibri" pitchFamily="34" charset="0"/>
              </a:rPr>
              <a:t>that we use to announce the</a:t>
            </a:r>
          </a:p>
          <a:p>
            <a:pPr algn="ctr">
              <a:buNone/>
            </a:pPr>
            <a:r>
              <a:rPr lang="en-US" altLang="en-US" sz="2000" dirty="0">
                <a:solidFill>
                  <a:srgbClr val="000000"/>
                </a:solidFill>
                <a:latin typeface="Calibri" pitchFamily="34" charset="0"/>
              </a:rPr>
              <a:t>release of statewide and local area data, new products, upcoming</a:t>
            </a:r>
          </a:p>
          <a:p>
            <a:pPr algn="ctr">
              <a:buNone/>
            </a:pPr>
            <a:r>
              <a:rPr lang="en-US" altLang="en-US" sz="2000" dirty="0">
                <a:solidFill>
                  <a:srgbClr val="000000"/>
                </a:solidFill>
                <a:latin typeface="Calibri" pitchFamily="34" charset="0"/>
              </a:rPr>
              <a:t>LMI Forums, etc.</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Please contact us at </a:t>
            </a:r>
            <a:r>
              <a:rPr lang="en-US" altLang="en-US" sz="2000" b="1" dirty="0">
                <a:solidFill>
                  <a:srgbClr val="000000"/>
                </a:solidFill>
                <a:latin typeface="Calibri" pitchFamily="34" charset="0"/>
                <a:hlinkClick r:id="rId3">
                  <a:extLst>
                    <a:ext uri="{A12FA001-AC4F-418D-AE19-62706E023703}">
                      <ahyp:hlinkClr xmlns:ahyp="http://schemas.microsoft.com/office/drawing/2018/hyperlinkcolor" val="tx"/>
                    </a:ext>
                  </a:extLst>
                </a:hlinkClick>
              </a:rPr>
              <a:t>workforceinfo@pa.gov</a:t>
            </a:r>
            <a:r>
              <a:rPr lang="en-US" altLang="en-US" sz="2000" b="1" dirty="0">
                <a:solidFill>
                  <a:srgbClr val="000000"/>
                </a:solidFill>
                <a:latin typeface="Calibri" pitchFamily="34" charset="0"/>
              </a:rPr>
              <a:t> </a:t>
            </a:r>
            <a:r>
              <a:rPr lang="en-US" altLang="en-US" sz="2000" dirty="0">
                <a:solidFill>
                  <a:srgbClr val="000000"/>
                </a:solidFill>
                <a:latin typeface="Calibri" pitchFamily="34" charset="0"/>
              </a:rPr>
              <a:t>or</a:t>
            </a:r>
            <a:r>
              <a:rPr lang="en-US" altLang="en-US" sz="2000" b="1" dirty="0">
                <a:solidFill>
                  <a:srgbClr val="000000"/>
                </a:solidFill>
                <a:latin typeface="Calibri" pitchFamily="34" charset="0"/>
              </a:rPr>
              <a:t> 877-493-3282 </a:t>
            </a:r>
            <a:r>
              <a:rPr lang="en-US" altLang="en-US" sz="2000" dirty="0">
                <a:solidFill>
                  <a:srgbClr val="000000"/>
                </a:solidFill>
                <a:latin typeface="Calibri" pitchFamily="34" charset="0"/>
              </a:rPr>
              <a:t>to be added to the list.</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If you remember receiving e-mails from us but haven’t received any recently, please reach out so we can figure out if we need to update your e-mail address or if there may be another issue.</a:t>
            </a:r>
          </a:p>
          <a:p>
            <a:pPr>
              <a:buFontTx/>
              <a:buNone/>
            </a:pPr>
            <a:endParaRPr lang="en-US" altLang="en-US" sz="1200" b="1" dirty="0">
              <a:solidFill>
                <a:srgbClr val="000000"/>
              </a:solidFill>
              <a:latin typeface="Calibri" pitchFamily="34" charset="0"/>
            </a:endParaRPr>
          </a:p>
        </p:txBody>
      </p:sp>
      <p:sp>
        <p:nvSpPr>
          <p:cNvPr id="3" name="Slide Number Placeholder 3">
            <a:extLst>
              <a:ext uri="{FF2B5EF4-FFF2-40B4-BE49-F238E27FC236}">
                <a16:creationId xmlns:a16="http://schemas.microsoft.com/office/drawing/2014/main" id="{4012A07F-80C8-439B-954E-F4011C2AD499}"/>
              </a:ext>
            </a:extLst>
          </p:cNvPr>
          <p:cNvSpPr txBox="1">
            <a:spLocks/>
          </p:cNvSpPr>
          <p:nvPr/>
        </p:nvSpPr>
        <p:spPr>
          <a:xfrm>
            <a:off x="9662433" y="6471900"/>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38</a:t>
            </a:fld>
            <a:endParaRPr lang="en-US" sz="1013" b="1" dirty="0"/>
          </a:p>
        </p:txBody>
      </p:sp>
    </p:spTree>
    <p:extLst>
      <p:ext uri="{BB962C8B-B14F-4D97-AF65-F5344CB8AC3E}">
        <p14:creationId xmlns:p14="http://schemas.microsoft.com/office/powerpoint/2010/main" val="354327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D3F2412-66F8-4E13-8A2E-96F2E119E0ED}"/>
              </a:ext>
            </a:extLst>
          </p:cNvPr>
          <p:cNvSpPr>
            <a:spLocks noChangeArrowheads="1"/>
          </p:cNvSpPr>
          <p:nvPr/>
        </p:nvSpPr>
        <p:spPr bwMode="auto">
          <a:xfrm>
            <a:off x="805343" y="637563"/>
            <a:ext cx="8787206" cy="5780015"/>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endParaRPr lang="en-US" altLang="en-US" sz="2800" b="1" dirty="0">
              <a:solidFill>
                <a:srgbClr val="000000"/>
              </a:solidFill>
              <a:latin typeface="Calibri" pitchFamily="34" charset="0"/>
            </a:endParaRPr>
          </a:p>
          <a:p>
            <a:pPr algn="ctr">
              <a:buFontTx/>
              <a:buNone/>
            </a:pPr>
            <a:endParaRPr lang="en-US" altLang="en-US" sz="2800" b="1" dirty="0">
              <a:solidFill>
                <a:srgbClr val="000000"/>
              </a:solidFill>
              <a:latin typeface="Calibri" pitchFamily="34" charset="0"/>
            </a:endParaRPr>
          </a:p>
          <a:p>
            <a:pPr algn="ctr">
              <a:buFontTx/>
              <a:buNone/>
            </a:pPr>
            <a:r>
              <a:rPr lang="en-US" altLang="en-US" sz="2800" b="1" dirty="0">
                <a:solidFill>
                  <a:srgbClr val="000000"/>
                </a:solidFill>
                <a:latin typeface="Calibri" pitchFamily="34" charset="0"/>
              </a:rPr>
              <a:t>Customer Response: 877-493-3282 (877-4WF-Data)</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Hours: 8:00 am – 4:00 pm</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Email: </a:t>
            </a:r>
            <a:r>
              <a:rPr lang="en-US" altLang="en-US" sz="2400" b="1" dirty="0">
                <a:solidFill>
                  <a:srgbClr val="000000"/>
                </a:solidFill>
                <a:latin typeface="Calibri" pitchFamily="34" charset="0"/>
                <a:hlinkClick r:id="rId3"/>
              </a:rPr>
              <a:t>workforceinfo@pa.gov</a:t>
            </a:r>
            <a:endParaRPr lang="en-US" altLang="en-US" sz="2400" b="1" dirty="0">
              <a:solidFill>
                <a:srgbClr val="000000"/>
              </a:solidFill>
              <a:latin typeface="Calibri" pitchFamily="34" charset="0"/>
            </a:endParaRP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Online: </a:t>
            </a:r>
            <a:r>
              <a:rPr lang="en-US" altLang="en-US" sz="2400" b="1" dirty="0">
                <a:solidFill>
                  <a:srgbClr val="000000"/>
                </a:solidFill>
                <a:latin typeface="Calibri" pitchFamily="34" charset="0"/>
                <a:hlinkClick r:id="rId4"/>
              </a:rPr>
              <a:t>www.workstats.dli.pa.gov</a:t>
            </a:r>
            <a:endParaRPr lang="en-US" altLang="en-US" sz="2800" b="1" dirty="0">
              <a:solidFill>
                <a:srgbClr val="000000"/>
              </a:solidFill>
              <a:latin typeface="Calibri" pitchFamily="34" charset="0"/>
            </a:endParaRPr>
          </a:p>
          <a:p>
            <a:pPr algn="ctr">
              <a:buFontTx/>
              <a:buNone/>
            </a:pPr>
            <a:endParaRPr lang="en-US" altLang="en-US" sz="1200" b="1" dirty="0">
              <a:solidFill>
                <a:srgbClr val="000000"/>
              </a:solidFill>
              <a:latin typeface="Calibri" pitchFamily="34" charset="0"/>
            </a:endParaRPr>
          </a:p>
          <a:p>
            <a:pPr algn="ctr">
              <a:buFontTx/>
              <a:buNone/>
            </a:pPr>
            <a:endParaRPr lang="en-US" altLang="en-US" sz="1200" b="1" dirty="0">
              <a:solidFill>
                <a:srgbClr val="000000"/>
              </a:solidFill>
              <a:latin typeface="Calibri" pitchFamily="34" charset="0"/>
            </a:endParaRPr>
          </a:p>
          <a:p>
            <a:pPr algn="ctr">
              <a:buFontTx/>
              <a:buNone/>
            </a:pPr>
            <a:endParaRPr lang="en-US" altLang="en-US" sz="1200" b="1" dirty="0">
              <a:solidFill>
                <a:srgbClr val="000000"/>
              </a:solidFill>
              <a:latin typeface="Calibri" pitchFamily="34" charset="0"/>
            </a:endParaRPr>
          </a:p>
          <a:p>
            <a:pPr marL="0" indent="0">
              <a:buNone/>
            </a:pPr>
            <a:r>
              <a:rPr lang="en-US" altLang="en-US" sz="2000" dirty="0">
                <a:solidFill>
                  <a:srgbClr val="000000"/>
                </a:solidFill>
                <a:latin typeface="Calibri" pitchFamily="34" charset="0"/>
              </a:rPr>
              <a:t>A “</a:t>
            </a:r>
            <a:r>
              <a:rPr lang="en-US" altLang="en-US" sz="2000" b="1" dirty="0">
                <a:solidFill>
                  <a:srgbClr val="0070C0"/>
                </a:solidFill>
                <a:latin typeface="Calibri" pitchFamily="34" charset="0"/>
              </a:rPr>
              <a:t>Contact Us</a:t>
            </a:r>
            <a:r>
              <a:rPr lang="en-US" altLang="en-US" sz="2000" dirty="0">
                <a:solidFill>
                  <a:srgbClr val="000000"/>
                </a:solidFill>
                <a:latin typeface="Calibri" pitchFamily="34" charset="0"/>
              </a:rPr>
              <a:t>” button appears in the gray footer of every page on the website. The Contact Us page lists our phone number and e-mail address and includes a form that you can fill out and send to us with your questions.</a:t>
            </a:r>
          </a:p>
        </p:txBody>
      </p:sp>
      <p:sp>
        <p:nvSpPr>
          <p:cNvPr id="6" name="Slide Number Placeholder 3">
            <a:extLst>
              <a:ext uri="{FF2B5EF4-FFF2-40B4-BE49-F238E27FC236}">
                <a16:creationId xmlns:a16="http://schemas.microsoft.com/office/drawing/2014/main" id="{9F36D7E5-2A11-4138-BD47-957C2E50E817}"/>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39</a:t>
            </a:fld>
            <a:endParaRPr lang="en-US" sz="1013" b="1" dirty="0"/>
          </a:p>
        </p:txBody>
      </p:sp>
    </p:spTree>
    <p:extLst>
      <p:ext uri="{BB962C8B-B14F-4D97-AF65-F5344CB8AC3E}">
        <p14:creationId xmlns:p14="http://schemas.microsoft.com/office/powerpoint/2010/main" val="295454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57C665-FBF6-4C55-BB78-664B34F62F54}"/>
              </a:ext>
            </a:extLst>
          </p:cNvPr>
          <p:cNvSpPr txBox="1"/>
          <p:nvPr/>
        </p:nvSpPr>
        <p:spPr>
          <a:xfrm>
            <a:off x="1679271" y="4876978"/>
            <a:ext cx="7658101"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The menu located in the top right-hand corner of our website contains three main areas:</a:t>
            </a:r>
          </a:p>
          <a:p>
            <a:endParaRPr lang="en-US" sz="1600" dirty="0"/>
          </a:p>
          <a:p>
            <a:pPr marL="742939" lvl="1" indent="-285750">
              <a:buFont typeface="Arial" panose="020B0604020202020204" pitchFamily="34" charset="0"/>
              <a:buChar char="•"/>
            </a:pPr>
            <a:r>
              <a:rPr lang="en-US" sz="1600" dirty="0"/>
              <a:t>Research &amp; Historical Data</a:t>
            </a:r>
          </a:p>
          <a:p>
            <a:pPr marL="742939" lvl="1" indent="-285750">
              <a:buFont typeface="Arial" panose="020B0604020202020204" pitchFamily="34" charset="0"/>
              <a:buChar char="•"/>
            </a:pPr>
            <a:r>
              <a:rPr lang="en-US" sz="1600" dirty="0"/>
              <a:t>Products</a:t>
            </a:r>
          </a:p>
          <a:p>
            <a:pPr marL="742939" lvl="1" indent="-285750">
              <a:buFont typeface="Arial" panose="020B0604020202020204" pitchFamily="34" charset="0"/>
              <a:buChar char="•"/>
            </a:pPr>
            <a:r>
              <a:rPr lang="en-US" sz="1600" dirty="0"/>
              <a:t>Learning Center</a:t>
            </a:r>
          </a:p>
          <a:p>
            <a:endParaRPr lang="en-US" sz="1600" dirty="0"/>
          </a:p>
          <a:p>
            <a:r>
              <a:rPr lang="en-US" sz="1600" dirty="0"/>
              <a:t>These three areas will provide access to the contents of our entire website.</a:t>
            </a:r>
          </a:p>
        </p:txBody>
      </p:sp>
      <p:pic>
        <p:nvPicPr>
          <p:cNvPr id="5" name="Picture 4">
            <a:extLst>
              <a:ext uri="{FF2B5EF4-FFF2-40B4-BE49-F238E27FC236}">
                <a16:creationId xmlns:a16="http://schemas.microsoft.com/office/drawing/2014/main" id="{0992B62E-23E0-4828-A246-14044F0B7EC9}"/>
              </a:ext>
            </a:extLst>
          </p:cNvPr>
          <p:cNvPicPr>
            <a:picLocks noChangeAspect="1"/>
          </p:cNvPicPr>
          <p:nvPr/>
        </p:nvPicPr>
        <p:blipFill>
          <a:blip r:embed="rId3"/>
          <a:stretch>
            <a:fillRect/>
          </a:stretch>
        </p:blipFill>
        <p:spPr>
          <a:xfrm>
            <a:off x="2431746" y="906358"/>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6" name="Picture 5">
            <a:extLst>
              <a:ext uri="{FF2B5EF4-FFF2-40B4-BE49-F238E27FC236}">
                <a16:creationId xmlns:a16="http://schemas.microsoft.com/office/drawing/2014/main" id="{8B2C0B55-B9EB-4DD1-8D02-2BC2DEDA1368}"/>
              </a:ext>
            </a:extLst>
          </p:cNvPr>
          <p:cNvPicPr>
            <a:picLocks noChangeAspect="1"/>
          </p:cNvPicPr>
          <p:nvPr/>
        </p:nvPicPr>
        <p:blipFill rotWithShape="1">
          <a:blip r:embed="rId4"/>
          <a:srcRect l="34498" t="9340" r="55920" b="59885"/>
          <a:stretch/>
        </p:blipFill>
        <p:spPr>
          <a:xfrm>
            <a:off x="2146298" y="1920879"/>
            <a:ext cx="2997201" cy="2841581"/>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2F8E1125-331F-4892-B233-2FBDF409DD46}"/>
              </a:ext>
            </a:extLst>
          </p:cNvPr>
          <p:cNvPicPr>
            <a:picLocks noChangeAspect="1"/>
          </p:cNvPicPr>
          <p:nvPr/>
        </p:nvPicPr>
        <p:blipFill rotWithShape="1">
          <a:blip r:embed="rId5"/>
          <a:srcRect l="40109" t="9243" r="51764" b="63358"/>
          <a:stretch/>
        </p:blipFill>
        <p:spPr>
          <a:xfrm>
            <a:off x="6105476" y="1906615"/>
            <a:ext cx="2997201" cy="2841581"/>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820B7EBC-A00D-47AB-972C-A0A7DF32AA9A}"/>
              </a:ext>
            </a:extLst>
          </p:cNvPr>
          <p:cNvSpPr txBox="1"/>
          <p:nvPr/>
        </p:nvSpPr>
        <p:spPr>
          <a:xfrm>
            <a:off x="342900" y="152400"/>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Home Page – Top Navigation</a:t>
            </a:r>
          </a:p>
        </p:txBody>
      </p:sp>
      <p:sp>
        <p:nvSpPr>
          <p:cNvPr id="8" name="Slide Number Placeholder 3">
            <a:extLst>
              <a:ext uri="{FF2B5EF4-FFF2-40B4-BE49-F238E27FC236}">
                <a16:creationId xmlns:a16="http://schemas.microsoft.com/office/drawing/2014/main" id="{BAF1EE6D-DEF6-4C45-B621-8F8E2E9681CC}"/>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4</a:t>
            </a:fld>
            <a:endParaRPr lang="en-US" sz="1013" b="1" dirty="0"/>
          </a:p>
        </p:txBody>
      </p:sp>
    </p:spTree>
    <p:extLst>
      <p:ext uri="{BB962C8B-B14F-4D97-AF65-F5344CB8AC3E}">
        <p14:creationId xmlns:p14="http://schemas.microsoft.com/office/powerpoint/2010/main" val="302518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descr="Question Mark with solid fill">
            <a:extLst>
              <a:ext uri="{FF2B5EF4-FFF2-40B4-BE49-F238E27FC236}">
                <a16:creationId xmlns:a16="http://schemas.microsoft.com/office/drawing/2014/main" id="{01AAAEB1-EBE5-499D-BCD1-DD37C3B01DB8}"/>
              </a:ext>
            </a:extLst>
          </p:cNvPr>
          <p:cNvPicPr>
            <a:picLocks noChangeAspect="1"/>
          </p:cNvPicPr>
          <p:nvPr/>
        </p:nvPicPr>
        <p:blipFill>
          <a:blip r:embed="rId3">
            <a:extLst>
              <a:ext uri="{96DAC541-7B7A-43D3-8B79-37D633B846F1}">
                <asvg:svgBlip xmlns:asvg="http://schemas.microsoft.com/office/drawing/2016/SVG/main" r:embed="rId4"/>
              </a:ext>
            </a:extLst>
          </a:blip>
          <a:srcRect l="13643" r="13643"/>
          <a:stretch>
            <a:fillRect/>
          </a:stretch>
        </p:blipFill>
        <p:spPr>
          <a:xfrm>
            <a:off x="6017120" y="2304451"/>
            <a:ext cx="2641633" cy="363294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Title 1">
            <a:extLst>
              <a:ext uri="{FF2B5EF4-FFF2-40B4-BE49-F238E27FC236}">
                <a16:creationId xmlns:a16="http://schemas.microsoft.com/office/drawing/2014/main" id="{5916D1EF-3819-4DA7-9D69-1344F89B0D6C}"/>
              </a:ext>
            </a:extLst>
          </p:cNvPr>
          <p:cNvSpPr txBox="1">
            <a:spLocks/>
          </p:cNvSpPr>
          <p:nvPr/>
        </p:nvSpPr>
        <p:spPr>
          <a:xfrm>
            <a:off x="1727899" y="2601402"/>
            <a:ext cx="4714613" cy="1519522"/>
          </a:xfrm>
          <a:prstGeom prst="rect">
            <a:avLst/>
          </a:prstGeom>
        </p:spPr>
        <p:txBody>
          <a:bodyPr vert="horz" lIns="91440" tIns="45720" rIns="91440" bIns="0" rtlCol="0" anchor="b">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pPr algn="ctr"/>
            <a:r>
              <a:rPr lang="en-US" dirty="0"/>
              <a:t>Thank you!</a:t>
            </a:r>
          </a:p>
          <a:p>
            <a:pPr algn="ctr"/>
            <a:endParaRPr lang="en-US" dirty="0"/>
          </a:p>
          <a:p>
            <a:pPr algn="ctr"/>
            <a:r>
              <a:rPr lang="en-US" dirty="0"/>
              <a:t> Questions?</a:t>
            </a:r>
          </a:p>
        </p:txBody>
      </p:sp>
      <p:sp>
        <p:nvSpPr>
          <p:cNvPr id="4" name="Slide Number Placeholder 3">
            <a:extLst>
              <a:ext uri="{FF2B5EF4-FFF2-40B4-BE49-F238E27FC236}">
                <a16:creationId xmlns:a16="http://schemas.microsoft.com/office/drawing/2014/main" id="{592907DF-E000-40D3-8C79-64200E60FA09}"/>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40</a:t>
            </a:fld>
            <a:endParaRPr lang="en-US" sz="1013" b="1" dirty="0"/>
          </a:p>
        </p:txBody>
      </p:sp>
    </p:spTree>
    <p:extLst>
      <p:ext uri="{BB962C8B-B14F-4D97-AF65-F5344CB8AC3E}">
        <p14:creationId xmlns:p14="http://schemas.microsoft.com/office/powerpoint/2010/main" val="140833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74B76C-4CAD-4601-A732-94636029B885}"/>
              </a:ext>
            </a:extLst>
          </p:cNvPr>
          <p:cNvSpPr txBox="1"/>
          <p:nvPr/>
        </p:nvSpPr>
        <p:spPr>
          <a:xfrm>
            <a:off x="342900" y="152400"/>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Home Page – Top Categories</a:t>
            </a:r>
          </a:p>
        </p:txBody>
      </p:sp>
      <p:sp>
        <p:nvSpPr>
          <p:cNvPr id="7" name="TextBox 6">
            <a:extLst>
              <a:ext uri="{FF2B5EF4-FFF2-40B4-BE49-F238E27FC236}">
                <a16:creationId xmlns:a16="http://schemas.microsoft.com/office/drawing/2014/main" id="{3DA38330-E65B-40BE-8579-489D48245F50}"/>
              </a:ext>
            </a:extLst>
          </p:cNvPr>
          <p:cNvSpPr txBox="1"/>
          <p:nvPr/>
        </p:nvSpPr>
        <p:spPr>
          <a:xfrm>
            <a:off x="907851" y="952333"/>
            <a:ext cx="8471297" cy="646331"/>
          </a:xfrm>
          <a:prstGeom prst="rect">
            <a:avLst/>
          </a:prstGeom>
          <a:solidFill>
            <a:srgbClr val="FFF2C8"/>
          </a:solidFill>
        </p:spPr>
        <p:txBody>
          <a:bodyPr wrap="square" rtlCol="0">
            <a:spAutoFit/>
          </a:bodyPr>
          <a:lstStyle/>
          <a:p>
            <a:r>
              <a:rPr lang="en-US" dirty="0"/>
              <a:t>On the homepage you will find content boxes that highlight featured, new, and recently updated information.</a:t>
            </a:r>
          </a:p>
        </p:txBody>
      </p:sp>
      <p:pic>
        <p:nvPicPr>
          <p:cNvPr id="4" name="Picture 3">
            <a:extLst>
              <a:ext uri="{FF2B5EF4-FFF2-40B4-BE49-F238E27FC236}">
                <a16:creationId xmlns:a16="http://schemas.microsoft.com/office/drawing/2014/main" id="{582CBCC3-5B20-471F-B9B8-BB992E3D503F}"/>
              </a:ext>
            </a:extLst>
          </p:cNvPr>
          <p:cNvPicPr>
            <a:picLocks noChangeAspect="1"/>
          </p:cNvPicPr>
          <p:nvPr/>
        </p:nvPicPr>
        <p:blipFill rotWithShape="1">
          <a:blip r:embed="rId3"/>
          <a:srcRect l="2894" r="997" b="11198"/>
          <a:stretch/>
        </p:blipFill>
        <p:spPr>
          <a:xfrm>
            <a:off x="520588" y="2147657"/>
            <a:ext cx="9245821" cy="3171909"/>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p:spPr>
      </p:pic>
      <p:sp>
        <p:nvSpPr>
          <p:cNvPr id="8" name="Slide Number Placeholder 3">
            <a:extLst>
              <a:ext uri="{FF2B5EF4-FFF2-40B4-BE49-F238E27FC236}">
                <a16:creationId xmlns:a16="http://schemas.microsoft.com/office/drawing/2014/main" id="{0038ED6E-3F2A-4D36-81B1-FD847D3A2D2D}"/>
              </a:ext>
            </a:extLst>
          </p:cNvPr>
          <p:cNvSpPr txBox="1">
            <a:spLocks/>
          </p:cNvSpPr>
          <p:nvPr/>
        </p:nvSpPr>
        <p:spPr>
          <a:xfrm>
            <a:off x="9662433" y="6464151"/>
            <a:ext cx="624567" cy="36512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8699F50C-BE38-4BD0-BA84-9B090E1F2B9B}" type="slidenum">
              <a:rPr lang="en-US" sz="1013" b="1"/>
              <a:pPr algn="r"/>
              <a:t>5</a:t>
            </a:fld>
            <a:endParaRPr lang="en-US" sz="1013" b="1" dirty="0"/>
          </a:p>
        </p:txBody>
      </p:sp>
    </p:spTree>
    <p:extLst>
      <p:ext uri="{BB962C8B-B14F-4D97-AF65-F5344CB8AC3E}">
        <p14:creationId xmlns:p14="http://schemas.microsoft.com/office/powerpoint/2010/main" val="225401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276819-F12C-42F2-9803-E03048801A22}"/>
              </a:ext>
            </a:extLst>
          </p:cNvPr>
          <p:cNvSpPr txBox="1"/>
          <p:nvPr/>
        </p:nvSpPr>
        <p:spPr>
          <a:xfrm>
            <a:off x="1569672" y="2688894"/>
            <a:ext cx="7147657" cy="830997"/>
          </a:xfrm>
          <a:prstGeom prst="rect">
            <a:avLst/>
          </a:prstGeom>
          <a:solidFill>
            <a:srgbClr val="FFF2C8"/>
          </a:solidFill>
          <a:ln w="38100">
            <a:solidFill>
              <a:srgbClr val="00194C"/>
            </a:solidFill>
          </a:ln>
        </p:spPr>
        <p:txBody>
          <a:bodyPr wrap="square" rtlCol="0">
            <a:spAutoFit/>
          </a:bodyPr>
          <a:lstStyle/>
          <a:p>
            <a:pPr algn="ctr"/>
            <a:r>
              <a:rPr lang="en-US" sz="4800" b="1" dirty="0">
                <a:solidFill>
                  <a:srgbClr val="00194C"/>
                </a:solidFill>
                <a:latin typeface="Montserrat" pitchFamily="2" charset="77"/>
                <a:ea typeface="+mj-ea"/>
                <a:cs typeface="Calibri Light" panose="020F0302020204030204" pitchFamily="34" charset="0"/>
              </a:rPr>
              <a:t>Products Menus</a:t>
            </a:r>
            <a:endParaRPr lang="en-US" dirty="0"/>
          </a:p>
        </p:txBody>
      </p:sp>
      <p:sp>
        <p:nvSpPr>
          <p:cNvPr id="4" name="Slide Number Placeholder 3">
            <a:extLst>
              <a:ext uri="{FF2B5EF4-FFF2-40B4-BE49-F238E27FC236}">
                <a16:creationId xmlns:a16="http://schemas.microsoft.com/office/drawing/2014/main" id="{DF554DAA-C501-4C92-9A40-3052725D92C5}"/>
              </a:ext>
            </a:extLst>
          </p:cNvPr>
          <p:cNvSpPr>
            <a:spLocks noGrp="1"/>
          </p:cNvSpPr>
          <p:nvPr>
            <p:ph type="sldNum" sz="quarter" idx="15"/>
          </p:nvPr>
        </p:nvSpPr>
        <p:spPr/>
        <p:txBody>
          <a:bodyPr/>
          <a:lstStyle/>
          <a:p>
            <a:fld id="{8699F50C-BE38-4BD0-BA84-9B090E1F2B9B}" type="slidenum">
              <a:rPr lang="en-US" smtClean="0"/>
              <a:pPr/>
              <a:t>6</a:t>
            </a:fld>
            <a:endParaRPr lang="en-US" dirty="0"/>
          </a:p>
        </p:txBody>
      </p:sp>
    </p:spTree>
    <p:extLst>
      <p:ext uri="{BB962C8B-B14F-4D97-AF65-F5344CB8AC3E}">
        <p14:creationId xmlns:p14="http://schemas.microsoft.com/office/powerpoint/2010/main" val="60641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20069"/>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Category</a:t>
            </a:r>
          </a:p>
        </p:txBody>
      </p:sp>
      <p:sp>
        <p:nvSpPr>
          <p:cNvPr id="7" name="TextBox 6">
            <a:extLst>
              <a:ext uri="{FF2B5EF4-FFF2-40B4-BE49-F238E27FC236}">
                <a16:creationId xmlns:a16="http://schemas.microsoft.com/office/drawing/2014/main" id="{8948D392-0B74-49A4-A489-5719437C1946}"/>
              </a:ext>
            </a:extLst>
          </p:cNvPr>
          <p:cNvSpPr txBox="1"/>
          <p:nvPr/>
        </p:nvSpPr>
        <p:spPr>
          <a:xfrm>
            <a:off x="3619850" y="5178697"/>
            <a:ext cx="4836253" cy="276999"/>
          </a:xfrm>
          <a:prstGeom prst="rect">
            <a:avLst/>
          </a:prstGeom>
          <a:solidFill>
            <a:schemeClr val="accent2">
              <a:lumMod val="20000"/>
              <a:lumOff val="80000"/>
            </a:schemeClr>
          </a:solidFill>
        </p:spPr>
        <p:txBody>
          <a:bodyPr wrap="square">
            <a:spAutoFit/>
          </a:bodyPr>
          <a:lstStyle/>
          <a:p>
            <a:r>
              <a:rPr lang="en-US" sz="1200" dirty="0"/>
              <a:t>https://www.workstats.dli.pa.gov/Products/ByCategory/Pages/default.aspx</a:t>
            </a:r>
          </a:p>
        </p:txBody>
      </p:sp>
      <p:pic>
        <p:nvPicPr>
          <p:cNvPr id="8" name="Picture 7">
            <a:extLst>
              <a:ext uri="{FF2B5EF4-FFF2-40B4-BE49-F238E27FC236}">
                <a16:creationId xmlns:a16="http://schemas.microsoft.com/office/drawing/2014/main" id="{38CE4B91-62E8-4465-80F6-99ABEAAAC074}"/>
              </a:ext>
            </a:extLst>
          </p:cNvPr>
          <p:cNvPicPr>
            <a:picLocks noChangeAspect="1"/>
          </p:cNvPicPr>
          <p:nvPr/>
        </p:nvPicPr>
        <p:blipFill rotWithShape="1">
          <a:blip r:embed="rId3"/>
          <a:srcRect t="6474" b="6010"/>
          <a:stretch/>
        </p:blipFill>
        <p:spPr>
          <a:xfrm>
            <a:off x="1566862" y="1453392"/>
            <a:ext cx="7153275" cy="3951215"/>
          </a:xfrm>
          <a:prstGeom prst="roundRect">
            <a:avLst>
              <a:gd name="adj" fmla="val 16667"/>
            </a:avLst>
          </a:prstGeom>
          <a:solidFill>
            <a:schemeClr val="accent2">
              <a:lumMod val="20000"/>
              <a:lumOff val="80000"/>
            </a:schemeClr>
          </a:solidFill>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6DDBAD23-2A88-4C8C-9C8C-503E2B961546}"/>
              </a:ext>
            </a:extLst>
          </p:cNvPr>
          <p:cNvSpPr>
            <a:spLocks noGrp="1"/>
          </p:cNvSpPr>
          <p:nvPr>
            <p:ph type="sldNum" sz="quarter" idx="15"/>
          </p:nvPr>
        </p:nvSpPr>
        <p:spPr/>
        <p:txBody>
          <a:bodyPr/>
          <a:lstStyle/>
          <a:p>
            <a:fld id="{8699F50C-BE38-4BD0-BA84-9B090E1F2B9B}" type="slidenum">
              <a:rPr lang="en-US" smtClean="0"/>
              <a:pPr/>
              <a:t>7</a:t>
            </a:fld>
            <a:endParaRPr lang="en-US" dirty="0"/>
          </a:p>
        </p:txBody>
      </p:sp>
    </p:spTree>
    <p:extLst>
      <p:ext uri="{BB962C8B-B14F-4D97-AF65-F5344CB8AC3E}">
        <p14:creationId xmlns:p14="http://schemas.microsoft.com/office/powerpoint/2010/main" val="13485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77B8E-3F0A-4A20-9982-B7638FC7D880}"/>
              </a:ext>
            </a:extLst>
          </p:cNvPr>
          <p:cNvSpPr txBox="1"/>
          <p:nvPr/>
        </p:nvSpPr>
        <p:spPr>
          <a:xfrm>
            <a:off x="2066925" y="320069"/>
            <a:ext cx="6153150"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Category</a:t>
            </a:r>
          </a:p>
        </p:txBody>
      </p:sp>
      <p:pic>
        <p:nvPicPr>
          <p:cNvPr id="4" name="Picture 3">
            <a:extLst>
              <a:ext uri="{FF2B5EF4-FFF2-40B4-BE49-F238E27FC236}">
                <a16:creationId xmlns:a16="http://schemas.microsoft.com/office/drawing/2014/main" id="{352BC38F-11D7-4F21-9FD0-27343596B97C}"/>
              </a:ext>
            </a:extLst>
          </p:cNvPr>
          <p:cNvPicPr>
            <a:picLocks noChangeAspect="1"/>
          </p:cNvPicPr>
          <p:nvPr/>
        </p:nvPicPr>
        <p:blipFill>
          <a:blip r:embed="rId3"/>
          <a:stretch>
            <a:fillRect/>
          </a:stretch>
        </p:blipFill>
        <p:spPr>
          <a:xfrm>
            <a:off x="1203908" y="1233667"/>
            <a:ext cx="7575346" cy="4941812"/>
          </a:xfrm>
          <a:prstGeom prst="roundRect">
            <a:avLst>
              <a:gd name="adj" fmla="val 16667"/>
            </a:avLst>
          </a:prstGeom>
          <a:solidFill>
            <a:schemeClr val="accent2">
              <a:lumMod val="20000"/>
              <a:lumOff val="80000"/>
            </a:schemeClr>
          </a:solidFill>
          <a:ln w="76200">
            <a:solidFill>
              <a:srgbClr val="4B92E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8948D392-0B74-49A4-A489-5719437C1946}"/>
              </a:ext>
            </a:extLst>
          </p:cNvPr>
          <p:cNvSpPr txBox="1"/>
          <p:nvPr/>
        </p:nvSpPr>
        <p:spPr>
          <a:xfrm>
            <a:off x="3619850" y="5178697"/>
            <a:ext cx="4836253" cy="276999"/>
          </a:xfrm>
          <a:prstGeom prst="rect">
            <a:avLst/>
          </a:prstGeom>
          <a:solidFill>
            <a:schemeClr val="accent2">
              <a:lumMod val="20000"/>
              <a:lumOff val="80000"/>
            </a:schemeClr>
          </a:solidFill>
        </p:spPr>
        <p:txBody>
          <a:bodyPr wrap="square">
            <a:spAutoFit/>
          </a:bodyPr>
          <a:lstStyle/>
          <a:p>
            <a:r>
              <a:rPr lang="en-US" sz="1200" dirty="0"/>
              <a:t>https://www.workstats.dli.pa.gov/Products/ByCategory/Pages/default.aspx</a:t>
            </a:r>
          </a:p>
        </p:txBody>
      </p:sp>
      <p:sp>
        <p:nvSpPr>
          <p:cNvPr id="5" name="Slide Number Placeholder 4">
            <a:extLst>
              <a:ext uri="{FF2B5EF4-FFF2-40B4-BE49-F238E27FC236}">
                <a16:creationId xmlns:a16="http://schemas.microsoft.com/office/drawing/2014/main" id="{0F2E815E-21BB-4690-BA2C-392A020907EB}"/>
              </a:ext>
            </a:extLst>
          </p:cNvPr>
          <p:cNvSpPr>
            <a:spLocks noGrp="1"/>
          </p:cNvSpPr>
          <p:nvPr>
            <p:ph type="sldNum" sz="quarter" idx="15"/>
          </p:nvPr>
        </p:nvSpPr>
        <p:spPr/>
        <p:txBody>
          <a:bodyPr/>
          <a:lstStyle/>
          <a:p>
            <a:fld id="{8699F50C-BE38-4BD0-BA84-9B090E1F2B9B}" type="slidenum">
              <a:rPr lang="en-US" smtClean="0"/>
              <a:pPr/>
              <a:t>8</a:t>
            </a:fld>
            <a:endParaRPr lang="en-US" dirty="0"/>
          </a:p>
        </p:txBody>
      </p:sp>
    </p:spTree>
    <p:extLst>
      <p:ext uri="{BB962C8B-B14F-4D97-AF65-F5344CB8AC3E}">
        <p14:creationId xmlns:p14="http://schemas.microsoft.com/office/powerpoint/2010/main" val="307485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069A8C-AB3F-433F-8A33-9CDA97269BB8}"/>
              </a:ext>
            </a:extLst>
          </p:cNvPr>
          <p:cNvSpPr txBox="1"/>
          <p:nvPr/>
        </p:nvSpPr>
        <p:spPr>
          <a:xfrm>
            <a:off x="1710909" y="198945"/>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Products by Category</a:t>
            </a:r>
          </a:p>
        </p:txBody>
      </p:sp>
      <p:sp>
        <p:nvSpPr>
          <p:cNvPr id="11" name="TextBox 10">
            <a:extLst>
              <a:ext uri="{FF2B5EF4-FFF2-40B4-BE49-F238E27FC236}">
                <a16:creationId xmlns:a16="http://schemas.microsoft.com/office/drawing/2014/main" id="{41FA1584-DD55-487F-BC9E-EB13AC0F026E}"/>
              </a:ext>
            </a:extLst>
          </p:cNvPr>
          <p:cNvSpPr txBox="1"/>
          <p:nvPr/>
        </p:nvSpPr>
        <p:spPr>
          <a:xfrm>
            <a:off x="1717028" y="1195271"/>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Occupations</a:t>
            </a:r>
          </a:p>
        </p:txBody>
      </p:sp>
      <p:sp>
        <p:nvSpPr>
          <p:cNvPr id="12" name="Arrow: Down 11">
            <a:extLst>
              <a:ext uri="{FF2B5EF4-FFF2-40B4-BE49-F238E27FC236}">
                <a16:creationId xmlns:a16="http://schemas.microsoft.com/office/drawing/2014/main" id="{FE39618A-1822-45FB-985F-8217AB0CB3ED}"/>
              </a:ext>
            </a:extLst>
          </p:cNvPr>
          <p:cNvSpPr/>
          <p:nvPr/>
        </p:nvSpPr>
        <p:spPr>
          <a:xfrm>
            <a:off x="3136502" y="681193"/>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CA1CAA0-963B-4BCA-8E49-408789272A7A}"/>
              </a:ext>
            </a:extLst>
          </p:cNvPr>
          <p:cNvSpPr txBox="1"/>
          <p:nvPr/>
        </p:nvSpPr>
        <p:spPr>
          <a:xfrm>
            <a:off x="1732236" y="2179362"/>
            <a:ext cx="3054085" cy="369332"/>
          </a:xfrm>
          <a:prstGeom prst="rect">
            <a:avLst/>
          </a:prstGeom>
          <a:solidFill>
            <a:schemeClr val="accent1">
              <a:lumMod val="25000"/>
              <a:lumOff val="75000"/>
            </a:schemeClr>
          </a:solidFill>
        </p:spPr>
        <p:txBody>
          <a:bodyPr wrap="square" rtlCol="0">
            <a:spAutoFit/>
          </a:bodyPr>
          <a:lstStyle/>
          <a:p>
            <a:pPr algn="ctr"/>
            <a:r>
              <a:rPr lang="en-US" b="1" dirty="0">
                <a:solidFill>
                  <a:schemeClr val="accent1">
                    <a:lumMod val="90000"/>
                    <a:lumOff val="10000"/>
                  </a:schemeClr>
                </a:solidFill>
              </a:rPr>
              <a:t>Occupational Wages</a:t>
            </a:r>
          </a:p>
        </p:txBody>
      </p:sp>
      <p:sp>
        <p:nvSpPr>
          <p:cNvPr id="13" name="Arrow: Down 12">
            <a:extLst>
              <a:ext uri="{FF2B5EF4-FFF2-40B4-BE49-F238E27FC236}">
                <a16:creationId xmlns:a16="http://schemas.microsoft.com/office/drawing/2014/main" id="{2EA921C3-A890-4B46-99CA-07D110C0D8A1}"/>
              </a:ext>
            </a:extLst>
          </p:cNvPr>
          <p:cNvSpPr/>
          <p:nvPr/>
        </p:nvSpPr>
        <p:spPr>
          <a:xfrm>
            <a:off x="3136502" y="1687760"/>
            <a:ext cx="122777" cy="36933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216FD51-45B6-455A-947E-F26780D8D21F}"/>
              </a:ext>
            </a:extLst>
          </p:cNvPr>
          <p:cNvPicPr>
            <a:picLocks noChangeAspect="1"/>
          </p:cNvPicPr>
          <p:nvPr/>
        </p:nvPicPr>
        <p:blipFill>
          <a:blip r:embed="rId3"/>
          <a:stretch>
            <a:fillRect/>
          </a:stretch>
        </p:blipFill>
        <p:spPr>
          <a:xfrm>
            <a:off x="7027723" y="185416"/>
            <a:ext cx="2809918" cy="32435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3DF5082-97EE-4E0E-9020-965806BDB14A}"/>
              </a:ext>
            </a:extLst>
          </p:cNvPr>
          <p:cNvPicPr>
            <a:picLocks noChangeAspect="1"/>
          </p:cNvPicPr>
          <p:nvPr/>
        </p:nvPicPr>
        <p:blipFill rotWithShape="1">
          <a:blip r:embed="rId4"/>
          <a:srcRect l="904" t="8315" r="1488" b="1"/>
          <a:stretch/>
        </p:blipFill>
        <p:spPr>
          <a:xfrm>
            <a:off x="258047" y="2988919"/>
            <a:ext cx="7440282" cy="3547400"/>
          </a:xfrm>
          <a:prstGeom prst="roundRect">
            <a:avLst>
              <a:gd name="adj" fmla="val 16667"/>
            </a:avLst>
          </a:prstGeom>
          <a:ln w="76200">
            <a:solidFill>
              <a:schemeClr val="accent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9419FF0C-7598-4F1B-9DAA-2A44D1ABC6CD}"/>
              </a:ext>
            </a:extLst>
          </p:cNvPr>
          <p:cNvPicPr>
            <a:picLocks noChangeAspect="1"/>
          </p:cNvPicPr>
          <p:nvPr/>
        </p:nvPicPr>
        <p:blipFill>
          <a:blip r:embed="rId5"/>
          <a:stretch>
            <a:fillRect/>
          </a:stretch>
        </p:blipFill>
        <p:spPr>
          <a:xfrm>
            <a:off x="7837918" y="4767382"/>
            <a:ext cx="619125" cy="590550"/>
          </a:xfrm>
          <a:prstGeom prst="rect">
            <a:avLst/>
          </a:prstGeom>
        </p:spPr>
      </p:pic>
      <p:pic>
        <p:nvPicPr>
          <p:cNvPr id="14" name="Picture 13">
            <a:extLst>
              <a:ext uri="{FF2B5EF4-FFF2-40B4-BE49-F238E27FC236}">
                <a16:creationId xmlns:a16="http://schemas.microsoft.com/office/drawing/2014/main" id="{86617289-4CDD-4E07-B38E-D342B34F3E5F}"/>
              </a:ext>
            </a:extLst>
          </p:cNvPr>
          <p:cNvPicPr>
            <a:picLocks noChangeAspect="1"/>
          </p:cNvPicPr>
          <p:nvPr/>
        </p:nvPicPr>
        <p:blipFill>
          <a:blip r:embed="rId6"/>
          <a:stretch>
            <a:fillRect/>
          </a:stretch>
        </p:blipFill>
        <p:spPr>
          <a:xfrm>
            <a:off x="8448856" y="4762619"/>
            <a:ext cx="590550" cy="600075"/>
          </a:xfrm>
          <a:prstGeom prst="rect">
            <a:avLst/>
          </a:prstGeom>
        </p:spPr>
      </p:pic>
      <p:pic>
        <p:nvPicPr>
          <p:cNvPr id="16" name="Picture 15">
            <a:extLst>
              <a:ext uri="{FF2B5EF4-FFF2-40B4-BE49-F238E27FC236}">
                <a16:creationId xmlns:a16="http://schemas.microsoft.com/office/drawing/2014/main" id="{0D2CDCC4-8676-4179-AE5D-95FF8159C468}"/>
              </a:ext>
            </a:extLst>
          </p:cNvPr>
          <p:cNvPicPr>
            <a:picLocks noChangeAspect="1"/>
          </p:cNvPicPr>
          <p:nvPr/>
        </p:nvPicPr>
        <p:blipFill>
          <a:blip r:embed="rId7"/>
          <a:stretch>
            <a:fillRect/>
          </a:stretch>
        </p:blipFill>
        <p:spPr>
          <a:xfrm>
            <a:off x="9039406" y="4762619"/>
            <a:ext cx="581025" cy="581025"/>
          </a:xfrm>
          <a:prstGeom prst="rect">
            <a:avLst/>
          </a:prstGeom>
        </p:spPr>
      </p:pic>
      <p:pic>
        <p:nvPicPr>
          <p:cNvPr id="18" name="Picture 17">
            <a:extLst>
              <a:ext uri="{FF2B5EF4-FFF2-40B4-BE49-F238E27FC236}">
                <a16:creationId xmlns:a16="http://schemas.microsoft.com/office/drawing/2014/main" id="{B81760D2-AE89-45EB-9AC9-F9771F3A6592}"/>
              </a:ext>
            </a:extLst>
          </p:cNvPr>
          <p:cNvPicPr>
            <a:picLocks noChangeAspect="1"/>
          </p:cNvPicPr>
          <p:nvPr/>
        </p:nvPicPr>
        <p:blipFill>
          <a:blip r:embed="rId8"/>
          <a:stretch>
            <a:fillRect/>
          </a:stretch>
        </p:blipFill>
        <p:spPr>
          <a:xfrm>
            <a:off x="9601381" y="4772144"/>
            <a:ext cx="609600" cy="571500"/>
          </a:xfrm>
          <a:prstGeom prst="rect">
            <a:avLst/>
          </a:prstGeom>
        </p:spPr>
      </p:pic>
      <p:sp>
        <p:nvSpPr>
          <p:cNvPr id="22" name="Slide Number Placeholder 21">
            <a:extLst>
              <a:ext uri="{FF2B5EF4-FFF2-40B4-BE49-F238E27FC236}">
                <a16:creationId xmlns:a16="http://schemas.microsoft.com/office/drawing/2014/main" id="{42299278-529B-40E4-95F7-BE2090386DAA}"/>
              </a:ext>
            </a:extLst>
          </p:cNvPr>
          <p:cNvSpPr>
            <a:spLocks noGrp="1"/>
          </p:cNvSpPr>
          <p:nvPr>
            <p:ph type="sldNum" sz="quarter" idx="15"/>
          </p:nvPr>
        </p:nvSpPr>
        <p:spPr/>
        <p:txBody>
          <a:bodyPr/>
          <a:lstStyle/>
          <a:p>
            <a:fld id="{8699F50C-BE38-4BD0-BA84-9B090E1F2B9B}" type="slidenum">
              <a:rPr lang="en-US" smtClean="0"/>
              <a:pPr/>
              <a:t>9</a:t>
            </a:fld>
            <a:endParaRPr lang="en-US" dirty="0"/>
          </a:p>
        </p:txBody>
      </p:sp>
    </p:spTree>
    <p:extLst>
      <p:ext uri="{BB962C8B-B14F-4D97-AF65-F5344CB8AC3E}">
        <p14:creationId xmlns:p14="http://schemas.microsoft.com/office/powerpoint/2010/main" val="2107283801"/>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C8094E-75C3-DC45-8F2E-10906A26C4DB}" vid="{318D0C9C-F9EF-8F4B-AE7E-87FC25AF4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55A6965438B489A7AAD2D9FBF0D79" ma:contentTypeVersion="1" ma:contentTypeDescription="Create a new document." ma:contentTypeScope="" ma:versionID="d66bb30224451c9d22769ef83a5648b5">
  <xsd:schema xmlns:xsd="http://www.w3.org/2001/XMLSchema" xmlns:xs="http://www.w3.org/2001/XMLSchema" xmlns:p="http://schemas.microsoft.com/office/2006/metadata/properties" xmlns:ns1="http://schemas.microsoft.com/sharepoint/v3" xmlns:ns2="6ea33ccd-cebb-4f47-8676-1d27cfbcda92" targetNamespace="http://schemas.microsoft.com/office/2006/metadata/properties" ma:root="true" ma:fieldsID="4a374ea46a926fc4655e8482f5ae0143" ns1:_="" ns2:_="">
    <xsd:import namespace="http://schemas.microsoft.com/sharepoint/v3"/>
    <xsd:import namespace="6ea33ccd-cebb-4f47-8676-1d27cfbcda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a33ccd-cebb-4f47-8676-1d27cfbcd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6ea33ccd-cebb-4f47-8676-1d27cfbcda92">
      <UserInfo>
        <DisplayName/>
        <AccountId xsi:nil="true"/>
        <AccountType/>
      </UserInfo>
    </SharedWithUsers>
  </documentManagement>
</p:properties>
</file>

<file path=customXml/itemProps1.xml><?xml version="1.0" encoding="utf-8"?>
<ds:datastoreItem xmlns:ds="http://schemas.openxmlformats.org/officeDocument/2006/customXml" ds:itemID="{14CE3F3C-7293-4E6C-95F5-7F234C020E01}"/>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9cf54e2-0330-4a9d-b348-ad1b29e1ab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L&amp;I PowerPoint Standard 1</Template>
  <TotalTime>3057</TotalTime>
  <Words>1429</Words>
  <Application>Microsoft Office PowerPoint</Application>
  <PresentationFormat>35mm Slides</PresentationFormat>
  <Paragraphs>218</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Comic Sans MS</vt:lpstr>
      <vt:lpstr>Gill Sans SemiBold</vt:lpstr>
      <vt:lpstr>Montserrat</vt:lpstr>
      <vt:lpstr>Times New Roman</vt:lpstr>
      <vt:lpstr>Verdana</vt:lpstr>
      <vt:lpstr>Wingdings</vt:lpstr>
      <vt:lpstr>Office Theme</vt:lpstr>
      <vt:lpstr>Speedy Delivery: Delivering your Neighborhood News via CWIA’s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&amp; Historical Data</vt:lpstr>
      <vt:lpstr>Research &amp; Historical Data</vt:lpstr>
      <vt:lpstr>Research &amp; Historical Data</vt:lpstr>
      <vt:lpstr>Research &amp; Historical Data</vt:lpstr>
      <vt:lpstr>Research &amp; Historical Data</vt:lpstr>
      <vt:lpstr>Research &amp; Historical Data - QCEW Data</vt:lpstr>
      <vt:lpstr>Research &amp; Historical Data –  QCEW Data</vt:lpstr>
      <vt:lpstr>Research &amp; Historical Data –  QCEW Data</vt:lpstr>
      <vt:lpstr>Research &amp; Historical Data –  QCEW Data</vt:lpstr>
      <vt:lpstr>Research &amp; Historical Data –  Data Download Center</vt:lpstr>
      <vt:lpstr>Research &amp; Historical Data – Data Download Center</vt:lpstr>
      <vt:lpstr>Research &amp; Historical Data – Data Download Center</vt:lpstr>
      <vt:lpstr>Research &amp; Historical Data</vt:lpstr>
      <vt:lpstr>Research &amp; Historical Data</vt:lpstr>
      <vt:lpstr>Research &amp; Historical Data – Returning to WorkStats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CWIA Resources</dc:title>
  <dc:creator>DeLellis, Kimberly</dc:creator>
  <cp:lastModifiedBy>Long, Shelli</cp:lastModifiedBy>
  <cp:revision>75</cp:revision>
  <cp:lastPrinted>2023-10-10T16:09:57Z</cp:lastPrinted>
  <dcterms:created xsi:type="dcterms:W3CDTF">2023-04-07T11:27:31Z</dcterms:created>
  <dcterms:modified xsi:type="dcterms:W3CDTF">2024-04-11T13:08:03Z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0x01010050955A6965438B489A7AAD2D9FBF0D79</vt:lpwstr>
  </property>
  <property fmtid="{D5CDD505-2E9C-101B-9397-08002B2CF9AE}" pid="3" name="Order">
    <vt:r8>3900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