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568" r:id="rId5"/>
    <p:sldId id="592" r:id="rId6"/>
    <p:sldId id="586" r:id="rId7"/>
    <p:sldId id="587" r:id="rId8"/>
    <p:sldId id="588" r:id="rId9"/>
    <p:sldId id="593" r:id="rId10"/>
    <p:sldId id="589" r:id="rId11"/>
    <p:sldId id="590" r:id="rId12"/>
    <p:sldId id="591" r:id="rId13"/>
    <p:sldId id="595" r:id="rId14"/>
    <p:sldId id="596" r:id="rId15"/>
    <p:sldId id="572" r:id="rId16"/>
    <p:sldId id="573" r:id="rId17"/>
    <p:sldId id="571" r:id="rId18"/>
    <p:sldId id="277" r:id="rId19"/>
    <p:sldId id="278" r:id="rId20"/>
    <p:sldId id="279" r:id="rId21"/>
    <p:sldId id="260" r:id="rId22"/>
    <p:sldId id="609" r:id="rId23"/>
    <p:sldId id="280" r:id="rId24"/>
    <p:sldId id="266" r:id="rId25"/>
    <p:sldId id="598" r:id="rId26"/>
    <p:sldId id="576" r:id="rId27"/>
    <p:sldId id="608" r:id="rId28"/>
    <p:sldId id="269" r:id="rId29"/>
    <p:sldId id="267" r:id="rId30"/>
    <p:sldId id="268" r:id="rId31"/>
    <p:sldId id="270" r:id="rId32"/>
    <p:sldId id="262" r:id="rId33"/>
    <p:sldId id="604" r:id="rId34"/>
    <p:sldId id="282" r:id="rId35"/>
    <p:sldId id="272" r:id="rId36"/>
    <p:sldId id="271" r:id="rId37"/>
    <p:sldId id="273" r:id="rId38"/>
    <p:sldId id="601" r:id="rId39"/>
    <p:sldId id="607" r:id="rId40"/>
    <p:sldId id="610" r:id="rId41"/>
    <p:sldId id="611" r:id="rId42"/>
    <p:sldId id="291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FF5D5D"/>
    <a:srgbClr val="9A7500"/>
    <a:srgbClr val="FFCA21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81006" autoAdjust="0"/>
  </p:normalViewPr>
  <p:slideViewPr>
    <p:cSldViewPr snapToGrid="0">
      <p:cViewPr varScale="1">
        <p:scale>
          <a:sx n="90" d="100"/>
          <a:sy n="90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9AFA8A-1EC9-4D9C-A859-8E2722742DF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E7A7EB-525C-405E-B871-980182E7A0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C8B9595-7DC1-44D8-AC88-63564C84FA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04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C8B9595-7DC1-44D8-AC88-63564C84FA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332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78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A7EB-525C-405E-B871-980182E7A0C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A7EB-525C-405E-B871-980182E7A0C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3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071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49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030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C8B9595-7DC1-44D8-AC88-63564C84FA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190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30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A7EB-525C-405E-B871-980182E7A0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1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C8B9595-7DC1-44D8-AC88-63564C84FA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852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C8B9595-7DC1-44D8-AC88-63564C84FA3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742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2663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32951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2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99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7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7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8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3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52949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4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16760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8239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32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31915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278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370" y="915017"/>
            <a:ext cx="9581630" cy="416796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glow rad="342900">
                    <a:schemeClr val="bg1"/>
                  </a:glow>
                </a:effectLst>
                <a:cs typeface="+mj-cs"/>
              </a:rPr>
              <a:t>Donkey Hodie’s Data:</a:t>
            </a:r>
            <a:br>
              <a:rPr lang="en-US" dirty="0">
                <a:effectLst>
                  <a:glow rad="342900">
                    <a:schemeClr val="bg1"/>
                  </a:glow>
                </a:effectLst>
                <a:cs typeface="+mj-cs"/>
              </a:rPr>
            </a:br>
            <a:r>
              <a:rPr lang="en-US" sz="4400" dirty="0">
                <a:effectLst>
                  <a:glow rad="342900">
                    <a:schemeClr val="bg1"/>
                  </a:glow>
                </a:effectLst>
                <a:cs typeface="+mj-cs"/>
              </a:rPr>
              <a:t>New Hires and Wage Records</a:t>
            </a:r>
            <a:br>
              <a:rPr lang="en-US" sz="4400" i="1" dirty="0"/>
            </a:br>
            <a:br>
              <a:rPr lang="en-US" sz="5400" i="1" dirty="0"/>
            </a:br>
            <a:r>
              <a:rPr lang="en-US" sz="3200" dirty="0">
                <a:effectLst>
                  <a:glow rad="342900">
                    <a:schemeClr val="bg1"/>
                  </a:glow>
                </a:effectLst>
                <a:cs typeface="+mj-cs"/>
              </a:rPr>
              <a:t>Donkey Hodie is new to the neighborhood! See what we know about her.</a:t>
            </a:r>
            <a:endParaRPr lang="en-US" sz="4400" dirty="0">
              <a:effectLst>
                <a:glow rad="342900">
                  <a:schemeClr val="bg1"/>
                </a:glow>
              </a:effectLst>
              <a:cs typeface="+mj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FB7C3A-8D5B-4AE6-9F91-865F28E41F35}"/>
              </a:ext>
            </a:extLst>
          </p:cNvPr>
          <p:cNvSpPr txBox="1">
            <a:spLocks/>
          </p:cNvSpPr>
          <p:nvPr/>
        </p:nvSpPr>
        <p:spPr>
          <a:xfrm>
            <a:off x="-83128" y="6000750"/>
            <a:ext cx="12275127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glow rad="342900">
                    <a:schemeClr val="bg1"/>
                  </a:glow>
                </a:effectLst>
                <a:ea typeface="+mj-ea"/>
                <a:cs typeface="+mj-cs"/>
              </a:rPr>
              <a:t>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accent1"/>
                </a:solidFill>
                <a:effectLst>
                  <a:glow rad="342900">
                    <a:schemeClr val="bg1"/>
                  </a:glow>
                </a:effectLst>
                <a:ea typeface="+mj-ea"/>
                <a:cs typeface="+mj-cs"/>
              </a:rPr>
              <a:t>April 2024</a:t>
            </a:r>
          </a:p>
        </p:txBody>
      </p:sp>
      <p:pic>
        <p:nvPicPr>
          <p:cNvPr id="1026" name="Picture 2" descr="Donkey Hodie | PBS KIDS Shows | PBS KIDS for Parents">
            <a:extLst>
              <a:ext uri="{FF2B5EF4-FFF2-40B4-BE49-F238E27FC236}">
                <a16:creationId xmlns:a16="http://schemas.microsoft.com/office/drawing/2014/main" id="{6577C8D8-2F9F-4063-A005-66E0689B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83" y="4955900"/>
            <a:ext cx="1908517" cy="19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ACB77-3C21-4D3B-8672-774F71C1A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00"/>
            <a:ext cx="1571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861755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Working with limitations – Wage Records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646689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Only UC covered jobs are reported</a:t>
            </a:r>
          </a:p>
          <a:p>
            <a:pPr marL="342900" indent="-342900"/>
            <a:r>
              <a:rPr lang="en-US" sz="3600" dirty="0"/>
              <a:t>Only quarterly total gross wages</a:t>
            </a:r>
          </a:p>
          <a:p>
            <a:pPr marL="342900" indent="-342900"/>
            <a:r>
              <a:rPr lang="en-US" sz="3600" dirty="0"/>
              <a:t>Only credit weeks for time worked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Employers with multiple establishments across PA</a:t>
            </a:r>
          </a:p>
          <a:p>
            <a:pPr marL="728676" lvl="1" indent="-342900"/>
            <a:r>
              <a:rPr lang="en-US" sz="3600" dirty="0"/>
              <a:t>Do not have a county assigned to them</a:t>
            </a:r>
          </a:p>
          <a:p>
            <a:pPr marL="728676" lvl="1" indent="-342900"/>
            <a:r>
              <a:rPr lang="en-US" sz="3600" dirty="0"/>
              <a:t>Are assigned an industry based on their primary activity</a:t>
            </a:r>
          </a:p>
          <a:p>
            <a:pPr marL="728676" lvl="1" indent="-342900"/>
            <a:r>
              <a:rPr lang="en-US" sz="3600" dirty="0"/>
              <a:t>Are a small portion of employers, but employ nearly half of all employment</a:t>
            </a:r>
          </a:p>
        </p:txBody>
      </p:sp>
    </p:spTree>
    <p:extLst>
      <p:ext uri="{BB962C8B-B14F-4D97-AF65-F5344CB8AC3E}">
        <p14:creationId xmlns:p14="http://schemas.microsoft.com/office/powerpoint/2010/main" val="321485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861755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Working with limitations – New Hires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404033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Employers with multiple establishments across PA</a:t>
            </a:r>
          </a:p>
          <a:p>
            <a:pPr marL="728676" lvl="1" indent="-342900"/>
            <a:r>
              <a:rPr lang="en-US" sz="3260" dirty="0"/>
              <a:t>No sub-state location and one primary NAICS for all locations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Hires can be reported to any state where the employer has an establishment.</a:t>
            </a:r>
          </a:p>
          <a:p>
            <a:pPr marL="728676" lvl="1" indent="-342900"/>
            <a:r>
              <a:rPr lang="en-US" sz="3263" dirty="0"/>
              <a:t>We do not have all Pennsylvania hires.</a:t>
            </a:r>
          </a:p>
          <a:p>
            <a:pPr marL="728676" lvl="1" indent="-342900"/>
            <a:r>
              <a:rPr lang="en-US" sz="3263" dirty="0"/>
              <a:t>Not all industries are equally represented.</a:t>
            </a:r>
          </a:p>
          <a:p>
            <a:pPr marL="342900" indent="-342900"/>
            <a:endParaRPr lang="en-US" sz="3600" dirty="0"/>
          </a:p>
          <a:p>
            <a:pPr marL="342900" indent="-342900"/>
            <a:r>
              <a:rPr lang="en-US" sz="3600" dirty="0"/>
              <a:t>National New Hires data contains hires for all PA residents but does not have detailed employee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C2D94-C58B-497C-BDD2-1A45B73F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1" y="3037320"/>
            <a:ext cx="817271" cy="783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9A514-DE57-440F-92F4-F0A4AEB6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2" y="5685605"/>
            <a:ext cx="817271" cy="7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2F8FB-B7BD-43CF-BA34-4407E92D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9605F-31ED-414F-8060-2497AE67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32" y="-9846"/>
            <a:ext cx="1508834" cy="14522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279744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Vs. National New Hires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Collection Rates by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27F00-7F18-4958-84F0-59EE6D707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560"/>
            <a:ext cx="12192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279744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National New Hires Seasonality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Collection Rates, West-Fay WDA,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A86A1-F9A4-4C66-99AD-72A9539D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" y="1357000"/>
            <a:ext cx="11827265" cy="5291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06CBA5-2955-4CB2-B850-9F3F3C0EA339}"/>
              </a:ext>
            </a:extLst>
          </p:cNvPr>
          <p:cNvSpPr txBox="1"/>
          <p:nvPr/>
        </p:nvSpPr>
        <p:spPr>
          <a:xfrm>
            <a:off x="10724225" y="4261281"/>
            <a:ext cx="146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3BCD5-976C-4465-A288-D7950F7F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66" y="0"/>
            <a:ext cx="1508834" cy="14522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AF9FEF-A3A6-42B1-A2D5-623CE8A5ABBD}"/>
              </a:ext>
            </a:extLst>
          </p:cNvPr>
          <p:cNvCxnSpPr/>
          <p:nvPr/>
        </p:nvCxnSpPr>
        <p:spPr>
          <a:xfrm flipV="1">
            <a:off x="3212432" y="1576137"/>
            <a:ext cx="0" cy="495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6E6066-0BDA-460C-A116-AAD29E0EC1E3}"/>
              </a:ext>
            </a:extLst>
          </p:cNvPr>
          <p:cNvCxnSpPr/>
          <p:nvPr/>
        </p:nvCxnSpPr>
        <p:spPr>
          <a:xfrm flipV="1">
            <a:off x="6079958" y="1576137"/>
            <a:ext cx="0" cy="495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FF7A5-BF5F-4B07-AA22-BAD55D772F12}"/>
              </a:ext>
            </a:extLst>
          </p:cNvPr>
          <p:cNvCxnSpPr/>
          <p:nvPr/>
        </p:nvCxnSpPr>
        <p:spPr>
          <a:xfrm flipV="1">
            <a:off x="8983579" y="1576137"/>
            <a:ext cx="0" cy="495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D622A7-09CF-4360-AF52-E38EF7E25063}"/>
              </a:ext>
            </a:extLst>
          </p:cNvPr>
          <p:cNvSpPr txBox="1"/>
          <p:nvPr/>
        </p:nvSpPr>
        <p:spPr>
          <a:xfrm>
            <a:off x="1540025" y="1508152"/>
            <a:ext cx="609638" cy="39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74486-F70A-4737-881A-7CB9D367BA63}"/>
              </a:ext>
            </a:extLst>
          </p:cNvPr>
          <p:cNvSpPr txBox="1"/>
          <p:nvPr/>
        </p:nvSpPr>
        <p:spPr>
          <a:xfrm>
            <a:off x="4407551" y="1508152"/>
            <a:ext cx="609638" cy="39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83D05-0B20-47C2-9C7F-0699E38F1EFC}"/>
              </a:ext>
            </a:extLst>
          </p:cNvPr>
          <p:cNvSpPr txBox="1"/>
          <p:nvPr/>
        </p:nvSpPr>
        <p:spPr>
          <a:xfrm>
            <a:off x="7275076" y="1508152"/>
            <a:ext cx="609638" cy="39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4EFFF-4A98-452E-B641-2FF54660B86C}"/>
              </a:ext>
            </a:extLst>
          </p:cNvPr>
          <p:cNvSpPr txBox="1"/>
          <p:nvPr/>
        </p:nvSpPr>
        <p:spPr>
          <a:xfrm>
            <a:off x="10082445" y="1508152"/>
            <a:ext cx="609638" cy="39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367786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r>
              <a:rPr lang="en-US" dirty="0"/>
              <a:t>What’s on the website?</a:t>
            </a:r>
          </a:p>
        </p:txBody>
      </p:sp>
    </p:spTree>
    <p:extLst>
      <p:ext uri="{BB962C8B-B14F-4D97-AF65-F5344CB8AC3E}">
        <p14:creationId xmlns:p14="http://schemas.microsoft.com/office/powerpoint/2010/main" val="82320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B6BE-996D-403B-A7C1-7C977068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Find the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36EA3-7E5F-4283-8B95-3E19177A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" y="1864311"/>
            <a:ext cx="12195952" cy="44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17397F-DDEB-480B-BF87-E948AC60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577"/>
            <a:ext cx="12185320" cy="41059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385519-44D2-4122-A99A-8F98A6B2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8333223" cy="1147969"/>
          </a:xfrm>
        </p:spPr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Find the Reports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C618B-48F8-4981-9C14-15066D447D61}"/>
              </a:ext>
            </a:extLst>
          </p:cNvPr>
          <p:cNvSpPr txBox="1"/>
          <p:nvPr/>
        </p:nvSpPr>
        <p:spPr>
          <a:xfrm>
            <a:off x="756397" y="1452622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(https://www.workstats.dli.pa.gov)</a:t>
            </a:r>
          </a:p>
        </p:txBody>
      </p:sp>
    </p:spTree>
    <p:extLst>
      <p:ext uri="{BB962C8B-B14F-4D97-AF65-F5344CB8AC3E}">
        <p14:creationId xmlns:p14="http://schemas.microsoft.com/office/powerpoint/2010/main" val="289020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2310-CE2C-4C6F-81AE-B4039C18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Find the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08A0-0E40-4875-AB18-33799374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9609"/>
            <a:ext cx="8228307" cy="5358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48401-6207-489B-B232-BC381CC54F08}"/>
              </a:ext>
            </a:extLst>
          </p:cNvPr>
          <p:cNvSpPr txBox="1"/>
          <p:nvPr/>
        </p:nvSpPr>
        <p:spPr>
          <a:xfrm>
            <a:off x="8228306" y="1454981"/>
            <a:ext cx="39636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F3F3F"/>
                </a:solidFill>
                <a:latin typeface="Calibri" panose="020F0502020204030204"/>
              </a:rPr>
              <a:t>All reports are for PA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</a:t>
            </a:r>
            <a:r>
              <a:rPr lang="en-US" sz="2400" dirty="0">
                <a:solidFill>
                  <a:srgbClr val="3F3F3F"/>
                </a:solidFill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hires by </a:t>
            </a:r>
            <a:r>
              <a:rPr lang="en-US" sz="2400" dirty="0">
                <a:solidFill>
                  <a:srgbClr val="3F3F3F"/>
                </a:solidFill>
                <a:latin typeface="Calibri" panose="020F0502020204030204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lace of work and residence are new hires reported to PA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all PA resident new hires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3F3F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F3F3F"/>
                </a:solidFill>
              </a:rPr>
              <a:t>National new hires office provides employer totals of all PA resident new hires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3F3F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F3F3F"/>
                </a:solidFill>
              </a:rPr>
              <a:t>Top 50 new hires are 100% PA resident new hires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55EB2-D721-48C7-B6AE-6EED200DF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92" y="1499609"/>
            <a:ext cx="626887" cy="60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76888-7177-4A6B-8F86-22F7F0E9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261" y="3785609"/>
            <a:ext cx="626887" cy="60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F7271-768E-4B5E-8CFB-BFA14131F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851" y="5358391"/>
            <a:ext cx="624286" cy="6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299376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Hires by WDA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Place of Residence - 2023 Q3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0957D7-943B-43BB-9A3E-C8036C1F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40797"/>
              </p:ext>
            </p:extLst>
          </p:nvPr>
        </p:nvGraphicFramePr>
        <p:xfrm>
          <a:off x="0" y="1713391"/>
          <a:ext cx="12192000" cy="5144611"/>
        </p:xfrm>
        <a:graphic>
          <a:graphicData uri="http://schemas.openxmlformats.org/drawingml/2006/table">
            <a:tbl>
              <a:tblPr/>
              <a:tblGrid>
                <a:gridCol w="790488">
                  <a:extLst>
                    <a:ext uri="{9D8B030D-6E8A-4147-A177-3AD203B41FA5}">
                      <a16:colId xmlns:a16="http://schemas.microsoft.com/office/drawing/2014/main" val="2992707178"/>
                    </a:ext>
                  </a:extLst>
                </a:gridCol>
                <a:gridCol w="3773942">
                  <a:extLst>
                    <a:ext uri="{9D8B030D-6E8A-4147-A177-3AD203B41FA5}">
                      <a16:colId xmlns:a16="http://schemas.microsoft.com/office/drawing/2014/main" val="3518318493"/>
                    </a:ext>
                  </a:extLst>
                </a:gridCol>
                <a:gridCol w="1262231">
                  <a:extLst>
                    <a:ext uri="{9D8B030D-6E8A-4147-A177-3AD203B41FA5}">
                      <a16:colId xmlns:a16="http://schemas.microsoft.com/office/drawing/2014/main" val="3808461599"/>
                    </a:ext>
                  </a:extLst>
                </a:gridCol>
                <a:gridCol w="1214419">
                  <a:extLst>
                    <a:ext uri="{9D8B030D-6E8A-4147-A177-3AD203B41FA5}">
                      <a16:colId xmlns:a16="http://schemas.microsoft.com/office/drawing/2014/main" val="2382268777"/>
                    </a:ext>
                  </a:extLst>
                </a:gridCol>
                <a:gridCol w="1759473">
                  <a:extLst>
                    <a:ext uri="{9D8B030D-6E8A-4147-A177-3AD203B41FA5}">
                      <a16:colId xmlns:a16="http://schemas.microsoft.com/office/drawing/2014/main" val="2024105365"/>
                    </a:ext>
                  </a:extLst>
                </a:gridCol>
                <a:gridCol w="1861471">
                  <a:extLst>
                    <a:ext uri="{9D8B030D-6E8A-4147-A177-3AD203B41FA5}">
                      <a16:colId xmlns:a16="http://schemas.microsoft.com/office/drawing/2014/main" val="1098794366"/>
                    </a:ext>
                  </a:extLst>
                </a:gridCol>
                <a:gridCol w="1529976">
                  <a:extLst>
                    <a:ext uri="{9D8B030D-6E8A-4147-A177-3AD203B41FA5}">
                      <a16:colId xmlns:a16="http://schemas.microsoft.com/office/drawing/2014/main" val="1551051226"/>
                    </a:ext>
                  </a:extLst>
                </a:gridCol>
              </a:tblGrid>
              <a:tr h="503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 Title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 Year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Change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Age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9469"/>
                  </a:ext>
                </a:extLst>
              </a:tr>
              <a:tr h="503277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Pennsylvania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3324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543,393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571,461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-28,068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to 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671974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Food Services and Drinking Places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to 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72215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Educational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to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67686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Administrative and Support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-6,460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to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91353"/>
                  </a:ext>
                </a:extLst>
              </a:tr>
              <a:tr h="503277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Westmoreland Fayette Workforce Development Area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987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to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36025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Food Services and Drinking Places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to 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3192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Educational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to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0450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Hospitals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to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806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78AFA42-C5BD-4CCA-B163-123A5E51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FDF4E0-E2E2-481E-9FA3-878B0C3E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29986"/>
              </p:ext>
            </p:extLst>
          </p:nvPr>
        </p:nvGraphicFramePr>
        <p:xfrm>
          <a:off x="0" y="1432871"/>
          <a:ext cx="12192001" cy="3048856"/>
        </p:xfrm>
        <a:graphic>
          <a:graphicData uri="http://schemas.openxmlformats.org/drawingml/2006/table">
            <a:tbl>
              <a:tblPr/>
              <a:tblGrid>
                <a:gridCol w="6600305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1945179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24652886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819151477"/>
                    </a:ext>
                  </a:extLst>
                </a:gridCol>
              </a:tblGrid>
              <a:tr h="56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Current*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 Year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319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Hires (Place of Work)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510,995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546,578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319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HWOL Job Postings (Place of Work)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319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QCEW Employment (Place of Work)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5,967,320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5,893,767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319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Hires (Residence)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543,393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571,461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5641"/>
                  </a:ext>
                </a:extLst>
              </a:tr>
              <a:tr h="3190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Force Employed (Residence)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6,339,000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6,253,000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3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309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67332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Comparing PA Employment Changes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New Hires, Job Postings, &amp; Employment Change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4D425A-4058-41FD-830D-8C72B9C0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7598"/>
            <a:ext cx="12191999" cy="196585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Don’t directly compare these data! They are complements.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This table shows that a decline in new hires or job postings does not result in a decline in employment.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*New Hires and QCEW are 2023 Q3. HWOL job postings and LAUS employed are September 2023.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175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  <a:t>Background:</a:t>
            </a:r>
            <a:br>
              <a:rPr lang="en-US" dirty="0"/>
            </a:br>
            <a:b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</a:br>
            <a: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  <a:t>What are Wage Records?</a:t>
            </a:r>
            <a:b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</a:br>
            <a:b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</a:br>
            <a:r>
              <a:rPr lang="en-US" sz="3600" dirty="0">
                <a:effectLst>
                  <a:glow rad="342900">
                    <a:schemeClr val="bg1"/>
                  </a:glow>
                </a:effectLst>
                <a:cs typeface="+mj-cs"/>
              </a:rPr>
              <a:t>What are New Hires?</a:t>
            </a:r>
          </a:p>
        </p:txBody>
      </p:sp>
    </p:spTree>
    <p:extLst>
      <p:ext uri="{BB962C8B-B14F-4D97-AF65-F5344CB8AC3E}">
        <p14:creationId xmlns:p14="http://schemas.microsoft.com/office/powerpoint/2010/main" val="27990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87694D-AAA7-473E-939F-F68A1E9D8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56779"/>
              </p:ext>
            </p:extLst>
          </p:nvPr>
        </p:nvGraphicFramePr>
        <p:xfrm>
          <a:off x="-1" y="1676400"/>
          <a:ext cx="69132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69">
                  <a:extLst>
                    <a:ext uri="{9D8B030D-6E8A-4147-A177-3AD203B41FA5}">
                      <a16:colId xmlns:a16="http://schemas.microsoft.com/office/drawing/2014/main" val="1237989525"/>
                    </a:ext>
                  </a:extLst>
                </a:gridCol>
                <a:gridCol w="6239471">
                  <a:extLst>
                    <a:ext uri="{9D8B030D-6E8A-4147-A177-3AD203B41FA5}">
                      <a16:colId xmlns:a16="http://schemas.microsoft.com/office/drawing/2014/main" val="2607474929"/>
                    </a:ext>
                  </a:extLst>
                </a:gridCol>
              </a:tblGrid>
              <a:tr h="401284">
                <a:tc>
                  <a:txBody>
                    <a:bodyPr/>
                    <a:lstStyle/>
                    <a:p>
                      <a:pPr marL="0" algn="ctr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Government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0465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Wal-Mart Associates Inc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91384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United Parcel Service Inc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9834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Westmoreland County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8155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Westmoreland Regional Hospital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45826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Giant Eagle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3343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Nemacolin Woodlands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79992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Federal Government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04393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Philips Rs North America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9006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Excela Health Physician Practices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171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0E8781-2946-4D82-ABA9-AACF9A3EEC92}"/>
              </a:ext>
            </a:extLst>
          </p:cNvPr>
          <p:cNvSpPr/>
          <p:nvPr/>
        </p:nvSpPr>
        <p:spPr>
          <a:xfrm>
            <a:off x="11673321" y="6648969"/>
            <a:ext cx="453576" cy="133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DB572-B1F0-485F-98A2-E78C901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6501099" cy="1147969"/>
          </a:xfrm>
        </p:spPr>
        <p:txBody>
          <a:bodyPr/>
          <a:lstStyle/>
          <a:p>
            <a:r>
              <a:rPr lang="en-US" dirty="0"/>
              <a:t>Top 50 Employers </a:t>
            </a:r>
            <a:r>
              <a:rPr lang="en-US" sz="2800" dirty="0"/>
              <a:t>(QCEW)</a:t>
            </a:r>
            <a:br>
              <a:rPr lang="en-US" sz="2800" dirty="0"/>
            </a:br>
            <a:r>
              <a:rPr lang="en-US" dirty="0"/>
              <a:t>- Place of Work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F6B390-51EC-486E-AC1A-DB626487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69" y="0"/>
            <a:ext cx="531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73C2E4D-1200-488A-AC3B-4FEB3BD07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13778"/>
              </p:ext>
            </p:extLst>
          </p:nvPr>
        </p:nvGraphicFramePr>
        <p:xfrm>
          <a:off x="-1" y="1399532"/>
          <a:ext cx="6903245" cy="545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04">
                  <a:extLst>
                    <a:ext uri="{9D8B030D-6E8A-4147-A177-3AD203B41FA5}">
                      <a16:colId xmlns:a16="http://schemas.microsoft.com/office/drawing/2014/main" val="3652400347"/>
                    </a:ext>
                  </a:extLst>
                </a:gridCol>
                <a:gridCol w="3282191">
                  <a:extLst>
                    <a:ext uri="{9D8B030D-6E8A-4147-A177-3AD203B41FA5}">
                      <a16:colId xmlns:a16="http://schemas.microsoft.com/office/drawing/2014/main" val="3254221781"/>
                    </a:ext>
                  </a:extLst>
                </a:gridCol>
                <a:gridCol w="3330050">
                  <a:extLst>
                    <a:ext uri="{9D8B030D-6E8A-4147-A177-3AD203B41FA5}">
                      <a16:colId xmlns:a16="http://schemas.microsoft.com/office/drawing/2014/main" val="2336619893"/>
                    </a:ext>
                  </a:extLst>
                </a:gridCol>
              </a:tblGrid>
              <a:tr h="799948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endParaRPr lang="en-US" sz="2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 New Hires (Res.)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 Employees (Work)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37554"/>
                  </a:ext>
                </a:extLst>
              </a:tr>
              <a:tr h="799948"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Parcel Service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Government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28267"/>
                  </a:ext>
                </a:extLst>
              </a:tr>
              <a:tr h="7999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Wal-Mart Associates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Wal-Mart Associates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65704"/>
                  </a:ext>
                </a:extLst>
              </a:tr>
              <a:tr h="7999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UPMC Shadyside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United Parcel Service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8973"/>
                  </a:ext>
                </a:extLst>
              </a:tr>
              <a:tr h="7999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Target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Westmoreland Co.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54345"/>
                  </a:ext>
                </a:extLst>
              </a:tr>
              <a:tr h="14587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Giant Eagle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Westmoreland Regional Hospital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4537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2BEF962-0FB7-458B-B4DB-0DD330CC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6903245" cy="1147969"/>
          </a:xfrm>
        </p:spPr>
        <p:txBody>
          <a:bodyPr/>
          <a:lstStyle/>
          <a:p>
            <a:r>
              <a:rPr lang="en-US" dirty="0"/>
              <a:t>Top 50 Employers </a:t>
            </a:r>
            <a:r>
              <a:rPr lang="en-US" sz="2800" dirty="0"/>
              <a:t>(New Hires)</a:t>
            </a:r>
            <a:br>
              <a:rPr lang="en-US" dirty="0"/>
            </a:br>
            <a:r>
              <a:rPr lang="en-US" dirty="0"/>
              <a:t>- Place of Residence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868A5-24DB-465C-82F5-1E5B293C0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45" y="0"/>
            <a:ext cx="52934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B383F-0B83-4707-B7F1-7D86C6A5E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16" y="869023"/>
            <a:ext cx="551554" cy="5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2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7" y="3129093"/>
            <a:ext cx="8223997" cy="1469539"/>
          </a:xfrm>
        </p:spPr>
        <p:txBody>
          <a:bodyPr anchor="ctr">
            <a:normAutofit/>
          </a:bodyPr>
          <a:lstStyle/>
          <a:p>
            <a:r>
              <a:rPr lang="en-US" dirty="0"/>
              <a:t>What’s not on the website (yet)?</a:t>
            </a:r>
            <a:br>
              <a:rPr lang="en-US" dirty="0"/>
            </a:br>
            <a:r>
              <a:rPr lang="en-US" sz="2800" dirty="0"/>
              <a:t>Combining New Hires and Wage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9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157506" cy="1147969"/>
          </a:xfrm>
        </p:spPr>
        <p:txBody>
          <a:bodyPr/>
          <a:lstStyle/>
          <a:p>
            <a:r>
              <a:rPr lang="en-US" dirty="0"/>
              <a:t>National New Hires vs. QCEW</a:t>
            </a:r>
            <a:br>
              <a:rPr lang="en-US" dirty="0"/>
            </a:br>
            <a:r>
              <a:rPr lang="en-US" dirty="0"/>
              <a:t>– Place of Work, 2023 Annual Average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D8E80F-F7F2-4F2D-B0AE-AC556B7DABF6}"/>
              </a:ext>
            </a:extLst>
          </p:cNvPr>
          <p:cNvGraphicFramePr>
            <a:graphicFrameLocks noGrp="1"/>
          </p:cNvGraphicFramePr>
          <p:nvPr/>
        </p:nvGraphicFramePr>
        <p:xfrm>
          <a:off x="0" y="1423448"/>
          <a:ext cx="12192001" cy="5434550"/>
        </p:xfrm>
        <a:graphic>
          <a:graphicData uri="http://schemas.openxmlformats.org/drawingml/2006/table">
            <a:tbl>
              <a:tblPr/>
              <a:tblGrid>
                <a:gridCol w="3896751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  <a:gridCol w="3765453">
                  <a:extLst>
                    <a:ext uri="{9D8B030D-6E8A-4147-A177-3AD203B41FA5}">
                      <a16:colId xmlns:a16="http://schemas.microsoft.com/office/drawing/2014/main" val="2553636522"/>
                    </a:ext>
                  </a:extLst>
                </a:gridCol>
              </a:tblGrid>
              <a:tr h="112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QCEW 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Hires per 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6781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2,608,878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5,967,318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2.3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Administration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9.1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6781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8.8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472,513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1.4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and Remediation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303,017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1.1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E6BCD9-A148-4055-A8CA-C943147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66" y="1"/>
            <a:ext cx="1508834" cy="14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404033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Create your own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Single quarter for timeliness or most recent 4-quarters to eliminate seasonality and increase accuracy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Ability to analyze age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Inclusion of wages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2F88D9-4E6F-472E-B339-EEBBAC90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9849210" cy="1147969"/>
          </a:xfrm>
        </p:spPr>
        <p:txBody>
          <a:bodyPr/>
          <a:lstStyle/>
          <a:p>
            <a:r>
              <a:rPr lang="en-US" dirty="0">
                <a:effectLst>
                  <a:glow rad="342900">
                    <a:schemeClr val="bg1"/>
                  </a:glow>
                </a:effectLst>
              </a:rPr>
              <a:t>Pennsylvania New Hires Dashboard</a:t>
            </a:r>
            <a:br>
              <a:rPr lang="en-US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dirty="0">
                <a:effectLst>
                  <a:glow rad="342900">
                    <a:schemeClr val="bg1"/>
                  </a:glow>
                </a:effectLst>
              </a:rPr>
              <a:t>- A New View of Pennsylvania New Hires</a:t>
            </a:r>
          </a:p>
        </p:txBody>
      </p:sp>
    </p:spTree>
    <p:extLst>
      <p:ext uri="{BB962C8B-B14F-4D97-AF65-F5344CB8AC3E}">
        <p14:creationId xmlns:p14="http://schemas.microsoft.com/office/powerpoint/2010/main" val="76017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FDF4E0-E2E2-481E-9FA3-878B0C3E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98527"/>
              </p:ext>
            </p:extLst>
          </p:nvPr>
        </p:nvGraphicFramePr>
        <p:xfrm>
          <a:off x="5652654" y="1432871"/>
          <a:ext cx="6539347" cy="5425129"/>
        </p:xfrm>
        <a:graphic>
          <a:graphicData uri="http://schemas.openxmlformats.org/drawingml/2006/table">
            <a:tbl>
              <a:tblPr/>
              <a:tblGrid>
                <a:gridCol w="3396333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1632491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1510523">
                  <a:extLst>
                    <a:ext uri="{9D8B030D-6E8A-4147-A177-3AD203B41FA5}">
                      <a16:colId xmlns:a16="http://schemas.microsoft.com/office/drawing/2014/main" val="1324652886"/>
                    </a:ext>
                  </a:extLst>
                </a:gridCol>
              </a:tblGrid>
              <a:tr h="1687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Diff.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74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West-Fay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74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Alleghenies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74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Tri-County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74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Rivers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35442"/>
                  </a:ext>
                </a:extLst>
              </a:tr>
              <a:tr h="74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Southwest Corner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3389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837579" cy="1147969"/>
          </a:xfrm>
        </p:spPr>
        <p:txBody>
          <a:bodyPr/>
          <a:lstStyle/>
          <a:p>
            <a:r>
              <a:rPr lang="en-US" dirty="0">
                <a:effectLst>
                  <a:glow rad="342900">
                    <a:schemeClr val="bg1"/>
                  </a:glow>
                </a:effectLst>
              </a:rPr>
              <a:t>Pennsylvania New Hire Counts by WDA</a:t>
            </a:r>
            <a:br>
              <a:rPr lang="en-US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6D62F6-F938-4EA3-BC3C-03D451AE4DE8}"/>
              </a:ext>
            </a:extLst>
          </p:cNvPr>
          <p:cNvSpPr txBox="1">
            <a:spLocks/>
          </p:cNvSpPr>
          <p:nvPr/>
        </p:nvSpPr>
        <p:spPr>
          <a:xfrm>
            <a:off x="946648" y="2278065"/>
            <a:ext cx="3856374" cy="58322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Percent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D4CA7-AC9E-4ADD-ABBD-48632A88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9" r="3789" b="8029"/>
          <a:stretch/>
        </p:blipFill>
        <p:spPr>
          <a:xfrm>
            <a:off x="221226" y="3090104"/>
            <a:ext cx="5431428" cy="376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1D67E-E450-4A9A-8294-E410C125F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66" y="-16625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442263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Counts by Industry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7AD636-6AA9-49F0-9A08-CD8DF9E34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95499"/>
              </p:ext>
            </p:extLst>
          </p:nvPr>
        </p:nvGraphicFramePr>
        <p:xfrm>
          <a:off x="6229350" y="1423448"/>
          <a:ext cx="5962650" cy="5434552"/>
        </p:xfrm>
        <a:graphic>
          <a:graphicData uri="http://schemas.openxmlformats.org/drawingml/2006/table">
            <a:tbl>
              <a:tblPr/>
              <a:tblGrid>
                <a:gridCol w="3235569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339069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1388012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</a:tblGrid>
              <a:tr h="1190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734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Educational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860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870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and Warehousing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10431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of Companies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734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Trade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D25948F-BCC9-4116-B5B1-9DDF4024C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9" t="2046" r="10762" b="2571"/>
          <a:stretch/>
        </p:blipFill>
        <p:spPr>
          <a:xfrm>
            <a:off x="813084" y="2492477"/>
            <a:ext cx="5282915" cy="43655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FFA00A-805A-42DD-9999-6E6B0668B376}"/>
              </a:ext>
            </a:extLst>
          </p:cNvPr>
          <p:cNvSpPr txBox="1">
            <a:spLocks/>
          </p:cNvSpPr>
          <p:nvPr/>
        </p:nvSpPr>
        <p:spPr>
          <a:xfrm>
            <a:off x="1674446" y="2183907"/>
            <a:ext cx="2824860" cy="3085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Percent Change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A4EC11-61E1-42AD-ADA7-3F689BECFD92}"/>
              </a:ext>
            </a:extLst>
          </p:cNvPr>
          <p:cNvSpPr txBox="1">
            <a:spLocks/>
          </p:cNvSpPr>
          <p:nvPr/>
        </p:nvSpPr>
        <p:spPr>
          <a:xfrm>
            <a:off x="518678" y="1883546"/>
            <a:ext cx="5136397" cy="3085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Westmoreland Fayette WDA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8D2A3-9AAC-479B-9B63-4D17323AE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66" y="-16625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442263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Counts by Age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276051-D745-4A0E-B7EC-4C5DF4B02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66174"/>
              </p:ext>
            </p:extLst>
          </p:nvPr>
        </p:nvGraphicFramePr>
        <p:xfrm>
          <a:off x="0" y="1423448"/>
          <a:ext cx="6071052" cy="5434551"/>
        </p:xfrm>
        <a:graphic>
          <a:graphicData uri="http://schemas.openxmlformats.org/drawingml/2006/table">
            <a:tbl>
              <a:tblPr/>
              <a:tblGrid>
                <a:gridCol w="2072330">
                  <a:extLst>
                    <a:ext uri="{9D8B030D-6E8A-4147-A177-3AD203B41FA5}">
                      <a16:colId xmlns:a16="http://schemas.microsoft.com/office/drawing/2014/main" val="1048013549"/>
                    </a:ext>
                  </a:extLst>
                </a:gridCol>
                <a:gridCol w="1729821">
                  <a:extLst>
                    <a:ext uri="{9D8B030D-6E8A-4147-A177-3AD203B41FA5}">
                      <a16:colId xmlns:a16="http://schemas.microsoft.com/office/drawing/2014/main" val="1686161223"/>
                    </a:ext>
                  </a:extLst>
                </a:gridCol>
                <a:gridCol w="1266604">
                  <a:extLst>
                    <a:ext uri="{9D8B030D-6E8A-4147-A177-3AD203B41FA5}">
                      <a16:colId xmlns:a16="http://schemas.microsoft.com/office/drawing/2014/main" val="4041454852"/>
                    </a:ext>
                  </a:extLst>
                </a:gridCol>
                <a:gridCol w="1002297">
                  <a:extLst>
                    <a:ext uri="{9D8B030D-6E8A-4147-A177-3AD203B41FA5}">
                      <a16:colId xmlns:a16="http://schemas.microsoft.com/office/drawing/2014/main" val="450418047"/>
                    </a:ext>
                  </a:extLst>
                </a:gridCol>
              </a:tblGrid>
              <a:tr h="1055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04681"/>
                  </a:ext>
                </a:extLst>
              </a:tr>
              <a:tr h="732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-1,041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4092"/>
                  </a:ext>
                </a:extLst>
              </a:tr>
              <a:tr h="710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2428"/>
                  </a:ext>
                </a:extLst>
              </a:tr>
              <a:tr h="732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68160"/>
                  </a:ext>
                </a:extLst>
              </a:tr>
              <a:tr h="710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to 54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90317"/>
                  </a:ext>
                </a:extLst>
              </a:tr>
              <a:tr h="7329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to 64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56690"/>
                  </a:ext>
                </a:extLst>
              </a:tr>
              <a:tr h="7591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and Older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329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6F78183-8AC0-49EE-A86A-5F626E709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" t="2072" r="8071" b="2818"/>
          <a:stretch/>
        </p:blipFill>
        <p:spPr>
          <a:xfrm>
            <a:off x="6071052" y="2420195"/>
            <a:ext cx="6071052" cy="44408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78C920-D6DB-4720-BD21-12435EBC90A9}"/>
              </a:ext>
            </a:extLst>
          </p:cNvPr>
          <p:cNvSpPr txBox="1">
            <a:spLocks/>
          </p:cNvSpPr>
          <p:nvPr/>
        </p:nvSpPr>
        <p:spPr>
          <a:xfrm>
            <a:off x="7741343" y="1571373"/>
            <a:ext cx="3856374" cy="58322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Percent of Total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045CCB-7D7A-49BD-B0BB-CB6581D76617}"/>
              </a:ext>
            </a:extLst>
          </p:cNvPr>
          <p:cNvSpPr txBox="1">
            <a:spLocks/>
          </p:cNvSpPr>
          <p:nvPr/>
        </p:nvSpPr>
        <p:spPr>
          <a:xfrm>
            <a:off x="6538379" y="1554417"/>
            <a:ext cx="5136397" cy="30857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Westmoreland Fayette WDA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B3B43-9B43-4969-B1AD-7FC75CA4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31"/>
            <a:ext cx="1125311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PA New Hire Counts by Area, Age, &amp; Industry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0A05A8-C0D1-45CE-A872-AF8180101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01226"/>
              </p:ext>
            </p:extLst>
          </p:nvPr>
        </p:nvGraphicFramePr>
        <p:xfrm>
          <a:off x="0" y="1451857"/>
          <a:ext cx="12192000" cy="1367646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3850096835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4484700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9659443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42636566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16721869"/>
                    </a:ext>
                  </a:extLst>
                </a:gridCol>
              </a:tblGrid>
              <a:tr h="43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56088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to 64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Educational Services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1393"/>
                  </a:ext>
                </a:extLst>
              </a:tr>
              <a:tr h="395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Administrative and Remediation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756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1C5C89-69ED-48F9-B6C5-F43D9805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9" y="2802879"/>
            <a:ext cx="10835123" cy="1367646"/>
          </a:xfrm>
        </p:spPr>
        <p:txBody>
          <a:bodyPr/>
          <a:lstStyle/>
          <a:p>
            <a:pPr lvl="1"/>
            <a:r>
              <a:rPr lang="en-US" sz="2800" dirty="0"/>
              <a:t>Westmoreland Fayette WDA largest volume increases</a:t>
            </a:r>
          </a:p>
          <a:p>
            <a:pPr lvl="1"/>
            <a:r>
              <a:rPr lang="en-US" sz="2800" dirty="0"/>
              <a:t>55 to 64 years old hired to Educational Services increased by 206 or 40.6% over the year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A8F2A1-0033-43F6-9716-31E5CA274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84261"/>
              </p:ext>
            </p:extLst>
          </p:nvPr>
        </p:nvGraphicFramePr>
        <p:xfrm>
          <a:off x="0" y="4055123"/>
          <a:ext cx="12192000" cy="136764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850096835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484700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9659443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4263656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16721869"/>
                    </a:ext>
                  </a:extLst>
                </a:gridCol>
              </a:tblGrid>
              <a:tr h="43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56088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Trade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1393"/>
                  </a:ext>
                </a:extLst>
              </a:tr>
              <a:tr h="395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Art, Entertainment, and Recreation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-21.5%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756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3A4E69-A22E-4F56-BD56-DA85E682353A}"/>
              </a:ext>
            </a:extLst>
          </p:cNvPr>
          <p:cNvSpPr txBox="1">
            <a:spLocks/>
          </p:cNvSpPr>
          <p:nvPr/>
        </p:nvSpPr>
        <p:spPr>
          <a:xfrm>
            <a:off x="678438" y="5490354"/>
            <a:ext cx="10835123" cy="1367646"/>
          </a:xfrm>
          <a:prstGeom prst="rect">
            <a:avLst/>
          </a:prstGeom>
        </p:spPr>
        <p:txBody>
          <a:bodyPr/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Westmoreland Fayette WDA largest volume decreases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to 44 years old hired to Wholesale Trade decreased by 822 or 60.0% over the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5B292-B313-489B-8EC7-2179C6BB1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97CC-78B2-45BB-95DB-CA7A0141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New Hire Wages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C15FFE-3087-4B4F-8C89-85FA6E3E08E2}"/>
              </a:ext>
            </a:extLst>
          </p:cNvPr>
          <p:cNvSpPr txBox="1">
            <a:spLocks/>
          </p:cNvSpPr>
          <p:nvPr/>
        </p:nvSpPr>
        <p:spPr>
          <a:xfrm>
            <a:off x="545311" y="1841372"/>
            <a:ext cx="10835123" cy="4729110"/>
          </a:xfrm>
          <a:prstGeom prst="rect">
            <a:avLst/>
          </a:prstGeom>
        </p:spPr>
        <p:txBody>
          <a:bodyPr/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</a:t>
            </a:r>
            <a:r>
              <a:rPr lang="en-US" sz="2800" dirty="0">
                <a:solidFill>
                  <a:srgbClr val="3F3F3F"/>
                </a:solidFill>
                <a:latin typeface="Calibri" panose="020F0502020204030204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 must be hired to an employer where they did not have existing employment in the prior quarter;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</a:t>
            </a:r>
            <a:r>
              <a:rPr lang="en-US" sz="2800" dirty="0">
                <a:solidFill>
                  <a:srgbClr val="3F3F3F"/>
                </a:solidFill>
                <a:latin typeface="Calibri" panose="020F0502020204030204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 must have at least 10 weeks worked in the current or following quarter at the hiring employer;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 distribution showing 25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median, and 75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wages with confidence intervals; and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 brackets showing the number of hires per wage group.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00B6D-5067-44D0-9D86-42621C6F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Wage Records?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510331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Quarterly required reporting by employers for Unemployment Compensation (UC) covered jobs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/>
            <a:r>
              <a:rPr lang="en-US" sz="3600" dirty="0"/>
              <a:t>Data are reported on the UC-2 form for employer data and UC-2A form for employee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/>
            <a:r>
              <a:rPr lang="en-US" sz="3600" dirty="0"/>
              <a:t>Wage records are designed for tax collection purposes, not labor market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385268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32076-FB4D-4DAD-9E32-B7DEEED02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80"/>
          <a:stretch/>
        </p:blipFill>
        <p:spPr>
          <a:xfrm>
            <a:off x="7005709" y="2486789"/>
            <a:ext cx="5186291" cy="43712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31"/>
            <a:ext cx="11537333" cy="1147969"/>
          </a:xfrm>
        </p:spPr>
        <p:txBody>
          <a:bodyPr/>
          <a:lstStyle/>
          <a:p>
            <a:br>
              <a:rPr lang="en-US" dirty="0"/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PA New Hire Wages vs. QCEW Wages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Work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D8E80F-F7F2-4F2D-B0AE-AC556B7D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18450"/>
              </p:ext>
            </p:extLst>
          </p:nvPr>
        </p:nvGraphicFramePr>
        <p:xfrm>
          <a:off x="0" y="1483152"/>
          <a:ext cx="7005709" cy="5374846"/>
        </p:xfrm>
        <a:graphic>
          <a:graphicData uri="http://schemas.openxmlformats.org/drawingml/2006/table">
            <a:tbl>
              <a:tblPr/>
              <a:tblGrid>
                <a:gridCol w="3629465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1547444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</a:tblGrid>
              <a:tr h="1015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 Wage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QCEW Wage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&amp; Food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Administrative and Remediation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87188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Mining, Oil, &amp; Gas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DA31B06-828D-4779-A427-3F03E7AC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82" y="3109949"/>
            <a:ext cx="257175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FBBE8-DB4B-4E06-8C2E-A569DE07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182" y="3650707"/>
            <a:ext cx="295275" cy="276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396D96-6432-432D-B4B3-883A6620AA11}"/>
              </a:ext>
            </a:extLst>
          </p:cNvPr>
          <p:cNvSpPr txBox="1"/>
          <p:nvPr/>
        </p:nvSpPr>
        <p:spPr>
          <a:xfrm>
            <a:off x="9907357" y="3553885"/>
            <a:ext cx="215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Hire Wage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A57A6-B701-4293-A911-88BCAB903269}"/>
              </a:ext>
            </a:extLst>
          </p:cNvPr>
          <p:cNvSpPr txBox="1"/>
          <p:nvPr/>
        </p:nvSpPr>
        <p:spPr>
          <a:xfrm>
            <a:off x="9898103" y="3003602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QCEW Wage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EC03A-8D3D-4C59-87E3-F4794A9D77E5}"/>
              </a:ext>
            </a:extLst>
          </p:cNvPr>
          <p:cNvSpPr txBox="1"/>
          <p:nvPr/>
        </p:nvSpPr>
        <p:spPr>
          <a:xfrm>
            <a:off x="7188591" y="1764468"/>
            <a:ext cx="486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Westmoreland Fayette WDA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2E5E8-2A8C-465C-9A28-8126BC999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1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220A-7903-4BC5-A9FE-39C31A7D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22430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Wage Brackets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B9E6FE-3B3D-42E8-909F-68BF5F433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7551"/>
              </p:ext>
            </p:extLst>
          </p:nvPr>
        </p:nvGraphicFramePr>
        <p:xfrm>
          <a:off x="0" y="1439955"/>
          <a:ext cx="12192001" cy="1357293"/>
        </p:xfrm>
        <a:graphic>
          <a:graphicData uri="http://schemas.openxmlformats.org/drawingml/2006/table">
            <a:tbl>
              <a:tblPr/>
              <a:tblGrid>
                <a:gridCol w="858129">
                  <a:extLst>
                    <a:ext uri="{9D8B030D-6E8A-4147-A177-3AD203B41FA5}">
                      <a16:colId xmlns:a16="http://schemas.microsoft.com/office/drawing/2014/main" val="1870559041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25989773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40920055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714502920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3271700036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943043904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24912849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08820722"/>
                    </a:ext>
                  </a:extLst>
                </a:gridCol>
                <a:gridCol w="980050">
                  <a:extLst>
                    <a:ext uri="{9D8B030D-6E8A-4147-A177-3AD203B41FA5}">
                      <a16:colId xmlns:a16="http://schemas.microsoft.com/office/drawing/2014/main" val="2815758097"/>
                    </a:ext>
                  </a:extLst>
                </a:gridCol>
              </a:tblGrid>
              <a:tr h="466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 Title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Less Than $15,080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$15,080 to $31,200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$31,200 to $50,000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$50,000 to $100,000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$100,000 to $150,000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$150,000 or More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0467"/>
                  </a:ext>
                </a:extLst>
              </a:tr>
              <a:tr h="216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Rivers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9012"/>
                  </a:ext>
                </a:extLst>
              </a:tr>
              <a:tr h="210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25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Alleghenies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Art, Entertain., &amp; Rec.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3420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6B7DFF8-ABE5-4AA9-8508-4149A48A6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7454"/>
            <a:ext cx="12192000" cy="3980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3845A-B422-4D31-A4D4-F057D8DCE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87" y="3259724"/>
            <a:ext cx="257175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64C8B8-D81F-4D79-85A4-CD2A0D9FA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487" y="2877152"/>
            <a:ext cx="295275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BF7F48-BC0B-4DC1-B98D-A1FDB015C0E4}"/>
              </a:ext>
            </a:extLst>
          </p:cNvPr>
          <p:cNvSpPr txBox="1"/>
          <p:nvPr/>
        </p:nvSpPr>
        <p:spPr>
          <a:xfrm>
            <a:off x="2620661" y="2780330"/>
            <a:ext cx="891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Rivers WDA - Management of Companies - 45 to 54 Years 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48B19-DBD3-4C51-B510-0B9AA3513223}"/>
              </a:ext>
            </a:extLst>
          </p:cNvPr>
          <p:cNvSpPr txBox="1"/>
          <p:nvPr/>
        </p:nvSpPr>
        <p:spPr>
          <a:xfrm>
            <a:off x="2611407" y="3153377"/>
            <a:ext cx="9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Southern Alleghenies WDA - Arts, Entertainment</a:t>
            </a:r>
            <a:r>
              <a:rPr lang="en-US" sz="2400" b="1" dirty="0">
                <a:solidFill>
                  <a:srgbClr val="3F3F3F"/>
                </a:solidFill>
                <a:latin typeface="Calibri" panose="020F0502020204030204"/>
              </a:rPr>
              <a:t>,&amp;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Rec. - Less Than 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940A12-51C4-4E64-A762-167F73DBC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213C5-96CB-4664-B21F-BC8B7611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986" y="4687082"/>
            <a:ext cx="295275" cy="276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500882-F1C4-428F-B9F8-C656A1F37D99}"/>
              </a:ext>
            </a:extLst>
          </p:cNvPr>
          <p:cNvSpPr txBox="1"/>
          <p:nvPr/>
        </p:nvSpPr>
        <p:spPr>
          <a:xfrm>
            <a:off x="8581261" y="4405594"/>
            <a:ext cx="124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F3F3F"/>
                </a:solidFill>
                <a:effectLst>
                  <a:glow rad="254000">
                    <a:schemeClr val="bg1"/>
                  </a:glow>
                </a:effectLst>
                <a:latin typeface="Calibri" panose="020F0502020204030204"/>
              </a:rPr>
              <a:t>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F3F3F"/>
                </a:solidFill>
                <a:effectLst>
                  <a:glow rad="254000">
                    <a:schemeClr val="bg1"/>
                  </a:glow>
                </a:effectLst>
                <a:latin typeface="Calibri" panose="020F0502020204030204"/>
              </a:rPr>
              <a:t>$132k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CC91AD-9597-4CF3-8168-ABE4BE184030}"/>
              </a:ext>
            </a:extLst>
          </p:cNvPr>
          <p:cNvSpPr txBox="1"/>
          <p:nvPr/>
        </p:nvSpPr>
        <p:spPr>
          <a:xfrm>
            <a:off x="518679" y="4132310"/>
            <a:ext cx="1247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>
                  <a:glow rad="2540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F3F3F"/>
                </a:solidFill>
                <a:effectLst>
                  <a:glow rad="254000">
                    <a:schemeClr val="bg1"/>
                  </a:glow>
                </a:effectLst>
                <a:latin typeface="Calibri" panose="020F0502020204030204"/>
              </a:rPr>
              <a:t>$12k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>
                <a:glow rad="254000">
                  <a:schemeClr val="bg1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2BFD41-00F9-4C4C-B3DD-5AE465DD8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40" y="4403596"/>
            <a:ext cx="2571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67697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Wages by Industry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E7C82C-2150-4A47-9AC5-5FE7FC022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47028"/>
              </p:ext>
            </p:extLst>
          </p:nvPr>
        </p:nvGraphicFramePr>
        <p:xfrm>
          <a:off x="0" y="1427478"/>
          <a:ext cx="8458200" cy="5430521"/>
        </p:xfrm>
        <a:graphic>
          <a:graphicData uri="http://schemas.openxmlformats.org/drawingml/2006/table">
            <a:tbl>
              <a:tblPr/>
              <a:tblGrid>
                <a:gridCol w="3079544">
                  <a:extLst>
                    <a:ext uri="{9D8B030D-6E8A-4147-A177-3AD203B41FA5}">
                      <a16:colId xmlns:a16="http://schemas.microsoft.com/office/drawing/2014/main" val="237900969"/>
                    </a:ext>
                  </a:extLst>
                </a:gridCol>
                <a:gridCol w="1378156">
                  <a:extLst>
                    <a:ext uri="{9D8B030D-6E8A-4147-A177-3AD203B41FA5}">
                      <a16:colId xmlns:a16="http://schemas.microsoft.com/office/drawing/2014/main" val="45601372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697738577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8731937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2693046"/>
                    </a:ext>
                  </a:extLst>
                </a:gridCol>
              </a:tblGrid>
              <a:tr h="987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6840"/>
                  </a:ext>
                </a:extLst>
              </a:tr>
              <a:tr h="87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$17,871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$14,644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34902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Trade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$27,206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$21,764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82684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Administrative and Remediation Svcs.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$41,828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-$2,624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$34,150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-$452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53511"/>
                  </a:ext>
                </a:extLst>
              </a:tr>
              <a:tr h="87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$60,775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$4,649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$55,818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$4,463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51434"/>
                  </a:ext>
                </a:extLst>
              </a:tr>
              <a:tr h="877660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Mining, Oil, &amp; Gas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$75,086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-$796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$67,572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-$3,659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398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F2B0B2A-9B84-45A8-929B-72BB0AA5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176" y="3535347"/>
            <a:ext cx="257175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C9D92-89A1-4E8E-9F72-1322F56DB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22" y="3977849"/>
            <a:ext cx="295275" cy="276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2F6A34-DEDA-494F-A8A9-085FFC667384}"/>
              </a:ext>
            </a:extLst>
          </p:cNvPr>
          <p:cNvSpPr txBox="1"/>
          <p:nvPr/>
        </p:nvSpPr>
        <p:spPr>
          <a:xfrm>
            <a:off x="10656097" y="3881027"/>
            <a:ext cx="121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12617-3716-4D48-BEFC-8D88C7E01FEE}"/>
              </a:ext>
            </a:extLst>
          </p:cNvPr>
          <p:cNvSpPr txBox="1"/>
          <p:nvPr/>
        </p:nvSpPr>
        <p:spPr>
          <a:xfrm>
            <a:off x="10656097" y="34290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CCF96-0BEF-4F55-A8F5-C9C8E83B75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05"/>
          <a:stretch/>
        </p:blipFill>
        <p:spPr>
          <a:xfrm>
            <a:off x="8458200" y="2418735"/>
            <a:ext cx="3733800" cy="4439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0FB40-52BE-4B27-B81E-155A6E57BDAA}"/>
              </a:ext>
            </a:extLst>
          </p:cNvPr>
          <p:cNvSpPr txBox="1"/>
          <p:nvPr/>
        </p:nvSpPr>
        <p:spPr>
          <a:xfrm>
            <a:off x="8458200" y="1439534"/>
            <a:ext cx="359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Westmoreland Fayette WDA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A4744-9D62-464A-A59F-12156E7A4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23266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Wages by WDA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F77BFF-CB59-427B-889C-C64BCB528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4213"/>
              </p:ext>
            </p:extLst>
          </p:nvPr>
        </p:nvGraphicFramePr>
        <p:xfrm>
          <a:off x="-2" y="1432872"/>
          <a:ext cx="8273144" cy="5425125"/>
        </p:xfrm>
        <a:graphic>
          <a:graphicData uri="http://schemas.openxmlformats.org/drawingml/2006/table">
            <a:tbl>
              <a:tblPr/>
              <a:tblGrid>
                <a:gridCol w="2969539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1303699">
                  <a:extLst>
                    <a:ext uri="{9D8B030D-6E8A-4147-A177-3AD203B41FA5}">
                      <a16:colId xmlns:a16="http://schemas.microsoft.com/office/drawing/2014/main" val="1324652886"/>
                    </a:ext>
                  </a:extLst>
                </a:gridCol>
                <a:gridCol w="1330860">
                  <a:extLst>
                    <a:ext uri="{9D8B030D-6E8A-4147-A177-3AD203B41FA5}">
                      <a16:colId xmlns:a16="http://schemas.microsoft.com/office/drawing/2014/main" val="1159263264"/>
                    </a:ext>
                  </a:extLst>
                </a:gridCol>
                <a:gridCol w="1274813">
                  <a:extLst>
                    <a:ext uri="{9D8B030D-6E8A-4147-A177-3AD203B41FA5}">
                      <a16:colId xmlns:a16="http://schemas.microsoft.com/office/drawing/2014/main" val="2526395152"/>
                    </a:ext>
                  </a:extLst>
                </a:gridCol>
              </a:tblGrid>
              <a:tr h="1007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Alleghenies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83291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West-Fay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Tri-County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Southwest Corner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35442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Rivers WDA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3389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F1F2609-B03B-4DB5-B7BE-C300B3458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2" y="2419724"/>
            <a:ext cx="3920068" cy="4438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CA7D5-B433-40AF-A4A6-CDDE5CA9F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552" y="1672413"/>
            <a:ext cx="257175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CDC35-7530-45B9-AF28-188461C9B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298" y="2114915"/>
            <a:ext cx="295275" cy="27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E92F2E-D07D-4774-91C1-842E34BAE856}"/>
              </a:ext>
            </a:extLst>
          </p:cNvPr>
          <p:cNvSpPr txBox="1"/>
          <p:nvPr/>
        </p:nvSpPr>
        <p:spPr>
          <a:xfrm>
            <a:off x="9026473" y="2018093"/>
            <a:ext cx="121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4489A-8DA9-4DC4-B4C0-C6F82EE8C770}"/>
              </a:ext>
            </a:extLst>
          </p:cNvPr>
          <p:cNvSpPr txBox="1"/>
          <p:nvPr/>
        </p:nvSpPr>
        <p:spPr>
          <a:xfrm>
            <a:off x="9026473" y="1566066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0FD73-66D2-4428-AC97-3DA5AB308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713A4-C578-4213-A51C-74455BD63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02" y="2407534"/>
            <a:ext cx="4743099" cy="4450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39568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Pennsylvania New Hire Wages by Age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– Place of Residence, 2022 Q4 to 2023 Q3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2CF895-946A-489C-880D-E40FAA617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99528"/>
              </p:ext>
            </p:extLst>
          </p:nvPr>
        </p:nvGraphicFramePr>
        <p:xfrm>
          <a:off x="-2" y="1432872"/>
          <a:ext cx="7451004" cy="5425125"/>
        </p:xfrm>
        <a:graphic>
          <a:graphicData uri="http://schemas.openxmlformats.org/drawingml/2006/table">
            <a:tbl>
              <a:tblPr/>
              <a:tblGrid>
                <a:gridCol w="2009871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1385181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1324652886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1159263264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val="2526395152"/>
                    </a:ext>
                  </a:extLst>
                </a:gridCol>
              </a:tblGrid>
              <a:tr h="1007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83291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to 54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to 64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35442"/>
                  </a:ext>
                </a:extLst>
              </a:tr>
              <a:tr h="736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and Older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3389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57F0F9D-12BB-4E1F-BC48-F16C3886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82" y="2052216"/>
            <a:ext cx="257175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2A870-8B29-480B-A8C4-3C866127F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1928" y="2494718"/>
            <a:ext cx="295275" cy="276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D86444-B77E-4B97-897D-4003A6ED2C62}"/>
              </a:ext>
            </a:extLst>
          </p:cNvPr>
          <p:cNvSpPr txBox="1"/>
          <p:nvPr/>
        </p:nvSpPr>
        <p:spPr>
          <a:xfrm>
            <a:off x="10149103" y="2397896"/>
            <a:ext cx="121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6B619-FDBC-4057-BEA2-6BDC11EE301C}"/>
              </a:ext>
            </a:extLst>
          </p:cNvPr>
          <p:cNvSpPr txBox="1"/>
          <p:nvPr/>
        </p:nvSpPr>
        <p:spPr>
          <a:xfrm>
            <a:off x="10149103" y="1945869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297A6-9595-40D8-A046-60DC2CE6CF31}"/>
              </a:ext>
            </a:extLst>
          </p:cNvPr>
          <p:cNvSpPr txBox="1"/>
          <p:nvPr/>
        </p:nvSpPr>
        <p:spPr>
          <a:xfrm>
            <a:off x="7451001" y="1482750"/>
            <a:ext cx="474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Westmoreland Fayette WDA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97170-DC17-4C35-9A0D-C03F109AE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66" y="0"/>
            <a:ext cx="1508834" cy="14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r>
              <a:rPr lang="en-US" dirty="0"/>
              <a:t>What are we working on?</a:t>
            </a:r>
          </a:p>
        </p:txBody>
      </p:sp>
    </p:spTree>
    <p:extLst>
      <p:ext uri="{BB962C8B-B14F-4D97-AF65-F5344CB8AC3E}">
        <p14:creationId xmlns:p14="http://schemas.microsoft.com/office/powerpoint/2010/main" val="81767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B4E31-F9E1-47B1-8310-ED39C52F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1944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National New Hires Details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West-Fay WDA, 2023 Annual Average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4DF9E-46C5-4B9F-BF6E-815F136B7EF5}"/>
              </a:ext>
            </a:extLst>
          </p:cNvPr>
          <p:cNvSpPr txBox="1"/>
          <p:nvPr/>
        </p:nvSpPr>
        <p:spPr>
          <a:xfrm>
            <a:off x="1" y="1674674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8.2% of Westmoreland Fayette WDA residents are hired to out-of-state employers or non-UC covered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51.3% of Westmoreland Fayette WDA residents are hired to multi-establishment employers.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largest industry for multi-establishment employers hiring Westmoreland Fayette WDA residents is Retail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Four of the five top hiring employers are multi-establishment employers,</a:t>
            </a:r>
            <a:br>
              <a:rPr lang="en-US" sz="2800" dirty="0"/>
            </a:br>
            <a:r>
              <a:rPr lang="en-US" sz="2800" dirty="0"/>
              <a:t>three of the five top hiring employers are Retail Trade.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(1.) UPS (2.) Walmart (3.) UPMC Shadyside (4.) Target (5.) Giant Eagle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8822A-3A94-4A1B-94EA-72224780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66" y="0"/>
            <a:ext cx="1508834" cy="14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9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E138C6-E5BD-4917-B6DB-1EFA3D14D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47416"/>
              </p:ext>
            </p:extLst>
          </p:nvPr>
        </p:nvGraphicFramePr>
        <p:xfrm>
          <a:off x="-2" y="1357000"/>
          <a:ext cx="12192002" cy="5501000"/>
        </p:xfrm>
        <a:graphic>
          <a:graphicData uri="http://schemas.openxmlformats.org/drawingml/2006/table">
            <a:tbl>
              <a:tblPr/>
              <a:tblGrid>
                <a:gridCol w="2138291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4135902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4881489">
                  <a:extLst>
                    <a:ext uri="{9D8B030D-6E8A-4147-A177-3AD203B41FA5}">
                      <a16:colId xmlns:a16="http://schemas.microsoft.com/office/drawing/2014/main" val="115926326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200507575"/>
                    </a:ext>
                  </a:extLst>
                </a:gridCol>
              </a:tblGrid>
              <a:tr h="1341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Hired From/In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West-Fay Resident Hires</a:t>
                      </a:r>
                    </a:p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(Largest NAICS)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Hires to West-Fay Employers</a:t>
                      </a:r>
                    </a:p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(Largest NAICS)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Hires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West-Fay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21,190 (Food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Svcs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 Rivers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7,272  (Health Care 17.1%)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4,057     (Admin. Svcs. 25.4%)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S.W. Corner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2,476 (Admin. Svcs. 25.7%)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1,719      (Health Care 30.4%)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Tri-County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1,125  (Health Care 18.6%)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1,565    (Construction 16.7%)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35442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Alleghenies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780 (Admin. Svcs. 27.3%)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1,060 (Trans. &amp; Ware. 19.2%)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33899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Remainder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1,911  (Health Care 16.1%)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1,546     (Admin. Svcs. 37.1%)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41274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13,564    (Health Care 8.2%)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9,947    (Admin. Svcs. 11.1%)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-3,617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572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98822A-3A94-4A1B-94EA-72224780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294" y="1"/>
            <a:ext cx="1418705" cy="13655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E1B6416-F091-469B-BE8C-7518D9E5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1944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National New Hires Details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West-Fay WDA, 2023 Annual Average</a:t>
            </a:r>
          </a:p>
        </p:txBody>
      </p:sp>
    </p:spTree>
    <p:extLst>
      <p:ext uri="{BB962C8B-B14F-4D97-AF65-F5344CB8AC3E}">
        <p14:creationId xmlns:p14="http://schemas.microsoft.com/office/powerpoint/2010/main" val="1059037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8822A-3A94-4A1B-94EA-72224780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294" y="1"/>
            <a:ext cx="1418705" cy="13655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E1B6416-F091-469B-BE8C-7518D9E5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519441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National New Hires Details</a:t>
            </a:r>
            <a:br>
              <a:rPr lang="en-US" sz="3380" dirty="0">
                <a:effectLst>
                  <a:glow rad="342900">
                    <a:schemeClr val="bg1"/>
                  </a:glow>
                </a:effectLst>
              </a:rPr>
            </a:br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- West-Fay WDA, 2023 Annual Average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80006-E3DE-4BCF-A287-E540680C6E89}"/>
              </a:ext>
            </a:extLst>
          </p:cNvPr>
          <p:cNvSpPr txBox="1"/>
          <p:nvPr/>
        </p:nvSpPr>
        <p:spPr>
          <a:xfrm>
            <a:off x="0" y="55505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Hires Flow is based on where people are hired from.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Commuting Patterns are based on how people travel for their job.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9D1F7-E3A7-4C79-8A37-D945A72C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75" y="1847095"/>
            <a:ext cx="5899002" cy="2843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B4CE7-D02C-4A57-B825-E609BA46C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1" y="1847095"/>
            <a:ext cx="5906458" cy="284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1FC3A6-5379-4762-AB93-F400E0347739}"/>
              </a:ext>
            </a:extLst>
          </p:cNvPr>
          <p:cNvSpPr txBox="1"/>
          <p:nvPr/>
        </p:nvSpPr>
        <p:spPr>
          <a:xfrm>
            <a:off x="1794324" y="1223997"/>
            <a:ext cx="250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New Hires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FAEB0-B2F4-4016-A4D3-B2AE110099DF}"/>
              </a:ext>
            </a:extLst>
          </p:cNvPr>
          <p:cNvSpPr txBox="1"/>
          <p:nvPr/>
        </p:nvSpPr>
        <p:spPr>
          <a:xfrm>
            <a:off x="7431671" y="1232502"/>
            <a:ext cx="342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effectLst>
                  <a:glow rad="190500">
                    <a:schemeClr val="bg1"/>
                  </a:glow>
                </a:effectLst>
              </a:rPr>
              <a:t>Commuting Patterns*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F9CE8-22D9-4334-B6F9-FA64B38B67B4}"/>
              </a:ext>
            </a:extLst>
          </p:cNvPr>
          <p:cNvSpPr txBox="1"/>
          <p:nvPr/>
        </p:nvSpPr>
        <p:spPr>
          <a:xfrm>
            <a:off x="718003" y="4694474"/>
            <a:ext cx="4659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Net Outflow of 3,617 hires.</a:t>
            </a:r>
          </a:p>
          <a:p>
            <a:pPr algn="ctr"/>
            <a:r>
              <a:rPr lang="en-US" sz="2800" dirty="0"/>
              <a:t>Ratio of Inflow/Outflow is 0.73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CE11B-B26C-402B-ABA8-06A318E88B56}"/>
              </a:ext>
            </a:extLst>
          </p:cNvPr>
          <p:cNvSpPr txBox="1"/>
          <p:nvPr/>
        </p:nvSpPr>
        <p:spPr>
          <a:xfrm>
            <a:off x="6814000" y="4716903"/>
            <a:ext cx="4659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Net Outflow of 46,087 jobs.</a:t>
            </a:r>
          </a:p>
          <a:p>
            <a:pPr algn="ctr"/>
            <a:r>
              <a:rPr lang="en-US" sz="2800" dirty="0"/>
              <a:t>Ratio of Inflow/Outflow is 0.57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3A25E-949E-49D4-B873-A11DCA4217B3}"/>
              </a:ext>
            </a:extLst>
          </p:cNvPr>
          <p:cNvSpPr txBox="1"/>
          <p:nvPr/>
        </p:nvSpPr>
        <p:spPr>
          <a:xfrm>
            <a:off x="6814000" y="6504665"/>
            <a:ext cx="53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*Source: U.S. Census </a:t>
            </a:r>
            <a:r>
              <a:rPr lang="en-US" dirty="0" err="1"/>
              <a:t>OnTheMap</a:t>
            </a:r>
            <a:r>
              <a:rPr lang="en-US" dirty="0"/>
              <a:t> – 2021 annual average</a:t>
            </a:r>
          </a:p>
        </p:txBody>
      </p:sp>
    </p:spTree>
    <p:extLst>
      <p:ext uri="{BB962C8B-B14F-4D97-AF65-F5344CB8AC3E}">
        <p14:creationId xmlns:p14="http://schemas.microsoft.com/office/powerpoint/2010/main" val="4289339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442320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77155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Thank you! Questions?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57841F1-E676-4888-9E7E-DCA18089E477}"/>
              </a:ext>
            </a:extLst>
          </p:cNvPr>
          <p:cNvSpPr txBox="1">
            <a:spLocks/>
          </p:cNvSpPr>
          <p:nvPr/>
        </p:nvSpPr>
        <p:spPr>
          <a:xfrm>
            <a:off x="414779" y="4823671"/>
            <a:ext cx="11576116" cy="170711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15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253" normalizeH="0" baseline="0" noProof="0" dirty="0">
              <a:ln>
                <a:noFill/>
              </a:ln>
              <a:solidFill>
                <a:srgbClr val="00326D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2" descr="Donkey Hodie | PBS KIDS Shows | PBS KIDS for Parents">
            <a:extLst>
              <a:ext uri="{FF2B5EF4-FFF2-40B4-BE49-F238E27FC236}">
                <a16:creationId xmlns:a16="http://schemas.microsoft.com/office/drawing/2014/main" id="{1A46D555-646F-4AC6-AFAD-2B39719A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83" y="4955900"/>
            <a:ext cx="1908517" cy="19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8CD99-0D7F-4204-A287-B5AC09997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43500"/>
            <a:ext cx="1571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510392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What employer data are in Wage Records?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0835123" cy="4728104"/>
          </a:xfrm>
        </p:spPr>
        <p:txBody>
          <a:bodyPr/>
          <a:lstStyle/>
          <a:p>
            <a:pPr marL="342900" indent="-342900"/>
            <a:r>
              <a:rPr lang="en-US" sz="3600" dirty="0"/>
              <a:t>Unemployment Insurance Account Number</a:t>
            </a:r>
          </a:p>
          <a:p>
            <a:pPr marL="342900" indent="-342900"/>
            <a:r>
              <a:rPr lang="en-US" sz="3600" dirty="0"/>
              <a:t>Federal Employer Identification Number (FEIN)</a:t>
            </a:r>
          </a:p>
          <a:p>
            <a:pPr marL="342900" indent="-342900"/>
            <a:r>
              <a:rPr lang="en-US" sz="3600" dirty="0"/>
              <a:t>Employer name</a:t>
            </a:r>
          </a:p>
          <a:p>
            <a:pPr marL="342900" indent="-342900"/>
            <a:r>
              <a:rPr lang="en-US" sz="3600" dirty="0"/>
              <a:t>Physical and mailing addresses</a:t>
            </a:r>
          </a:p>
          <a:p>
            <a:pPr marL="342900" indent="-342900"/>
            <a:r>
              <a:rPr lang="en-US" sz="3600" dirty="0"/>
              <a:t>Ownership type</a:t>
            </a:r>
          </a:p>
          <a:p>
            <a:pPr marL="342900" indent="-342900"/>
            <a:r>
              <a:rPr lang="en-US" sz="3600" dirty="0"/>
              <a:t>Industry</a:t>
            </a:r>
          </a:p>
          <a:p>
            <a:pPr marL="342900" indent="-342900"/>
            <a:endParaRPr lang="en-US" sz="3600" dirty="0"/>
          </a:p>
          <a:p>
            <a:pPr marL="342900" indent="-342900"/>
            <a:r>
              <a:rPr lang="en-US" sz="3600" dirty="0"/>
              <a:t>Sales? Assets? EEO? – 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836C5-236E-409D-AAC5-4A3E4511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5" y="5143500"/>
            <a:ext cx="1571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nkey Hodie | PBS KIDS Shows | PBS KIDS for Parents">
            <a:extLst>
              <a:ext uri="{FF2B5EF4-FFF2-40B4-BE49-F238E27FC236}">
                <a16:creationId xmlns:a16="http://schemas.microsoft.com/office/drawing/2014/main" id="{B768B269-0DFF-498A-80D3-6483FD15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83" y="4955900"/>
            <a:ext cx="1908517" cy="19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861755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What personal data are in Wage Records?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116806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Social Security Number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Complete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Total gross wages paid per quarter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Total credit weeks per quarter</a:t>
            </a:r>
            <a:br>
              <a:rPr lang="en-US" sz="3600" dirty="0"/>
            </a:b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Hours worked? Days worked weekly? Hourly wage?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Occupation? Benefits? Vacation? Seniority?– No.</a:t>
            </a:r>
          </a:p>
        </p:txBody>
      </p:sp>
    </p:spTree>
    <p:extLst>
      <p:ext uri="{BB962C8B-B14F-4D97-AF65-F5344CB8AC3E}">
        <p14:creationId xmlns:p14="http://schemas.microsoft.com/office/powerpoint/2010/main" val="174262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r>
              <a:rPr lang="en-US" dirty="0"/>
              <a:t>What are New Hires?</a:t>
            </a:r>
          </a:p>
        </p:txBody>
      </p:sp>
    </p:spTree>
    <p:extLst>
      <p:ext uri="{BB962C8B-B14F-4D97-AF65-F5344CB8AC3E}">
        <p14:creationId xmlns:p14="http://schemas.microsoft.com/office/powerpoint/2010/main" val="34150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New Hires?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0962061" cy="4728104"/>
          </a:xfrm>
        </p:spPr>
        <p:txBody>
          <a:bodyPr/>
          <a:lstStyle/>
          <a:p>
            <a:pPr marL="342900" indent="-342900"/>
            <a:r>
              <a:rPr lang="en-US" sz="3600" dirty="0"/>
              <a:t>Continuously required reporting for all employers with new hires regardless of unemployment compensation</a:t>
            </a:r>
            <a:br>
              <a:rPr lang="en-US" sz="3600" dirty="0"/>
            </a:b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A National Department of Health &amp; Human Services program for the purpose of enforcing child support payments</a:t>
            </a:r>
            <a:br>
              <a:rPr lang="en-US" sz="3600" dirty="0"/>
            </a:b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Employers can report to any state where they have an establishment even if the hire did not occur in the state.</a:t>
            </a:r>
          </a:p>
        </p:txBody>
      </p:sp>
    </p:spTree>
    <p:extLst>
      <p:ext uri="{BB962C8B-B14F-4D97-AF65-F5344CB8AC3E}">
        <p14:creationId xmlns:p14="http://schemas.microsoft.com/office/powerpoint/2010/main" val="339612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510392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What employer data are in New Hires?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0947994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Federal Employer Identification Number (FEIN)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Employer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The FEIN is used to assign employer information</a:t>
            </a:r>
          </a:p>
          <a:p>
            <a:pPr marL="728676" lvl="1" indent="-342900"/>
            <a:r>
              <a:rPr lang="en-US" sz="3263" dirty="0"/>
              <a:t>Ownership type</a:t>
            </a:r>
          </a:p>
          <a:p>
            <a:pPr marL="728676" lvl="1" indent="-342900"/>
            <a:r>
              <a:rPr lang="en-US" sz="3263" dirty="0"/>
              <a:t>Industry</a:t>
            </a:r>
          </a:p>
          <a:p>
            <a:pPr marL="728676" lvl="1" indent="-342900"/>
            <a:r>
              <a:rPr lang="en-US" sz="3263" dirty="0"/>
              <a:t>Physical address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E7EE9-75B4-4C41-A0D9-AE87291E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5" y="5143500"/>
            <a:ext cx="1571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0861755" cy="1147969"/>
          </a:xfrm>
        </p:spPr>
        <p:txBody>
          <a:bodyPr/>
          <a:lstStyle/>
          <a:p>
            <a:r>
              <a:rPr lang="en-US" sz="3380" dirty="0">
                <a:effectLst>
                  <a:glow rad="342900">
                    <a:schemeClr val="bg1"/>
                  </a:glow>
                </a:effectLst>
              </a:rPr>
              <a:t>What personal data are in New Hires?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1537198" cy="47281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Pennsylvania reported new hires (70% of all new hires)</a:t>
            </a:r>
          </a:p>
          <a:p>
            <a:pPr marL="728676" lvl="1" indent="-342900"/>
            <a:r>
              <a:rPr lang="en-US" sz="3263" dirty="0"/>
              <a:t>Social Security Number</a:t>
            </a:r>
          </a:p>
          <a:p>
            <a:pPr marL="728676" lvl="1" indent="-342900"/>
            <a:r>
              <a:rPr lang="en-US" sz="3263" dirty="0"/>
              <a:t>Resident address</a:t>
            </a:r>
          </a:p>
          <a:p>
            <a:pPr marL="728676" lvl="1" indent="-342900"/>
            <a:r>
              <a:rPr lang="en-US" sz="3263" dirty="0"/>
              <a:t>Date of Hire</a:t>
            </a:r>
          </a:p>
          <a:p>
            <a:pPr marL="728676" lvl="1" indent="-342900"/>
            <a:r>
              <a:rPr lang="en-US" sz="3263" dirty="0"/>
              <a:t>Date of Birth</a:t>
            </a:r>
          </a:p>
          <a:p>
            <a:pPr marL="342900" indent="-342900"/>
            <a:endParaRPr lang="en-US" sz="3600" dirty="0"/>
          </a:p>
          <a:p>
            <a:pPr marL="342900" indent="-342900"/>
            <a:r>
              <a:rPr lang="en-US" sz="3600" dirty="0"/>
              <a:t>National New Hires (100% of New Hires)</a:t>
            </a:r>
          </a:p>
          <a:p>
            <a:pPr marL="728676" lvl="1" indent="-342900"/>
            <a:r>
              <a:rPr lang="en-US" sz="3263" dirty="0"/>
              <a:t>Detailed employer data with limited employee data</a:t>
            </a:r>
          </a:p>
          <a:p>
            <a:pPr marL="728676" lvl="1" indent="-342900"/>
            <a:r>
              <a:rPr lang="en-US" sz="3263" dirty="0"/>
              <a:t>No social security number or date of birth</a:t>
            </a:r>
          </a:p>
        </p:txBody>
      </p:sp>
      <p:pic>
        <p:nvPicPr>
          <p:cNvPr id="4" name="Picture 2" descr="Donkey Hodie | PBS KIDS Shows | PBS KIDS for Parents">
            <a:extLst>
              <a:ext uri="{FF2B5EF4-FFF2-40B4-BE49-F238E27FC236}">
                <a16:creationId xmlns:a16="http://schemas.microsoft.com/office/drawing/2014/main" id="{8DF6879B-35F8-43E8-ABCD-57F7FECA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83" y="4955900"/>
            <a:ext cx="1908517" cy="19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737FE-7007-44CE-8089-C96888EC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83" y="2356970"/>
            <a:ext cx="1508834" cy="1446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AF538-8700-4557-84DA-665A973C6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158" y="3983336"/>
            <a:ext cx="1508834" cy="14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6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ea33ccd-cebb-4f47-8676-1d27cfbcda9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4F23B-C509-4E99-ACE9-E1EEFAA910FA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784D71-56C1-4D06-AC53-D1BE9AAEF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EC5BF-FF21-47C8-BC2C-263039423002}"/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2316</Words>
  <Application>Microsoft Office PowerPoint</Application>
  <PresentationFormat>Widescreen</PresentationFormat>
  <Paragraphs>602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Gill Sans SemiBold</vt:lpstr>
      <vt:lpstr>Montserrat</vt:lpstr>
      <vt:lpstr>Times New Roman</vt:lpstr>
      <vt:lpstr>1_Office Theme</vt:lpstr>
      <vt:lpstr>Donkey Hodie’s Data: New Hires and Wage Records  Donkey Hodie is new to the neighborhood! See what we know about her.</vt:lpstr>
      <vt:lpstr>Background:  What are Wage Records?  What are New Hires?</vt:lpstr>
      <vt:lpstr>What are Wage Records?</vt:lpstr>
      <vt:lpstr>What employer data are in Wage Records?</vt:lpstr>
      <vt:lpstr>What personal data are in Wage Records?</vt:lpstr>
      <vt:lpstr>What are New Hires?</vt:lpstr>
      <vt:lpstr>What are New Hires?</vt:lpstr>
      <vt:lpstr>What employer data are in New Hires?</vt:lpstr>
      <vt:lpstr>What personal data are in New Hires?</vt:lpstr>
      <vt:lpstr>Working with limitations – Wage Records</vt:lpstr>
      <vt:lpstr>Working with limitations – New Hires</vt:lpstr>
      <vt:lpstr>Pennsylvania Vs. National New Hires - Collection Rates by Industry</vt:lpstr>
      <vt:lpstr>National New Hires Seasonality - Collection Rates, West-Fay WDA, 2023</vt:lpstr>
      <vt:lpstr>What’s on the website?</vt:lpstr>
      <vt:lpstr>New Hire Program Data - Find the Reports</vt:lpstr>
      <vt:lpstr>New Hire Program Data - Find the Reports</vt:lpstr>
      <vt:lpstr>New Hire Program Data - Find the Reports</vt:lpstr>
      <vt:lpstr>Pennsylvania New Hires by WDA - Place of Residence - 2023 Q3</vt:lpstr>
      <vt:lpstr>Comparing PA Employment Changes - New Hires, Job Postings, &amp; Employment Change</vt:lpstr>
      <vt:lpstr>Top 50 Employers (QCEW) - Place of Work</vt:lpstr>
      <vt:lpstr>Top 50 Employers (New Hires) - Place of Residence</vt:lpstr>
      <vt:lpstr>What’s not on the website (yet)? Combining New Hires and Wage Records</vt:lpstr>
      <vt:lpstr>National New Hires vs. QCEW – Place of Work, 2023 Annual Average</vt:lpstr>
      <vt:lpstr>Pennsylvania New Hires Dashboard - A New View of Pennsylvania New Hires</vt:lpstr>
      <vt:lpstr>Pennsylvania New Hire Counts by WDA – Place of Residence, 2022 Q4 to 2023 Q3</vt:lpstr>
      <vt:lpstr>Pennsylvania New Hire Counts by Industry – Place of Residence, 2022 Q4 to 2023 Q3</vt:lpstr>
      <vt:lpstr>Pennsylvania New Hire Counts by Age – Place of Residence, 2022 Q4 to 2023 Q3</vt:lpstr>
      <vt:lpstr>PA New Hire Counts by Area, Age, &amp; Industry – Place of Residence, 2022 Q4 to 2023 Q3</vt:lpstr>
      <vt:lpstr>Pennsylvania New Hire Wages</vt:lpstr>
      <vt:lpstr> PA New Hire Wages vs. QCEW Wages – Place of Work</vt:lpstr>
      <vt:lpstr>Pennsylvania New Hire Wage Brackets – Place of Residence, 2022 Q4 to 2023 Q3</vt:lpstr>
      <vt:lpstr>Pennsylvania New Hire Wages by Industry – Place of Residence, 2022 Q4 to 2023 Q3</vt:lpstr>
      <vt:lpstr>Pennsylvania New Hire Wages by WDA – Place of Residence, 2022 Q4 to 2023 Q3</vt:lpstr>
      <vt:lpstr>Pennsylvania New Hire Wages by Age – Place of Residence, 2022 Q4 to 2023 Q3</vt:lpstr>
      <vt:lpstr>What are we working on?</vt:lpstr>
      <vt:lpstr>National New Hires Details - West-Fay WDA, 2023 Annual Average</vt:lpstr>
      <vt:lpstr>National New Hires Details - West-Fay WDA, 2023 Annual Average</vt:lpstr>
      <vt:lpstr>National New Hires Details - West-Fay WDA, 2023 Annual Average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Dashboard</dc:title>
  <dc:creator>Gilfillan, Sean</dc:creator>
  <cp:lastModifiedBy>Long, Shelli</cp:lastModifiedBy>
  <cp:revision>240</cp:revision>
  <cp:lastPrinted>2024-03-25T14:36:30Z</cp:lastPrinted>
  <dcterms:created xsi:type="dcterms:W3CDTF">2023-10-16T15:24:32Z</dcterms:created>
  <dcterms:modified xsi:type="dcterms:W3CDTF">2024-04-11T13:07:17Z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