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50"/>
  </p:notesMasterIdLst>
  <p:sldIdLst>
    <p:sldId id="568" r:id="rId3"/>
    <p:sldId id="607" r:id="rId4"/>
    <p:sldId id="606" r:id="rId5"/>
    <p:sldId id="605" r:id="rId6"/>
    <p:sldId id="608" r:id="rId7"/>
    <p:sldId id="290" r:id="rId8"/>
    <p:sldId id="577" r:id="rId9"/>
    <p:sldId id="570" r:id="rId10"/>
    <p:sldId id="574" r:id="rId11"/>
    <p:sldId id="575" r:id="rId12"/>
    <p:sldId id="572" r:id="rId13"/>
    <p:sldId id="573" r:id="rId14"/>
    <p:sldId id="617" r:id="rId15"/>
    <p:sldId id="569" r:id="rId16"/>
    <p:sldId id="585" r:id="rId17"/>
    <p:sldId id="586" r:id="rId18"/>
    <p:sldId id="587" r:id="rId19"/>
    <p:sldId id="588" r:id="rId20"/>
    <p:sldId id="589" r:id="rId21"/>
    <p:sldId id="595" r:id="rId22"/>
    <p:sldId id="596" r:id="rId23"/>
    <p:sldId id="591" r:id="rId24"/>
    <p:sldId id="592" r:id="rId25"/>
    <p:sldId id="593" r:id="rId26"/>
    <p:sldId id="594" r:id="rId27"/>
    <p:sldId id="576" r:id="rId28"/>
    <p:sldId id="583" r:id="rId29"/>
    <p:sldId id="580" r:id="rId30"/>
    <p:sldId id="579" r:id="rId31"/>
    <p:sldId id="622" r:id="rId32"/>
    <p:sldId id="626" r:id="rId33"/>
    <p:sldId id="581" r:id="rId34"/>
    <p:sldId id="619" r:id="rId35"/>
    <p:sldId id="621" r:id="rId36"/>
    <p:sldId id="623" r:id="rId37"/>
    <p:sldId id="628" r:id="rId38"/>
    <p:sldId id="633" r:id="rId39"/>
    <p:sldId id="627" r:id="rId40"/>
    <p:sldId id="630" r:id="rId41"/>
    <p:sldId id="631" r:id="rId42"/>
    <p:sldId id="634" r:id="rId43"/>
    <p:sldId id="632" r:id="rId44"/>
    <p:sldId id="611" r:id="rId45"/>
    <p:sldId id="635" r:id="rId46"/>
    <p:sldId id="610" r:id="rId47"/>
    <p:sldId id="291" r:id="rId48"/>
    <p:sldId id="60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67"/>
    <a:srgbClr val="202122"/>
    <a:srgbClr val="00194C"/>
    <a:srgbClr val="FF2929"/>
    <a:srgbClr val="FF4F4F"/>
    <a:srgbClr val="4472C4"/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0129" autoAdjust="0"/>
  </p:normalViewPr>
  <p:slideViewPr>
    <p:cSldViewPr snapToGrid="0">
      <p:cViewPr varScale="1">
        <p:scale>
          <a:sx n="125" d="100"/>
          <a:sy n="125" d="100"/>
        </p:scale>
        <p:origin x="9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E99F-E573-4485-B4C8-23A38BDE059D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B9595-7DC1-44D8-AC88-63564C84F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1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362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7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6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18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0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02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961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50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7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2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09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2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9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81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40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52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089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184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01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303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3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38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729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56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00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2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2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5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6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B9595-7DC1-44D8-AC88-63564C84FA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0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1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45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8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4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144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868063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47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00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9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722346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7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6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5024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71445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02464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60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27244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66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111293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9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6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65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5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3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09085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666702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5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401595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46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82835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655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69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16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4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hyperlink" Target="http://www.workstats.dli.pa.gov/" TargetMode="Externa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8E164600-9613-364B-D723-E1B157DED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21318" y="1776182"/>
            <a:ext cx="2711928" cy="2711928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359" y="2883877"/>
            <a:ext cx="8637436" cy="2040401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Daniel Tiger’s Data Dashboards</a:t>
            </a:r>
            <a:br>
              <a:rPr lang="en-US" sz="3600" dirty="0"/>
            </a:br>
            <a:br>
              <a:rPr lang="en-US" sz="5400" dirty="0"/>
            </a:br>
            <a:r>
              <a:rPr lang="en-US" sz="2800" i="1" dirty="0"/>
              <a:t>Daniel finds the confidence to help King Friday with CWIA’s data dashboards</a:t>
            </a:r>
            <a:endParaRPr lang="en-US" sz="3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FBD69-8C23-4CB1-9F7E-ECBE5D295923}"/>
              </a:ext>
            </a:extLst>
          </p:cNvPr>
          <p:cNvSpPr txBox="1">
            <a:spLocks/>
          </p:cNvSpPr>
          <p:nvPr/>
        </p:nvSpPr>
        <p:spPr>
          <a:xfrm>
            <a:off x="1777282" y="6015959"/>
            <a:ext cx="8637436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Spring 2024 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April 2024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E3963-0AD4-4287-B3C5-6CB68444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914" y="0"/>
            <a:ext cx="8786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6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154745" y="1347194"/>
            <a:ext cx="12037255" cy="379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SzPct val="75000"/>
            </a:pPr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Dashboard Selection Options: </a:t>
            </a:r>
          </a:p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endParaRPr lang="en-US" sz="2800" b="1" dirty="0">
              <a:solidFill>
                <a:srgbClr val="000099"/>
              </a:solidFill>
              <a:latin typeface="Montserrat" panose="00000500000000000000" pitchFamily="2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Week Ending Date</a:t>
            </a:r>
            <a:r>
              <a:rPr lang="en-US" sz="2000" b="1" dirty="0">
                <a:latin typeface="Montserrat" panose="00000500000000000000" pitchFamily="2" charset="0"/>
              </a:rPr>
              <a:t>: Data available starting with the week ending January 4, 2020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Claim Type</a:t>
            </a:r>
            <a:r>
              <a:rPr lang="en-US" sz="2000" b="1" dirty="0">
                <a:latin typeface="Montserrat" panose="00000500000000000000" pitchFamily="2" charset="0"/>
              </a:rPr>
              <a:t>: see next slide for more details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County: </a:t>
            </a:r>
            <a:r>
              <a:rPr lang="en-US" sz="2000" b="1" dirty="0">
                <a:latin typeface="Montserrat" panose="00000500000000000000" pitchFamily="2" charset="0"/>
              </a:rPr>
              <a:t>data available by county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30979-3D97-41FA-AE5F-CBF52A10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9752"/>
            <a:ext cx="12192000" cy="6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0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1610618" y="98803"/>
            <a:ext cx="9924889" cy="91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4000" b="1" dirty="0">
                <a:solidFill>
                  <a:srgbClr val="E2B33D"/>
                </a:solidFill>
                <a:latin typeface="Montserrat" panose="00000500000000000000" pitchFamily="2" charset="0"/>
              </a:rPr>
              <a:t>Claim Types Explained: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E95D3-850F-4FFA-8082-83B57A7E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77" b="13020"/>
          <a:stretch/>
        </p:blipFill>
        <p:spPr>
          <a:xfrm>
            <a:off x="41944" y="892952"/>
            <a:ext cx="12117619" cy="58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DA96F-3484-4B42-AAF4-8F09F82F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74" y="0"/>
            <a:ext cx="8781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7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2554545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Older Workers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by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Industry</a:t>
            </a:r>
          </a:p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Dashboard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641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6780-5519-CEE4-FD50-9A3CF154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74" y="209032"/>
            <a:ext cx="5868869" cy="618584"/>
          </a:xfrm>
        </p:spPr>
        <p:txBody>
          <a:bodyPr/>
          <a:lstStyle/>
          <a:p>
            <a:r>
              <a:rPr lang="en-US" dirty="0"/>
              <a:t>Older Worker Dashboard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410C44-DE82-B91D-2F2A-E36D515B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" y="962595"/>
            <a:ext cx="7239535" cy="5520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F4B69-42C2-7315-E089-474CD1AC6F77}"/>
              </a:ext>
            </a:extLst>
          </p:cNvPr>
          <p:cNvSpPr txBox="1"/>
          <p:nvPr/>
        </p:nvSpPr>
        <p:spPr>
          <a:xfrm>
            <a:off x="8267624" y="2386263"/>
            <a:ext cx="2986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 SemiBold" panose="020B0604020202020204" pitchFamily="2" charset="0"/>
                <a:ea typeface="+mn-ea"/>
                <a:cs typeface="+mn-cs"/>
              </a:rPr>
              <a:t>Default setting orientation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Montserrat SemiBold" panose="020B0604020202020204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Pennsylvania Total in upper left corner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All NAICS Sectors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Reset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C642E16-7346-91A2-B1D3-12CB2C17089A}"/>
              </a:ext>
            </a:extLst>
          </p:cNvPr>
          <p:cNvSpPr/>
          <p:nvPr/>
        </p:nvSpPr>
        <p:spPr>
          <a:xfrm rot="16200000">
            <a:off x="6929348" y="3031970"/>
            <a:ext cx="292316" cy="2097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45326D-1805-E37C-22D0-E0076D31B7A0}"/>
              </a:ext>
            </a:extLst>
          </p:cNvPr>
          <p:cNvSpPr/>
          <p:nvPr/>
        </p:nvSpPr>
        <p:spPr>
          <a:xfrm>
            <a:off x="2846124" y="1987826"/>
            <a:ext cx="1618467" cy="575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F2F91F-6B5A-F028-4208-1179EE90D95B}"/>
              </a:ext>
            </a:extLst>
          </p:cNvPr>
          <p:cNvSpPr/>
          <p:nvPr/>
        </p:nvSpPr>
        <p:spPr>
          <a:xfrm>
            <a:off x="805070" y="1659835"/>
            <a:ext cx="2025716" cy="1232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2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3D36-BB9F-BE21-DE55-2F0E499F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81" y="496955"/>
            <a:ext cx="8157449" cy="572847"/>
          </a:xfrm>
        </p:spPr>
        <p:txBody>
          <a:bodyPr/>
          <a:lstStyle/>
          <a:p>
            <a:pPr algn="ctr"/>
            <a:r>
              <a:rPr lang="en-US" dirty="0"/>
              <a:t>Tooltip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85681-1FD3-D4EF-9CD5-EBA2F7A9A583}"/>
              </a:ext>
            </a:extLst>
          </p:cNvPr>
          <p:cNvSpPr txBox="1"/>
          <p:nvPr/>
        </p:nvSpPr>
        <p:spPr>
          <a:xfrm>
            <a:off x="8812871" y="2818702"/>
            <a:ext cx="2986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Function</a:t>
            </a:r>
          </a:p>
          <a:p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Appears on hover or click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Displays additional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Information updates when filters change</a:t>
            </a:r>
          </a:p>
          <a:p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A4A81-DDC5-3A45-0C7D-5E250740A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9" y="1109559"/>
            <a:ext cx="7572237" cy="579144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97F7AD5-1617-3FB6-215E-29468B2F98E0}"/>
              </a:ext>
            </a:extLst>
          </p:cNvPr>
          <p:cNvSpPr/>
          <p:nvPr/>
        </p:nvSpPr>
        <p:spPr>
          <a:xfrm>
            <a:off x="2439814" y="4534238"/>
            <a:ext cx="3400149" cy="1575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9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14A658-322B-C13F-172B-A38BDF53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564"/>
            <a:ext cx="7785479" cy="5951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2BF0D-9662-0432-EAA6-55D35DEC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8333223" cy="594533"/>
          </a:xfrm>
        </p:spPr>
        <p:txBody>
          <a:bodyPr/>
          <a:lstStyle/>
          <a:p>
            <a:pPr algn="ctr"/>
            <a:r>
              <a:rPr lang="en-US" dirty="0"/>
              <a:t>Filters: Sector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A2F76-607A-BBA1-F549-9161F1D7FA51}"/>
              </a:ext>
            </a:extLst>
          </p:cNvPr>
          <p:cNvSpPr/>
          <p:nvPr/>
        </p:nvSpPr>
        <p:spPr>
          <a:xfrm>
            <a:off x="1802462" y="4692591"/>
            <a:ext cx="3992051" cy="1172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B1D1B4C-C04B-ACCA-71FD-44D160C79287}"/>
              </a:ext>
            </a:extLst>
          </p:cNvPr>
          <p:cNvSpPr/>
          <p:nvPr/>
        </p:nvSpPr>
        <p:spPr>
          <a:xfrm rot="7931857">
            <a:off x="4703759" y="4383675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F16DEA3-BE03-DB49-3FB8-1BE3F15D4553}"/>
              </a:ext>
            </a:extLst>
          </p:cNvPr>
          <p:cNvSpPr/>
          <p:nvPr/>
        </p:nvSpPr>
        <p:spPr>
          <a:xfrm rot="16200000">
            <a:off x="1092694" y="2652030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3ACEA-A4CE-D59C-B101-4714079F4C97}"/>
              </a:ext>
            </a:extLst>
          </p:cNvPr>
          <p:cNvSpPr txBox="1"/>
          <p:nvPr/>
        </p:nvSpPr>
        <p:spPr>
          <a:xfrm>
            <a:off x="8405769" y="2384267"/>
            <a:ext cx="298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Change from All NAICS to Construction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PA Total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 in Tooltip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8178F4-EBA3-A051-9BF5-DBBC57552115}"/>
              </a:ext>
            </a:extLst>
          </p:cNvPr>
          <p:cNvSpPr/>
          <p:nvPr/>
        </p:nvSpPr>
        <p:spPr>
          <a:xfrm>
            <a:off x="2269652" y="1938131"/>
            <a:ext cx="1618467" cy="575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17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5B95-B9C3-7045-88FB-A520CFE8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536894"/>
            <a:ext cx="8650488" cy="469785"/>
          </a:xfrm>
        </p:spPr>
        <p:txBody>
          <a:bodyPr/>
          <a:lstStyle/>
          <a:p>
            <a:pPr algn="ctr"/>
            <a:r>
              <a:rPr lang="en-US" dirty="0"/>
              <a:t>Filters: Subsector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F6A2A-FB52-B3C8-49FA-8321431F8017}"/>
              </a:ext>
            </a:extLst>
          </p:cNvPr>
          <p:cNvSpPr txBox="1"/>
          <p:nvPr/>
        </p:nvSpPr>
        <p:spPr>
          <a:xfrm>
            <a:off x="8372213" y="2782484"/>
            <a:ext cx="3288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Change from null to Heavy and Civil Engineering Construction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PA Total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 in Tooltip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6337A6-BE32-4585-3588-FD0A7EBD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2" y="1062849"/>
            <a:ext cx="7469576" cy="57475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9E28825-5ED6-1967-BBDC-5C0B1AB743C7}"/>
              </a:ext>
            </a:extLst>
          </p:cNvPr>
          <p:cNvSpPr/>
          <p:nvPr/>
        </p:nvSpPr>
        <p:spPr>
          <a:xfrm>
            <a:off x="2072640" y="4743450"/>
            <a:ext cx="3699510" cy="1116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BB70D91-2FF4-5B73-2FFE-AB3C7DCB395C}"/>
              </a:ext>
            </a:extLst>
          </p:cNvPr>
          <p:cNvSpPr/>
          <p:nvPr/>
        </p:nvSpPr>
        <p:spPr>
          <a:xfrm rot="16200000">
            <a:off x="1291110" y="2798286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3D19AA-F215-6552-117F-080EFDACF195}"/>
              </a:ext>
            </a:extLst>
          </p:cNvPr>
          <p:cNvSpPr/>
          <p:nvPr/>
        </p:nvSpPr>
        <p:spPr>
          <a:xfrm rot="16200000">
            <a:off x="4604385" y="2798287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EACA66-F3BF-815E-42EB-B829881B8AB6}"/>
              </a:ext>
            </a:extLst>
          </p:cNvPr>
          <p:cNvSpPr/>
          <p:nvPr/>
        </p:nvSpPr>
        <p:spPr>
          <a:xfrm rot="8597315">
            <a:off x="4811661" y="4564782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951441-AA30-A820-CDD7-88228D32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42" y="1164840"/>
            <a:ext cx="7043892" cy="5367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65B95-B9C3-7045-88FB-A520CFE8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536894"/>
            <a:ext cx="8650488" cy="469785"/>
          </a:xfrm>
        </p:spPr>
        <p:txBody>
          <a:bodyPr/>
          <a:lstStyle/>
          <a:p>
            <a:pPr algn="ctr"/>
            <a:r>
              <a:rPr lang="en-US" dirty="0"/>
              <a:t>Filters: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B948D-7E7D-2FF5-378D-8058A7DE81B7}"/>
              </a:ext>
            </a:extLst>
          </p:cNvPr>
          <p:cNvSpPr txBox="1"/>
          <p:nvPr/>
        </p:nvSpPr>
        <p:spPr>
          <a:xfrm>
            <a:off x="8372213" y="2782484"/>
            <a:ext cx="2986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Change from null to Highway, Street and Bridge Construction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PA Total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Info in Tooltip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A77C00-751E-575F-DE93-457D3685C1EA}"/>
              </a:ext>
            </a:extLst>
          </p:cNvPr>
          <p:cNvSpPr/>
          <p:nvPr/>
        </p:nvSpPr>
        <p:spPr>
          <a:xfrm>
            <a:off x="2010014" y="4596836"/>
            <a:ext cx="3583066" cy="943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15ED629-F053-ED94-6C19-656139D778F2}"/>
              </a:ext>
            </a:extLst>
          </p:cNvPr>
          <p:cNvSpPr/>
          <p:nvPr/>
        </p:nvSpPr>
        <p:spPr>
          <a:xfrm rot="8597315">
            <a:off x="7161371" y="2186445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1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45A1-AA2D-B3C4-E8BF-150EB278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5" y="1987425"/>
            <a:ext cx="4911633" cy="1078530"/>
          </a:xfrm>
        </p:spPr>
        <p:txBody>
          <a:bodyPr/>
          <a:lstStyle/>
          <a:p>
            <a:r>
              <a:rPr lang="en-US" dirty="0"/>
              <a:t>King Friday’s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B05C-7F44-0AD2-D85B-AF207630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6" y="3251343"/>
            <a:ext cx="2950590" cy="1081405"/>
          </a:xfrm>
        </p:spPr>
        <p:txBody>
          <a:bodyPr>
            <a:normAutofit/>
          </a:bodyPr>
          <a:lstStyle/>
          <a:p>
            <a:r>
              <a:rPr lang="en-US" spc="0" dirty="0"/>
              <a:t>One morning, while King Friday was surveying his kingdom, he noticed a bridge was out on the trolley tracks!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2568D-8119-CBC9-BD49-C90F3C767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3982" y="0"/>
            <a:ext cx="5143500" cy="6858000"/>
          </a:xfrm>
          <a:prstGeom prst="rect">
            <a:avLst/>
          </a:prstGeom>
        </p:spPr>
      </p:pic>
      <p:pic>
        <p:nvPicPr>
          <p:cNvPr id="7" name="Picture 6" descr="A picture containing indoor, stuffed, close&#10;&#10;Description automatically generated">
            <a:extLst>
              <a:ext uri="{FF2B5EF4-FFF2-40B4-BE49-F238E27FC236}">
                <a16:creationId xmlns:a16="http://schemas.microsoft.com/office/drawing/2014/main" id="{DA9BC948-0764-62FD-ED7E-467AFC42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91" b="96246" l="9886" r="89861">
                        <a14:foregroundMark x1="46261" y1="87372" x2="42459" y2="90614"/>
                        <a14:foregroundMark x1="52218" y1="95563" x2="46134" y2="96416"/>
                        <a14:foregroundMark x1="51077" y1="40614" x2="49556" y2="43345"/>
                        <a14:foregroundMark x1="47275" y1="47099" x2="47275" y2="47099"/>
                        <a14:foregroundMark x1="50317" y1="9556" x2="53359" y2="8191"/>
                        <a14:foregroundMark x1="43346" y1="43857" x2="35100" y2="45514"/>
                        <a14:foregroundMark x1="45881" y1="40273" x2="47148" y2="44198"/>
                        <a14:foregroundMark x1="42586" y1="40614" x2="36122" y2="41126"/>
                        <a14:foregroundMark x1="36122" y1="41126" x2="36122" y2="41126"/>
                        <a14:backgroundMark x1="33967" y1="19113" x2="33967" y2="19113"/>
                        <a14:backgroundMark x1="42205" y1="50171" x2="42205" y2="50171"/>
                        <a14:backgroundMark x1="85805" y1="62457" x2="85805" y2="62457"/>
                        <a14:backgroundMark x1="45374" y1="50171" x2="45374" y2="50171"/>
                        <a14:backgroundMark x1="46008" y1="49829" x2="43473" y2="55631"/>
                        <a14:backgroundMark x1="35234" y1="43857" x2="35868" y2="43686"/>
                        <a14:backgroundMark x1="46134" y1="49488" x2="45501" y2="54949"/>
                        <a14:backgroundMark x1="44994" y1="54778" x2="40051" y2="588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8" y="2426886"/>
            <a:ext cx="5966124" cy="443111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754316-14A0-246C-B1AD-9FAFB08A7380}"/>
              </a:ext>
            </a:extLst>
          </p:cNvPr>
          <p:cNvSpPr txBox="1">
            <a:spLocks/>
          </p:cNvSpPr>
          <p:nvPr/>
        </p:nvSpPr>
        <p:spPr>
          <a:xfrm>
            <a:off x="6283846" y="4369287"/>
            <a:ext cx="2950590" cy="108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1551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7327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103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8879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4654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00430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6206" indent="0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dirty="0"/>
              <a:t>It just so happened that Daniel Striped Tiger was walking past the castle. Maybe he can help King Friday fix the bridge!</a:t>
            </a:r>
          </a:p>
        </p:txBody>
      </p:sp>
    </p:spTree>
    <p:extLst>
      <p:ext uri="{BB962C8B-B14F-4D97-AF65-F5344CB8AC3E}">
        <p14:creationId xmlns:p14="http://schemas.microsoft.com/office/powerpoint/2010/main" val="38160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770D-5DF6-11F6-91AC-7DFAB449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640714"/>
          </a:xfrm>
        </p:spPr>
        <p:txBody>
          <a:bodyPr/>
          <a:lstStyle/>
          <a:p>
            <a:pPr algn="ctr"/>
            <a:r>
              <a:rPr lang="en-US" dirty="0"/>
              <a:t>Top Sectors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70A27-3C31-0742-8A78-84D1BE398362}"/>
              </a:ext>
            </a:extLst>
          </p:cNvPr>
          <p:cNvSpPr txBox="1"/>
          <p:nvPr/>
        </p:nvSpPr>
        <p:spPr>
          <a:xfrm>
            <a:off x="8330268" y="2690205"/>
            <a:ext cx="2986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Default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Single color map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Bar graph by county in alphabetical order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Then ordered by highest percentage to lowest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616C6F-7491-CBA4-6A16-E956CAEC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" y="1080027"/>
            <a:ext cx="6974569" cy="537772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6DAC885-EFB9-326F-0A8D-10D3192AFD02}"/>
              </a:ext>
            </a:extLst>
          </p:cNvPr>
          <p:cNvSpPr/>
          <p:nvPr/>
        </p:nvSpPr>
        <p:spPr>
          <a:xfrm rot="3526494">
            <a:off x="2467360" y="860024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87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770D-5DF6-11F6-91AC-7DFAB449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59" y="239512"/>
            <a:ext cx="8333223" cy="640714"/>
          </a:xfrm>
        </p:spPr>
        <p:txBody>
          <a:bodyPr/>
          <a:lstStyle/>
          <a:p>
            <a:pPr algn="ctr"/>
            <a:r>
              <a:rPr lang="en-US" dirty="0"/>
              <a:t>Top Sectors: Westmoreland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70A27-3C31-0742-8A78-84D1BE398362}"/>
              </a:ext>
            </a:extLst>
          </p:cNvPr>
          <p:cNvSpPr txBox="1"/>
          <p:nvPr/>
        </p:nvSpPr>
        <p:spPr>
          <a:xfrm>
            <a:off x="8145710" y="2883152"/>
            <a:ext cx="2986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Upon Click of County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Tooltip appears with number of workers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Chart below displays Top Sectors in order of highest percentage of older workers to lowest for selected county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F770B1-E6E7-75D7-0C22-F818A302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994497"/>
            <a:ext cx="7070642" cy="539372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043EAB4-C4CD-E203-B36C-0174E579AA76}"/>
              </a:ext>
            </a:extLst>
          </p:cNvPr>
          <p:cNvSpPr/>
          <p:nvPr/>
        </p:nvSpPr>
        <p:spPr>
          <a:xfrm rot="8597315">
            <a:off x="6265046" y="2586407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2C38B2-0D03-A216-D9DF-DA8A01B24DAC}"/>
              </a:ext>
            </a:extLst>
          </p:cNvPr>
          <p:cNvSpPr/>
          <p:nvPr/>
        </p:nvSpPr>
        <p:spPr>
          <a:xfrm>
            <a:off x="245116" y="5109143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725DA-ED06-E36B-79C5-3EB22E18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2" y="668800"/>
            <a:ext cx="7748028" cy="5980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0C5E6-5451-AE28-527F-EDAAA1BD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529878"/>
          </a:xfrm>
        </p:spPr>
        <p:txBody>
          <a:bodyPr/>
          <a:lstStyle/>
          <a:p>
            <a:pPr algn="ctr"/>
            <a:r>
              <a:rPr lang="en-US" dirty="0"/>
              <a:t>Top Sector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5ECD5-8B64-1C72-F14D-309604715D41}"/>
              </a:ext>
            </a:extLst>
          </p:cNvPr>
          <p:cNvSpPr txBox="1"/>
          <p:nvPr/>
        </p:nvSpPr>
        <p:spPr>
          <a:xfrm>
            <a:off x="8430936" y="3738829"/>
            <a:ext cx="2986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Bar Graph Tooltip</a:t>
            </a:r>
          </a:p>
          <a:p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Displays percentage of older workers in that sector and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EB2DE8-F5F2-F4FA-B458-69F5ABA66674}"/>
              </a:ext>
            </a:extLst>
          </p:cNvPr>
          <p:cNvSpPr/>
          <p:nvPr/>
        </p:nvSpPr>
        <p:spPr>
          <a:xfrm>
            <a:off x="6018393" y="4696610"/>
            <a:ext cx="620785" cy="155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40F4D03-0422-12D2-5759-7358ABE83CAF}"/>
              </a:ext>
            </a:extLst>
          </p:cNvPr>
          <p:cNvSpPr/>
          <p:nvPr/>
        </p:nvSpPr>
        <p:spPr>
          <a:xfrm rot="10800000">
            <a:off x="7875835" y="4727432"/>
            <a:ext cx="360727" cy="20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E12761-FDBB-CC14-6781-F2C982B2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7" y="830510"/>
            <a:ext cx="7425412" cy="5667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8FC93-7AB3-C1E5-9E48-D19264F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621478"/>
          </a:xfrm>
        </p:spPr>
        <p:txBody>
          <a:bodyPr/>
          <a:lstStyle/>
          <a:p>
            <a:pPr algn="ctr"/>
            <a:r>
              <a:rPr lang="en-US" dirty="0"/>
              <a:t>Top Subsector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D0403-8F8D-64A3-5DC3-AC9C819A9797}"/>
              </a:ext>
            </a:extLst>
          </p:cNvPr>
          <p:cNvSpPr txBox="1"/>
          <p:nvPr/>
        </p:nvSpPr>
        <p:spPr>
          <a:xfrm>
            <a:off x="8330268" y="3545883"/>
            <a:ext cx="298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Subsector functions the same way as sector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032F42-B4F0-F9E1-6B22-062CBDF983D3}"/>
              </a:ext>
            </a:extLst>
          </p:cNvPr>
          <p:cNvSpPr/>
          <p:nvPr/>
        </p:nvSpPr>
        <p:spPr>
          <a:xfrm>
            <a:off x="3589440" y="4673471"/>
            <a:ext cx="620785" cy="155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6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E3066A-C30B-89AA-3E23-AE285A6D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94" y="1037174"/>
            <a:ext cx="7390470" cy="5611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8FC93-7AB3-C1E5-9E48-D19264F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621478"/>
          </a:xfrm>
        </p:spPr>
        <p:txBody>
          <a:bodyPr/>
          <a:lstStyle/>
          <a:p>
            <a:pPr algn="ctr"/>
            <a:r>
              <a:rPr lang="en-US" dirty="0"/>
              <a:t>Top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34710-C0B8-5211-72D7-502EB6F88635}"/>
              </a:ext>
            </a:extLst>
          </p:cNvPr>
          <p:cNvSpPr txBox="1"/>
          <p:nvPr/>
        </p:nvSpPr>
        <p:spPr>
          <a:xfrm>
            <a:off x="8531604" y="2656650"/>
            <a:ext cx="298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Industry Functions the Same Way as Sector and Subsector</a:t>
            </a:r>
          </a:p>
          <a:p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69.35% of Charter Bus Industry workers in are 55-years-old and over</a:t>
            </a:r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BF651C-BA1B-C800-F51A-75276458C177}"/>
              </a:ext>
            </a:extLst>
          </p:cNvPr>
          <p:cNvSpPr/>
          <p:nvPr/>
        </p:nvSpPr>
        <p:spPr>
          <a:xfrm>
            <a:off x="5107666" y="4805903"/>
            <a:ext cx="444049" cy="159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5E693E-D565-2FC2-9714-AF97FF8B5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4" y="1137699"/>
            <a:ext cx="7380438" cy="5612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8FC93-7AB3-C1E5-9E48-D19264F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81" y="259365"/>
            <a:ext cx="7920646" cy="931871"/>
          </a:xfrm>
        </p:spPr>
        <p:txBody>
          <a:bodyPr/>
          <a:lstStyle/>
          <a:p>
            <a:pPr algn="ctr"/>
            <a:r>
              <a:rPr lang="en-US" dirty="0"/>
              <a:t>Number of Older Workers </a:t>
            </a:r>
            <a:br>
              <a:rPr lang="en-US" dirty="0"/>
            </a:br>
            <a:r>
              <a:rPr lang="en-US" dirty="0"/>
              <a:t>Paper Wholesalers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6DC88-7BAD-C938-2B1B-3C90EAC5FCA4}"/>
              </a:ext>
            </a:extLst>
          </p:cNvPr>
          <p:cNvSpPr txBox="1"/>
          <p:nvPr/>
        </p:nvSpPr>
        <p:spPr>
          <a:xfrm>
            <a:off x="8204433" y="2497259"/>
            <a:ext cx="3171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SemiBold" panose="020B0604020202020204" pitchFamily="2" charset="0"/>
              </a:rPr>
              <a:t>Check the number of employees</a:t>
            </a:r>
          </a:p>
          <a:p>
            <a:endParaRPr lang="en-US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525 of the school and employee bus transportation workers are 55 and over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The job is crucial, but the industry is not a statistically significant part of workforce in Westmoreland County</a:t>
            </a:r>
            <a:endParaRPr lang="en-US" dirty="0">
              <a:solidFill>
                <a:schemeClr val="accent1"/>
              </a:solidFill>
              <a:latin typeface="Montserrat SemiBold" panose="020B0604020202020204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226847-CC61-9636-A983-1945DEB5C775}"/>
              </a:ext>
            </a:extLst>
          </p:cNvPr>
          <p:cNvSpPr/>
          <p:nvPr/>
        </p:nvSpPr>
        <p:spPr>
          <a:xfrm>
            <a:off x="4105705" y="3623527"/>
            <a:ext cx="1308682" cy="155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2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1938992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</a:rPr>
              <a:t>Help Wanted Online (HWOL)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</a:rPr>
              <a:t>Job Postings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</a:rPr>
              <a:t>Dashboard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906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7" y="790049"/>
            <a:ext cx="11362265" cy="586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Data Overview: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Data Source: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Conference Board - LightCast - Help Wanted OnLine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Conference Board uses their technology to spider job postings from a long list of online job boards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including the PA CareerLink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©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System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Job Postings data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de-duplicated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and ads are broken out into three categories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existing ads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new ads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total ads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(see next slide for definitions &amp; more details)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existing ads + new ads = total ads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Data is available by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industry and occupation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Information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skills and certifications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is also available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16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93C28B-BE0E-4D65-AA5D-5BAB4F7B8809}"/>
              </a:ext>
            </a:extLst>
          </p:cNvPr>
          <p:cNvSpPr txBox="1"/>
          <p:nvPr/>
        </p:nvSpPr>
        <p:spPr>
          <a:xfrm>
            <a:off x="559190" y="1357594"/>
            <a:ext cx="6967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Job Postings Data 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Definitions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B1F76-F4D4-4A96-A8F2-F104C90D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08" y="1942369"/>
            <a:ext cx="8046584" cy="4700393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</p:pic>
    </p:spTree>
    <p:extLst>
      <p:ext uri="{BB962C8B-B14F-4D97-AF65-F5344CB8AC3E}">
        <p14:creationId xmlns:p14="http://schemas.microsoft.com/office/powerpoint/2010/main" val="417445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DC76C1-975E-4FE1-A09E-4B73540BA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11" y="880047"/>
            <a:ext cx="10443977" cy="5878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1D1D4-47EE-4A90-AA1F-EB99BAF5B46A}"/>
              </a:ext>
            </a:extLst>
          </p:cNvPr>
          <p:cNvSpPr txBox="1"/>
          <p:nvPr/>
        </p:nvSpPr>
        <p:spPr>
          <a:xfrm>
            <a:off x="5224975" y="295272"/>
            <a:ext cx="6967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HWOL Dashboard Home Page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1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C65D-7C66-9AC0-A6AE-C7E1AD6F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5" y="1987425"/>
            <a:ext cx="4911633" cy="713246"/>
          </a:xfrm>
        </p:spPr>
        <p:txBody>
          <a:bodyPr/>
          <a:lstStyle/>
          <a:p>
            <a:r>
              <a:rPr lang="en-US" dirty="0"/>
              <a:t>Daniel Striped Tiger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D4EC8-C676-0585-F0C1-F749A1000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4" y="2792587"/>
            <a:ext cx="4911633" cy="1598660"/>
          </a:xfrm>
        </p:spPr>
        <p:txBody>
          <a:bodyPr>
            <a:normAutofit lnSpcReduction="10000"/>
          </a:bodyPr>
          <a:lstStyle/>
          <a:p>
            <a:r>
              <a:rPr lang="en-US" b="1" spc="0" dirty="0">
                <a:solidFill>
                  <a:srgbClr val="014067"/>
                </a:solidFill>
                <a:cs typeface="Arial" panose="020B0604020202020204" pitchFamily="34" charset="0"/>
              </a:rPr>
              <a:t>Attributes: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014067"/>
                </a:solidFill>
                <a:cs typeface="Arial" panose="020B0604020202020204" pitchFamily="34" charset="0"/>
              </a:rPr>
              <a:t>Shy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014067"/>
                </a:solidFill>
                <a:cs typeface="Arial" panose="020B0604020202020204" pitchFamily="34" charset="0"/>
              </a:rPr>
              <a:t>Wise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014067"/>
                </a:solidFill>
                <a:cs typeface="Arial" panose="020B0604020202020204" pitchFamily="34" charset="0"/>
              </a:rPr>
              <a:t>Intelligent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014067"/>
                </a:solidFill>
                <a:cs typeface="Arial" panose="020B0604020202020204" pitchFamily="34" charset="0"/>
              </a:rPr>
              <a:t>Always has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0" dirty="0"/>
          </a:p>
        </p:txBody>
      </p:sp>
      <p:pic>
        <p:nvPicPr>
          <p:cNvPr id="7" name="Picture 6" descr="A picture containing text, yellow, orange&#10;&#10;Description automatically generated">
            <a:extLst>
              <a:ext uri="{FF2B5EF4-FFF2-40B4-BE49-F238E27FC236}">
                <a16:creationId xmlns:a16="http://schemas.microsoft.com/office/drawing/2014/main" id="{CF542FC8-13A1-9905-FE43-A84C024BA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4" b="97665" l="9537" r="89646">
                        <a14:foregroundMark x1="74387" y1="9342" x2="76839" y2="9979"/>
                        <a14:foregroundMark x1="76567" y1="5732" x2="49591" y2="5945"/>
                        <a14:foregroundMark x1="49864" y1="1486" x2="58856" y2="1486"/>
                        <a14:foregroundMark x1="77384" y1="20594" x2="78474" y2="21868"/>
                        <a14:foregroundMark x1="33515" y1="90870" x2="34605" y2="93631"/>
                        <a14:foregroundMark x1="63760" y1="96178" x2="57493" y2="97665"/>
                        <a14:backgroundMark x1="75477" y1="78132" x2="75477" y2="78132"/>
                        <a14:backgroundMark x1="75477" y1="77070" x2="75477" y2="7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5" y="1399050"/>
            <a:ext cx="4253577" cy="54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7" y="790049"/>
            <a:ext cx="11362265" cy="595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Dashboard home page used for navigation through the various pages of data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2B33D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Navigation page divided into two main sections: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Summary Reports by Area </a:t>
            </a:r>
          </a:p>
          <a:p>
            <a:pPr marL="17145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Three report types: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Current Month, Annual Growth, Annual Decline</a:t>
            </a:r>
          </a:p>
          <a:p>
            <a:pPr marL="17145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 three area types: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Statewide (PA), Workforce Development Area (WDA) &amp; County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Data Visualizations &amp; Data Tables</a:t>
            </a:r>
          </a:p>
          <a:p>
            <a:pPr marL="17145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 each category of data there are two options:</a:t>
            </a:r>
          </a:p>
          <a:p>
            <a:pPr marL="2171700" marR="0" lvl="4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View Charts/Graphs</a:t>
            </a:r>
          </a:p>
          <a:p>
            <a:pPr marL="2171700" marR="0" lvl="4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Download All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38D54-E078-4086-A561-EA46E0E6FB0C}"/>
              </a:ext>
            </a:extLst>
          </p:cNvPr>
          <p:cNvSpPr txBox="1"/>
          <p:nvPr/>
        </p:nvSpPr>
        <p:spPr>
          <a:xfrm>
            <a:off x="4837471" y="162537"/>
            <a:ext cx="7330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Dashboard Home Page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582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738D54-E078-4086-A561-EA46E0E6FB0C}"/>
              </a:ext>
            </a:extLst>
          </p:cNvPr>
          <p:cNvSpPr txBox="1"/>
          <p:nvPr/>
        </p:nvSpPr>
        <p:spPr>
          <a:xfrm>
            <a:off x="877709" y="2478034"/>
            <a:ext cx="521829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Summary Report Example: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Westmoreland/Fayette WDA: Annual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FCC3-53C7-40A1-9933-2503389AF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416" y="0"/>
            <a:ext cx="5344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2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7E81B2-9EEB-43C5-970B-B5343C8CA0A0}"/>
              </a:ext>
            </a:extLst>
          </p:cNvPr>
          <p:cNvSpPr txBox="1"/>
          <p:nvPr/>
        </p:nvSpPr>
        <p:spPr>
          <a:xfrm>
            <a:off x="6902245" y="0"/>
            <a:ext cx="5167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Job Postings by Area &amp; Ad Type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Westmoreland/Fayette WDA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66B5C-5D7B-4175-80EE-66661A7D0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84081"/>
            <a:ext cx="10363200" cy="58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47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7E81B2-9EEB-43C5-970B-B5343C8CA0A0}"/>
              </a:ext>
            </a:extLst>
          </p:cNvPr>
          <p:cNvSpPr txBox="1"/>
          <p:nvPr/>
        </p:nvSpPr>
        <p:spPr>
          <a:xfrm>
            <a:off x="6961239" y="0"/>
            <a:ext cx="5108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Job Postings by Area &amp; Industry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Westmoreland/Fayette WDA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675FE-98D6-4725-84F8-FA2B859215F3}"/>
              </a:ext>
            </a:extLst>
          </p:cNvPr>
          <p:cNvSpPr txBox="1"/>
          <p:nvPr/>
        </p:nvSpPr>
        <p:spPr>
          <a:xfrm>
            <a:off x="7846143" y="1140543"/>
            <a:ext cx="434684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job postings by industry page includes information on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Top 10 Total Job Postings by Industry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Industry data is available at the 2-, 4-, and 6-digit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breakdown of those top 10 industries by ad type (new ads or existing ads - % of total)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314FC-E75B-4F4A-A248-46AA98C8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86" y="681587"/>
            <a:ext cx="6580557" cy="6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18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7E81B2-9EEB-43C5-970B-B5343C8CA0A0}"/>
              </a:ext>
            </a:extLst>
          </p:cNvPr>
          <p:cNvSpPr txBox="1"/>
          <p:nvPr/>
        </p:nvSpPr>
        <p:spPr>
          <a:xfrm>
            <a:off x="6931742" y="0"/>
            <a:ext cx="5138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Job Postings by Area &amp; Occupation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Westmoreland/Fayette WDA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675FE-98D6-4725-84F8-FA2B859215F3}"/>
              </a:ext>
            </a:extLst>
          </p:cNvPr>
          <p:cNvSpPr txBox="1"/>
          <p:nvPr/>
        </p:nvSpPr>
        <p:spPr>
          <a:xfrm>
            <a:off x="7846143" y="1140543"/>
            <a:ext cx="434684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occupations page is laid out in the same format to the industry page. Information on this page 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Top 10 Total Job Postings by Occupation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Occupation data is available at the 2- and 6-digit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breakdown of those top 10 occupations by ad type (new ads or existing ads - % of total)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23B35-4174-4A97-B24E-85C816D0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52" y="707886"/>
            <a:ext cx="6569291" cy="6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73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7E81B2-9EEB-43C5-970B-B5343C8CA0A0}"/>
              </a:ext>
            </a:extLst>
          </p:cNvPr>
          <p:cNvSpPr txBox="1"/>
          <p:nvPr/>
        </p:nvSpPr>
        <p:spPr>
          <a:xfrm>
            <a:off x="6489290" y="0"/>
            <a:ext cx="5580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Skills &amp; Certifications by Area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2B33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Westmoreland/Fayette WDA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675FE-98D6-4725-84F8-FA2B859215F3}"/>
              </a:ext>
            </a:extLst>
          </p:cNvPr>
          <p:cNvSpPr txBox="1"/>
          <p:nvPr/>
        </p:nvSpPr>
        <p:spPr>
          <a:xfrm>
            <a:off x="7685572" y="707886"/>
            <a:ext cx="450642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skills &amp; certifications page includes the following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4 Skill Types: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Certifications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Baseline Skills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Software Skills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Specialized Skills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data table showing all results for the area (can only select one skill type at a time)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word cloud of Top 20 words found in the selected skill 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List of the Top 10 selected skills type for the selected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8F3004-0BCE-4194-B882-CE872162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3" y="1814052"/>
            <a:ext cx="7524349" cy="42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30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1323439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</a:rPr>
              <a:t>PA Monthly WorkStats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</a:rPr>
              <a:t>Dashboard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83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7" y="790049"/>
            <a:ext cx="1136226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PA Monthly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Workstats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has been a CWIA product for several years. It originally was published in PDF format. We are currently in the process of transitioning this document into a dashboard.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What is familiar?</a:t>
            </a: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Color Scheme – the color scheme from the PDF is also present in the dashboard</a:t>
            </a:r>
          </a:p>
          <a:p>
            <a:pPr marL="21717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Labor Force Data – Blue</a:t>
            </a:r>
          </a:p>
          <a:p>
            <a:pPr marL="21717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Jobs Data – Orange</a:t>
            </a:r>
          </a:p>
          <a:p>
            <a:pPr marL="21717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Unemployment Compensation – Green</a:t>
            </a:r>
          </a:p>
          <a:p>
            <a:pPr marL="21717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Press/CWIA Updates – Purple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What is new?</a:t>
            </a: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Transition from static hardcopy to interactive dashboard</a:t>
            </a: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New and improved visuals/layout</a:t>
            </a: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Downloadable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38D54-E078-4086-A561-EA46E0E6FB0C}"/>
              </a:ext>
            </a:extLst>
          </p:cNvPr>
          <p:cNvSpPr txBox="1"/>
          <p:nvPr/>
        </p:nvSpPr>
        <p:spPr>
          <a:xfrm>
            <a:off x="4350775" y="162537"/>
            <a:ext cx="78172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 Monthly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Workstats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Dashboard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234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6F3E5-FE49-4C9F-8507-49F42EA8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1" y="1077218"/>
            <a:ext cx="10278397" cy="5735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F6B26-9ACD-4C0F-ABDB-6B8A2BEFCF63}"/>
              </a:ext>
            </a:extLst>
          </p:cNvPr>
          <p:cNvSpPr txBox="1"/>
          <p:nvPr/>
        </p:nvSpPr>
        <p:spPr>
          <a:xfrm>
            <a:off x="4439264" y="0"/>
            <a:ext cx="7752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 Monthly WorkStats Dashboard Home Page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26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EF6B26-9ACD-4C0F-ABDB-6B8A2BEFCF63}"/>
              </a:ext>
            </a:extLst>
          </p:cNvPr>
          <p:cNvSpPr txBox="1"/>
          <p:nvPr/>
        </p:nvSpPr>
        <p:spPr>
          <a:xfrm>
            <a:off x="4439264" y="0"/>
            <a:ext cx="7752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 Monthly WorkStats Dashboard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Labor Force and Unemployment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0EBCB-AABA-4737-BE09-82FF08AC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54" y="1077218"/>
            <a:ext cx="10105491" cy="57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B151-CDF0-9E3A-D7E1-96D3DA13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5" y="1987424"/>
            <a:ext cx="4911633" cy="764829"/>
          </a:xfrm>
        </p:spPr>
        <p:txBody>
          <a:bodyPr/>
          <a:lstStyle/>
          <a:p>
            <a:r>
              <a:rPr lang="en-US" dirty="0"/>
              <a:t>King Friday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EFBAE-33A9-BEE8-C51E-E3AADD9B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4" y="2909333"/>
            <a:ext cx="4911633" cy="2273775"/>
          </a:xfrm>
        </p:spPr>
        <p:txBody>
          <a:bodyPr>
            <a:normAutofit/>
          </a:bodyPr>
          <a:lstStyle/>
          <a:p>
            <a:r>
              <a:rPr lang="en-US" b="1" i="0" spc="0" dirty="0">
                <a:solidFill>
                  <a:srgbClr val="014067"/>
                </a:solidFill>
                <a:effectLst/>
              </a:rPr>
              <a:t>Attributes: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014067"/>
                </a:solidFill>
              </a:rPr>
              <a:t>Self-Important</a:t>
            </a:r>
            <a:endParaRPr lang="en-US" b="0" i="0" spc="0" dirty="0">
              <a:solidFill>
                <a:srgbClr val="014067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0" dirty="0">
                <a:solidFill>
                  <a:srgbClr val="014067"/>
                </a:solidFill>
                <a:effectLst/>
              </a:rPr>
              <a:t>Irrational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014067"/>
                </a:solidFill>
              </a:rPr>
              <a:t>R</a:t>
            </a:r>
            <a:r>
              <a:rPr lang="en-US" b="0" i="0" spc="0" dirty="0">
                <a:solidFill>
                  <a:srgbClr val="014067"/>
                </a:solidFill>
                <a:effectLst/>
              </a:rPr>
              <a:t>esistant to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0" dirty="0">
                <a:solidFill>
                  <a:srgbClr val="014067"/>
                </a:solidFill>
                <a:effectLst/>
              </a:rPr>
              <a:t>Temperamental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014067"/>
                </a:solidFill>
              </a:rPr>
              <a:t>O</a:t>
            </a:r>
            <a:r>
              <a:rPr lang="en-US" b="0" i="0" spc="0" dirty="0">
                <a:solidFill>
                  <a:srgbClr val="014067"/>
                </a:solidFill>
                <a:effectLst/>
              </a:rPr>
              <a:t>pen-minded enough to listen when told he is wrong</a:t>
            </a:r>
            <a:endParaRPr lang="en-US" spc="0" dirty="0">
              <a:solidFill>
                <a:srgbClr val="014067"/>
              </a:solidFill>
            </a:endParaRPr>
          </a:p>
        </p:txBody>
      </p:sp>
      <p:pic>
        <p:nvPicPr>
          <p:cNvPr id="5" name="Picture 4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8647F3E5-CD79-B2AC-D379-7352F77CC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919" y="0"/>
            <a:ext cx="7613964" cy="76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EF6B26-9ACD-4C0F-ABDB-6B8A2BEFCF63}"/>
              </a:ext>
            </a:extLst>
          </p:cNvPr>
          <p:cNvSpPr txBox="1"/>
          <p:nvPr/>
        </p:nvSpPr>
        <p:spPr>
          <a:xfrm>
            <a:off x="4439264" y="0"/>
            <a:ext cx="7752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 Monthly WorkStats Dashboard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Jobs by MSA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A7324-3E57-43B0-A42A-53C973A47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0" y="1077218"/>
            <a:ext cx="10291660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8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EF6B26-9ACD-4C0F-ABDB-6B8A2BEFCF63}"/>
              </a:ext>
            </a:extLst>
          </p:cNvPr>
          <p:cNvSpPr txBox="1"/>
          <p:nvPr/>
        </p:nvSpPr>
        <p:spPr>
          <a:xfrm>
            <a:off x="4439264" y="0"/>
            <a:ext cx="7752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 Monthly WorkStats Dashboard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Unemployment Compensation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8B83-FB05-4B84-B68E-BB9B13F15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3" y="1077218"/>
            <a:ext cx="10599174" cy="57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3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EF6B26-9ACD-4C0F-ABDB-6B8A2BEFCF63}"/>
              </a:ext>
            </a:extLst>
          </p:cNvPr>
          <p:cNvSpPr txBox="1"/>
          <p:nvPr/>
        </p:nvSpPr>
        <p:spPr>
          <a:xfrm>
            <a:off x="4439264" y="0"/>
            <a:ext cx="7752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 Monthly WorkStats Dashboard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Press/CWIA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322A3-9250-4483-9255-DEC2CB1A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67" y="1077218"/>
            <a:ext cx="10668466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6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B5C8C3E-3120-9871-7900-DB10EB253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54" y="904460"/>
            <a:ext cx="6769042" cy="49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B5C8C3E-3120-9871-7900-DB10EB253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54" y="904460"/>
            <a:ext cx="6769042" cy="4907556"/>
          </a:xfrm>
          <a:prstGeom prst="rect">
            <a:avLst/>
          </a:prstGeom>
        </p:spPr>
      </p:pic>
      <p:pic>
        <p:nvPicPr>
          <p:cNvPr id="8" name="Picture 7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61FC0502-E0F9-7BCF-25D8-8E490201F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54" y="904460"/>
            <a:ext cx="6769042" cy="49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display of dolls&#10;&#10;Description automatically generated with low confidence">
            <a:extLst>
              <a:ext uri="{FF2B5EF4-FFF2-40B4-BE49-F238E27FC236}">
                <a16:creationId xmlns:a16="http://schemas.microsoft.com/office/drawing/2014/main" id="{3CB21836-DE67-B6E6-0FB0-A4F755782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9" b="7459"/>
          <a:stretch/>
        </p:blipFill>
        <p:spPr>
          <a:xfrm>
            <a:off x="1087812" y="612416"/>
            <a:ext cx="10016376" cy="56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0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8404997" y="159324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4442320" y="2572637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194C"/>
                </a:solidFill>
              </a:rPr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1701034" y="354563"/>
            <a:ext cx="8167888" cy="307443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Montserrat" panose="00000500000000000000" pitchFamily="2" charset="0"/>
              </a:rPr>
              <a:t>Our LMI Forum may be over, but we’d like to leave you with </a:t>
            </a:r>
            <a:r>
              <a:rPr lang="en-US" sz="2400" i="1" dirty="0">
                <a:solidFill>
                  <a:srgbClr val="E2B33D"/>
                </a:solidFill>
                <a:latin typeface="Montserrat" panose="00000500000000000000" pitchFamily="2" charset="0"/>
              </a:rPr>
              <a:t>CWIA’s rendition </a:t>
            </a:r>
            <a:r>
              <a:rPr lang="en-US" sz="2400" b="1" dirty="0">
                <a:solidFill>
                  <a:srgbClr val="000099"/>
                </a:solidFill>
                <a:latin typeface="Montserrat" panose="00000500000000000000" pitchFamily="2" charset="0"/>
              </a:rPr>
              <a:t>of Mr. Roger’s </a:t>
            </a:r>
            <a:r>
              <a:rPr lang="en-US" sz="2400" dirty="0">
                <a:solidFill>
                  <a:srgbClr val="E2B33D"/>
                </a:solidFill>
                <a:latin typeface="Montserrat" panose="00000500000000000000" pitchFamily="2" charset="0"/>
              </a:rPr>
              <a:t>“It’s Such a Good Feeling” song </a:t>
            </a:r>
          </a:p>
          <a:p>
            <a:pPr algn="ctr"/>
            <a:r>
              <a:rPr lang="en-US" sz="2400" dirty="0">
                <a:solidFill>
                  <a:srgbClr val="E2B33D"/>
                </a:solidFill>
                <a:latin typeface="Montserrat" panose="00000500000000000000" pitchFamily="2" charset="0"/>
              </a:rPr>
              <a:t>(Weekend Version)”</a:t>
            </a:r>
          </a:p>
          <a:p>
            <a:pPr algn="ctr"/>
            <a:endParaRPr lang="en-US" sz="3600" i="0" dirty="0">
              <a:solidFill>
                <a:srgbClr val="E2B33D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Montserrat" panose="00000500000000000000" pitchFamily="2" charset="0"/>
              </a:rPr>
              <a:t>It's such a good feeling</a:t>
            </a:r>
            <a:br>
              <a:rPr lang="en-US" sz="2000" dirty="0">
                <a:solidFill>
                  <a:srgbClr val="000099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000099"/>
                </a:solidFill>
                <a:latin typeface="Montserrat" panose="00000500000000000000" pitchFamily="2" charset="0"/>
              </a:rPr>
              <a:t>A very good feeling</a:t>
            </a:r>
            <a:br>
              <a:rPr lang="en-US" sz="2000" dirty="0">
                <a:solidFill>
                  <a:srgbClr val="000099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000099"/>
                </a:solidFill>
                <a:latin typeface="Montserrat" panose="00000500000000000000" pitchFamily="2" charset="0"/>
              </a:rPr>
              <a:t>The feeling you know…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33F8A-782D-45EC-944E-BBE3D6F1A643}"/>
              </a:ext>
            </a:extLst>
          </p:cNvPr>
          <p:cNvSpPr txBox="1"/>
          <p:nvPr/>
        </p:nvSpPr>
        <p:spPr>
          <a:xfrm>
            <a:off x="2894821" y="3745297"/>
            <a:ext cx="2806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That </a:t>
            </a:r>
            <a:r>
              <a:rPr lang="en-US" sz="2000" b="1" i="1" dirty="0">
                <a:solidFill>
                  <a:srgbClr val="E2B33D"/>
                </a:solidFill>
                <a:latin typeface="Montserrat" panose="00000500000000000000" pitchFamily="2" charset="0"/>
              </a:rPr>
              <a:t>we'll</a:t>
            </a:r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 be back…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D91F8-90D3-49E7-AE0E-72CE06129F15}"/>
              </a:ext>
            </a:extLst>
          </p:cNvPr>
          <p:cNvSpPr txBox="1"/>
          <p:nvPr/>
        </p:nvSpPr>
        <p:spPr>
          <a:xfrm>
            <a:off x="5452309" y="3745297"/>
            <a:ext cx="3226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when the </a:t>
            </a:r>
            <a:r>
              <a:rPr lang="en-US" sz="2000" b="1" i="1" dirty="0">
                <a:solidFill>
                  <a:srgbClr val="E2B33D"/>
                </a:solidFill>
                <a:latin typeface="Montserrat" panose="00000500000000000000" pitchFamily="2" charset="0"/>
              </a:rPr>
              <a:t>data</a:t>
            </a:r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 is new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CD8D0-A7D7-4861-A079-4E7E66CB5FE2}"/>
              </a:ext>
            </a:extLst>
          </p:cNvPr>
          <p:cNvSpPr txBox="1"/>
          <p:nvPr/>
        </p:nvSpPr>
        <p:spPr>
          <a:xfrm>
            <a:off x="3430615" y="4145407"/>
            <a:ext cx="4708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And </a:t>
            </a:r>
            <a:r>
              <a:rPr lang="en-US" sz="2000" b="1" i="1" dirty="0">
                <a:solidFill>
                  <a:srgbClr val="E2B33D"/>
                </a:solidFill>
                <a:latin typeface="Montserrat" panose="00000500000000000000" pitchFamily="2" charset="0"/>
              </a:rPr>
              <a:t>we'll</a:t>
            </a:r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 have more ideas for you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33E51-CA1A-4EF9-9DF4-B0320FCF5097}"/>
              </a:ext>
            </a:extLst>
          </p:cNvPr>
          <p:cNvSpPr txBox="1"/>
          <p:nvPr/>
        </p:nvSpPr>
        <p:spPr>
          <a:xfrm>
            <a:off x="2447852" y="4539592"/>
            <a:ext cx="6674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And you'll have things you'll want to talk about…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7C483-885E-49D6-8EFD-78297A737BE6}"/>
              </a:ext>
            </a:extLst>
          </p:cNvPr>
          <p:cNvSpPr txBox="1"/>
          <p:nvPr/>
        </p:nvSpPr>
        <p:spPr>
          <a:xfrm>
            <a:off x="4520414" y="4939702"/>
            <a:ext cx="1863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E2B33D"/>
                </a:solidFill>
                <a:latin typeface="Montserrat" panose="00000500000000000000" pitchFamily="2" charset="0"/>
              </a:rPr>
              <a:t>We will</a:t>
            </a:r>
            <a:r>
              <a:rPr lang="en-US" sz="2000" b="1" dirty="0">
                <a:solidFill>
                  <a:srgbClr val="000099"/>
                </a:solidFill>
                <a:latin typeface="Montserrat" panose="00000500000000000000" pitchFamily="2" charset="0"/>
              </a:rPr>
              <a:t>, too!</a:t>
            </a:r>
            <a:endParaRPr lang="en-US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547172-4D7A-4BBC-A332-670D59B8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343" y="2154066"/>
            <a:ext cx="2899386" cy="2191396"/>
          </a:xfrm>
          <a:prstGeom prst="ellipse">
            <a:avLst/>
          </a:prstGeom>
        </p:spPr>
      </p:pic>
      <p:pic>
        <p:nvPicPr>
          <p:cNvPr id="15" name="Picture 14" descr="A picture containing indoor, stuffed, close&#10;&#10;Description automatically generated">
            <a:extLst>
              <a:ext uri="{FF2B5EF4-FFF2-40B4-BE49-F238E27FC236}">
                <a16:creationId xmlns:a16="http://schemas.microsoft.com/office/drawing/2014/main" id="{CA1CDFA2-0DF5-4869-89ED-4F4C21972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91" b="96246" l="9886" r="89861">
                        <a14:foregroundMark x1="46261" y1="87372" x2="42459" y2="90614"/>
                        <a14:foregroundMark x1="52218" y1="95563" x2="46134" y2="96416"/>
                        <a14:foregroundMark x1="51077" y1="40614" x2="49556" y2="43345"/>
                        <a14:foregroundMark x1="47275" y1="47099" x2="47275" y2="47099"/>
                        <a14:foregroundMark x1="50317" y1="9556" x2="53359" y2="8191"/>
                        <a14:foregroundMark x1="43346" y1="43857" x2="35100" y2="45514"/>
                        <a14:foregroundMark x1="45881" y1="40273" x2="47148" y2="44198"/>
                        <a14:foregroundMark x1="42586" y1="40614" x2="36122" y2="41126"/>
                        <a14:foregroundMark x1="36122" y1="41126" x2="36122" y2="41126"/>
                        <a14:backgroundMark x1="33967" y1="19113" x2="33967" y2="19113"/>
                        <a14:backgroundMark x1="42205" y1="50171" x2="42205" y2="50171"/>
                        <a14:backgroundMark x1="85805" y1="62457" x2="85805" y2="62457"/>
                        <a14:backgroundMark x1="45374" y1="50171" x2="45374" y2="50171"/>
                        <a14:backgroundMark x1="46008" y1="49829" x2="43473" y2="55631"/>
                        <a14:backgroundMark x1="35234" y1="43857" x2="35868" y2="43686"/>
                        <a14:backgroundMark x1="46134" y1="49488" x2="45501" y2="54949"/>
                        <a14:backgroundMark x1="44994" y1="54778" x2="40051" y2="588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241" y="5138395"/>
            <a:ext cx="2315304" cy="1719605"/>
          </a:xfrm>
          <a:prstGeom prst="rect">
            <a:avLst/>
          </a:prstGeom>
        </p:spPr>
      </p:pic>
      <p:pic>
        <p:nvPicPr>
          <p:cNvPr id="16" name="Picture 15" descr="A baby wearing a crown&#10;&#10;Description automatically generated with low confidence">
            <a:extLst>
              <a:ext uri="{FF2B5EF4-FFF2-40B4-BE49-F238E27FC236}">
                <a16:creationId xmlns:a16="http://schemas.microsoft.com/office/drawing/2014/main" id="{F6B8CBEA-112F-448B-8790-395AFEF11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4" b="99649" l="9715" r="94826">
                        <a14:foregroundMark x1="60507" y1="12178" x2="60612" y2="5386"/>
                        <a14:foregroundMark x1="54488" y1="9953" x2="52376" y2="4098"/>
                        <a14:foregroundMark x1="49102" y1="74239" x2="41922" y2="88407"/>
                        <a14:foregroundMark x1="40971" y1="76347" x2="36536" y2="88173"/>
                        <a14:foregroundMark x1="36536" y1="88173" x2="33052" y2="92857"/>
                        <a14:foregroundMark x1="27666" y1="81616" x2="11510" y2="94965"/>
                        <a14:foregroundMark x1="12144" y1="97892" x2="39599" y2="99649"/>
                        <a14:foregroundMark x1="60824" y1="91569" x2="70327" y2="81265"/>
                        <a14:foregroundMark x1="66103" y1="69204" x2="65681" y2="86300"/>
                        <a14:foregroundMark x1="78669" y1="62998" x2="83527" y2="72834"/>
                        <a14:foregroundMark x1="83527" y1="72834" x2="85111" y2="80913"/>
                        <a14:foregroundMark x1="70539" y1="84075" x2="79514" y2="92155"/>
                        <a14:foregroundMark x1="79514" y1="92155" x2="80042" y2="93091"/>
                        <a14:foregroundMark x1="83421" y1="83489" x2="86518" y2="92074"/>
                        <a14:foregroundMark x1="86695" y1="85012" x2="90074" y2="89696"/>
                        <a14:foregroundMark x1="90919" y1="90749" x2="94826" y2="94496"/>
                        <a14:foregroundMark x1="53432" y1="5035" x2="51637" y2="1054"/>
                        <a14:foregroundMark x1="73706" y1="60422" x2="76135" y2="74473"/>
                        <a14:foregroundMark x1="64097" y1="11710" x2="63992" y2="7611"/>
                        <a14:foregroundMark x1="62724" y1="6909" x2="61352" y2="3630"/>
                        <a14:foregroundMark x1="60612" y1="3864" x2="59873" y2="3513"/>
                        <a14:foregroundMark x1="40794" y1="5626" x2="39810" y2="5152"/>
                        <a14:foregroundMark x1="34741" y1="20023" x2="32101" y2="15691"/>
                        <a14:foregroundMark x1="31890" y1="14403" x2="31362" y2="10070"/>
                        <a14:foregroundMark x1="30940" y1="10539" x2="30940" y2="8899"/>
                        <a14:foregroundMark x1="69799" y1="23536" x2="70644" y2="27049"/>
                        <a14:foregroundMark x1="70750" y1="23888" x2="71278" y2="26230"/>
                        <a14:backgroundMark x1="35797" y1="2693" x2="42133" y2="2225"/>
                        <a14:backgroundMark x1="42133" y1="2225" x2="42133" y2="2225"/>
                        <a14:backgroundMark x1="42239" y1="4567" x2="46779" y2="5269"/>
                        <a14:backgroundMark x1="59786" y1="2054" x2="60507" y2="2225"/>
                        <a14:backgroundMark x1="56072" y1="1171" x2="59137" y2="1899"/>
                        <a14:backgroundMark x1="55016" y1="1874" x2="53537" y2="585"/>
                        <a14:backgroundMark x1="48046" y1="937" x2="47941" y2="4801"/>
                        <a14:backgroundMark x1="48786" y1="5386" x2="49102" y2="351"/>
                        <a14:backgroundMark x1="95565" y1="98478" x2="89018" y2="96838"/>
                        <a14:backgroundMark x1="88173" y1="93443" x2="90813" y2="96019"/>
                        <a14:backgroundMark x1="86378" y1="92272" x2="89863" y2="93443"/>
                        <a14:backgroundMark x1="42978" y1="5035" x2="40338" y2="3279"/>
                        <a14:backgroundMark x1="42767" y1="5269" x2="39916" y2="3630"/>
                        <a14:backgroundMark x1="44139" y1="5972" x2="42133" y2="5621"/>
                        <a14:backgroundMark x1="72484" y1="26970" x2="72650" y2="27049"/>
                        <a14:backgroundMark x1="76769" y1="32787" x2="76980" y2="30679"/>
                        <a14:backgroundMark x1="36536" y1="64169" x2="33897" y2="68735"/>
                        <a14:backgroundMark x1="20697" y1="82904" x2="16579" y2="84895"/>
                        <a14:backgroundMark x1="16579" y1="86885" x2="12566" y2="90281"/>
                        <a14:backgroundMark x1="19219" y1="83841" x2="16367" y2="863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941"/>
            <a:ext cx="1999411" cy="18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 wearing a crown&#10;&#10;Description automatically generated with low confidence">
            <a:extLst>
              <a:ext uri="{FF2B5EF4-FFF2-40B4-BE49-F238E27FC236}">
                <a16:creationId xmlns:a16="http://schemas.microsoft.com/office/drawing/2014/main" id="{DB62C985-1751-A228-2533-92A7E8A8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4" b="99649" l="9715" r="94826">
                        <a14:foregroundMark x1="60507" y1="12178" x2="60612" y2="5386"/>
                        <a14:foregroundMark x1="54488" y1="9953" x2="52376" y2="4098"/>
                        <a14:foregroundMark x1="49102" y1="74239" x2="41922" y2="88407"/>
                        <a14:foregroundMark x1="40971" y1="76347" x2="36536" y2="88173"/>
                        <a14:foregroundMark x1="36536" y1="88173" x2="33052" y2="92857"/>
                        <a14:foregroundMark x1="27666" y1="81616" x2="11510" y2="94965"/>
                        <a14:foregroundMark x1="12144" y1="97892" x2="39599" y2="99649"/>
                        <a14:foregroundMark x1="60824" y1="91569" x2="70327" y2="81265"/>
                        <a14:foregroundMark x1="66103" y1="69204" x2="65681" y2="86300"/>
                        <a14:foregroundMark x1="78669" y1="62998" x2="83527" y2="72834"/>
                        <a14:foregroundMark x1="83527" y1="72834" x2="85111" y2="80913"/>
                        <a14:foregroundMark x1="70539" y1="84075" x2="79514" y2="92155"/>
                        <a14:foregroundMark x1="79514" y1="92155" x2="80042" y2="93091"/>
                        <a14:foregroundMark x1="83421" y1="83489" x2="86518" y2="92074"/>
                        <a14:foregroundMark x1="86695" y1="85012" x2="90074" y2="89696"/>
                        <a14:foregroundMark x1="90919" y1="90749" x2="94826" y2="94496"/>
                        <a14:foregroundMark x1="53432" y1="5035" x2="51637" y2="1054"/>
                        <a14:foregroundMark x1="73706" y1="60422" x2="76135" y2="74473"/>
                        <a14:foregroundMark x1="64097" y1="11710" x2="63992" y2="7611"/>
                        <a14:foregroundMark x1="62724" y1="6909" x2="61352" y2="3630"/>
                        <a14:foregroundMark x1="60612" y1="3864" x2="59873" y2="3513"/>
                        <a14:foregroundMark x1="40794" y1="5626" x2="39810" y2="5152"/>
                        <a14:foregroundMark x1="34741" y1="20023" x2="32101" y2="15691"/>
                        <a14:foregroundMark x1="31890" y1="14403" x2="31362" y2="10070"/>
                        <a14:foregroundMark x1="30940" y1="10539" x2="30940" y2="8899"/>
                        <a14:foregroundMark x1="69799" y1="23536" x2="70644" y2="27049"/>
                        <a14:foregroundMark x1="70750" y1="23888" x2="71278" y2="26230"/>
                        <a14:backgroundMark x1="35797" y1="2693" x2="42133" y2="2225"/>
                        <a14:backgroundMark x1="42133" y1="2225" x2="42133" y2="2225"/>
                        <a14:backgroundMark x1="42239" y1="4567" x2="46779" y2="5269"/>
                        <a14:backgroundMark x1="59786" y1="2054" x2="60507" y2="2225"/>
                        <a14:backgroundMark x1="56072" y1="1171" x2="59137" y2="1899"/>
                        <a14:backgroundMark x1="55016" y1="1874" x2="53537" y2="585"/>
                        <a14:backgroundMark x1="48046" y1="937" x2="47941" y2="4801"/>
                        <a14:backgroundMark x1="48786" y1="5386" x2="49102" y2="351"/>
                        <a14:backgroundMark x1="95565" y1="98478" x2="89018" y2="96838"/>
                        <a14:backgroundMark x1="88173" y1="93443" x2="90813" y2="96019"/>
                        <a14:backgroundMark x1="86378" y1="92272" x2="89863" y2="93443"/>
                        <a14:backgroundMark x1="42978" y1="5035" x2="40338" y2="3279"/>
                        <a14:backgroundMark x1="42767" y1="5269" x2="39916" y2="3630"/>
                        <a14:backgroundMark x1="44139" y1="5972" x2="42133" y2="5621"/>
                        <a14:backgroundMark x1="72484" y1="26970" x2="72650" y2="27049"/>
                        <a14:backgroundMark x1="76769" y1="32787" x2="76980" y2="30679"/>
                        <a14:backgroundMark x1="36536" y1="64169" x2="33897" y2="68735"/>
                        <a14:backgroundMark x1="20697" y1="82904" x2="16579" y2="84895"/>
                        <a14:backgroundMark x1="16579" y1="86885" x2="12566" y2="90281"/>
                        <a14:backgroundMark x1="19219" y1="83841" x2="16367" y2="863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812" y="2171025"/>
            <a:ext cx="5152124" cy="4646161"/>
          </a:xfrm>
          <a:prstGeom prst="rect">
            <a:avLst/>
          </a:prstGeom>
        </p:spPr>
      </p:pic>
      <p:pic>
        <p:nvPicPr>
          <p:cNvPr id="8" name="Picture 7" descr="A picture containing indoor, stuffed, close&#10;&#10;Description automatically generated">
            <a:extLst>
              <a:ext uri="{FF2B5EF4-FFF2-40B4-BE49-F238E27FC236}">
                <a16:creationId xmlns:a16="http://schemas.microsoft.com/office/drawing/2014/main" id="{58786F0A-0FD1-24B6-50AE-EF5071C1B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91" b="96246" l="9886" r="89861">
                        <a14:foregroundMark x1="46261" y1="87372" x2="42459" y2="90614"/>
                        <a14:foregroundMark x1="52218" y1="95563" x2="46134" y2="96416"/>
                        <a14:foregroundMark x1="51077" y1="40614" x2="49556" y2="43345"/>
                        <a14:foregroundMark x1="47275" y1="47099" x2="47275" y2="47099"/>
                        <a14:foregroundMark x1="50317" y1="9556" x2="53359" y2="8191"/>
                        <a14:foregroundMark x1="43346" y1="43857" x2="35100" y2="45514"/>
                        <a14:foregroundMark x1="45881" y1="40273" x2="47148" y2="44198"/>
                        <a14:foregroundMark x1="42586" y1="40614" x2="36122" y2="41126"/>
                        <a14:foregroundMark x1="36122" y1="41126" x2="36122" y2="41126"/>
                        <a14:backgroundMark x1="33967" y1="19113" x2="33967" y2="19113"/>
                        <a14:backgroundMark x1="42205" y1="50171" x2="42205" y2="50171"/>
                        <a14:backgroundMark x1="85805" y1="62457" x2="85805" y2="62457"/>
                        <a14:backgroundMark x1="45374" y1="50171" x2="45374" y2="50171"/>
                        <a14:backgroundMark x1="46008" y1="49829" x2="43473" y2="55631"/>
                        <a14:backgroundMark x1="35234" y1="43857" x2="35868" y2="43686"/>
                        <a14:backgroundMark x1="46134" y1="49488" x2="45501" y2="54949"/>
                        <a14:backgroundMark x1="44994" y1="54778" x2="40051" y2="588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06" y="2426886"/>
            <a:ext cx="5966124" cy="443111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7D458BC-60EB-CC36-11AF-F09F9611026F}"/>
              </a:ext>
            </a:extLst>
          </p:cNvPr>
          <p:cNvSpPr/>
          <p:nvPr/>
        </p:nvSpPr>
        <p:spPr>
          <a:xfrm>
            <a:off x="2934119" y="589531"/>
            <a:ext cx="3567165" cy="2100105"/>
          </a:xfrm>
          <a:prstGeom prst="wedgeRoundRectCallout">
            <a:avLst>
              <a:gd name="adj1" fmla="val -33228"/>
              <a:gd name="adj2" fmla="val 6632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30F9D-0887-D8CC-AD30-31041D45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865" y="770544"/>
            <a:ext cx="2759671" cy="1557206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Daniel Striped Tiger, the bridge is out and I don’t know if there is anyone in the kingdom who knows how to fix it, or if there’s someone who even has the time to work on such a project. Can you help me?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E0B6009-7113-7EF1-58BA-58F478D45462}"/>
              </a:ext>
            </a:extLst>
          </p:cNvPr>
          <p:cNvSpPr/>
          <p:nvPr/>
        </p:nvSpPr>
        <p:spPr>
          <a:xfrm>
            <a:off x="4756134" y="3034602"/>
            <a:ext cx="3382556" cy="2552282"/>
          </a:xfrm>
          <a:prstGeom prst="wedgeRoundRectCallout">
            <a:avLst>
              <a:gd name="adj1" fmla="val 66284"/>
              <a:gd name="adj2" fmla="val 19553"/>
              <a:gd name="adj3" fmla="val 16667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D8BE27-7D33-B639-5836-333DEDBD290D}"/>
              </a:ext>
            </a:extLst>
          </p:cNvPr>
          <p:cNvSpPr txBox="1">
            <a:spLocks/>
          </p:cNvSpPr>
          <p:nvPr/>
        </p:nvSpPr>
        <p:spPr>
          <a:xfrm>
            <a:off x="4905269" y="3199485"/>
            <a:ext cx="2992735" cy="1472999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0000"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1400" dirty="0"/>
              <a:t>I think so, King Friday. There’s this place outside of the land of make-believe called “The Center for Workforce Information and Analysis”. They have all sorts of information to help us better understand who can do that kind of labor.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3A50C1-3119-0A1A-9B82-0D694E033409}"/>
              </a:ext>
            </a:extLst>
          </p:cNvPr>
          <p:cNvSpPr txBox="1">
            <a:spLocks/>
          </p:cNvSpPr>
          <p:nvPr/>
        </p:nvSpPr>
        <p:spPr>
          <a:xfrm>
            <a:off x="4987895" y="4966687"/>
            <a:ext cx="2992735" cy="41923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1800" dirty="0"/>
              <a:t>Let’s check out their data dashboards!</a:t>
            </a:r>
          </a:p>
        </p:txBody>
      </p:sp>
    </p:spTree>
    <p:extLst>
      <p:ext uri="{BB962C8B-B14F-4D97-AF65-F5344CB8AC3E}">
        <p14:creationId xmlns:p14="http://schemas.microsoft.com/office/powerpoint/2010/main" val="2995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56C528-D6D3-4C55-9D43-E61E2728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924783"/>
            <a:ext cx="11229975" cy="5596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F455F-8F69-4596-9EFE-8CB20A6ED1B2}"/>
              </a:ext>
            </a:extLst>
          </p:cNvPr>
          <p:cNvSpPr txBox="1"/>
          <p:nvPr/>
        </p:nvSpPr>
        <p:spPr>
          <a:xfrm rot="20481951">
            <a:off x="8842143" y="5624023"/>
            <a:ext cx="2671601" cy="377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dirty="0">
                <a:solidFill>
                  <a:srgbClr val="3F3F3F"/>
                </a:solidFill>
                <a:latin typeface="Calibri" panose="020F0502020204030204" pitchFamily="34" charset="0"/>
                <a:hlinkClick r:id="rId4"/>
              </a:rPr>
              <a:t>www.workstats.dli.pa.gov</a:t>
            </a:r>
            <a:endParaRPr lang="en-US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Application, icon&#10;&#10;Description automatically generated with medium confidence">
            <a:extLst>
              <a:ext uri="{FF2B5EF4-FFF2-40B4-BE49-F238E27FC236}">
                <a16:creationId xmlns:a16="http://schemas.microsoft.com/office/drawing/2014/main" id="{E7677A37-8BD5-4CFA-A5BC-340D23C7E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433" y="3364095"/>
            <a:ext cx="1595573" cy="1080689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10000" sy="110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picture containing indoor, stuffed, close&#10;&#10;Description automatically generated">
            <a:extLst>
              <a:ext uri="{FF2B5EF4-FFF2-40B4-BE49-F238E27FC236}">
                <a16:creationId xmlns:a16="http://schemas.microsoft.com/office/drawing/2014/main" id="{D4A02C6A-FC51-D177-E6F3-764736A74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91" b="96246" l="9886" r="89861">
                        <a14:foregroundMark x1="46261" y1="87372" x2="42459" y2="90614"/>
                        <a14:foregroundMark x1="52218" y1="95563" x2="46134" y2="96416"/>
                        <a14:foregroundMark x1="51077" y1="40614" x2="49556" y2="43345"/>
                        <a14:foregroundMark x1="47275" y1="47099" x2="47275" y2="47099"/>
                        <a14:foregroundMark x1="50317" y1="9556" x2="53359" y2="8191"/>
                        <a14:foregroundMark x1="43346" y1="43857" x2="35100" y2="45514"/>
                        <a14:foregroundMark x1="45881" y1="40273" x2="47148" y2="44198"/>
                        <a14:foregroundMark x1="42586" y1="40614" x2="36122" y2="41126"/>
                        <a14:foregroundMark x1="36122" y1="41126" x2="36122" y2="41126"/>
                        <a14:backgroundMark x1="33967" y1="19113" x2="33967" y2="19113"/>
                        <a14:backgroundMark x1="42205" y1="50171" x2="42205" y2="50171"/>
                        <a14:backgroundMark x1="85805" y1="62457" x2="85805" y2="62457"/>
                        <a14:backgroundMark x1="45374" y1="50171" x2="45374" y2="50171"/>
                        <a14:backgroundMark x1="46008" y1="49829" x2="43473" y2="55631"/>
                        <a14:backgroundMark x1="35234" y1="43857" x2="35868" y2="43686"/>
                        <a14:backgroundMark x1="46134" y1="49488" x2="45501" y2="54949"/>
                        <a14:backgroundMark x1="44994" y1="54778" x2="40051" y2="588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547" y="5138395"/>
            <a:ext cx="2315304" cy="1719605"/>
          </a:xfrm>
          <a:prstGeom prst="rect">
            <a:avLst/>
          </a:prstGeom>
        </p:spPr>
      </p:pic>
      <p:pic>
        <p:nvPicPr>
          <p:cNvPr id="2" name="Picture 1" descr="A baby wearing a crown&#10;&#10;Description automatically generated with low confidence">
            <a:extLst>
              <a:ext uri="{FF2B5EF4-FFF2-40B4-BE49-F238E27FC236}">
                <a16:creationId xmlns:a16="http://schemas.microsoft.com/office/drawing/2014/main" id="{05423750-EB67-4A73-6120-AE38C93480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4" b="99649" l="9715" r="94826">
                        <a14:foregroundMark x1="60507" y1="12178" x2="60612" y2="5386"/>
                        <a14:foregroundMark x1="54488" y1="9953" x2="52376" y2="4098"/>
                        <a14:foregroundMark x1="49102" y1="74239" x2="41922" y2="88407"/>
                        <a14:foregroundMark x1="40971" y1="76347" x2="36536" y2="88173"/>
                        <a14:foregroundMark x1="36536" y1="88173" x2="33052" y2="92857"/>
                        <a14:foregroundMark x1="27666" y1="81616" x2="11510" y2="94965"/>
                        <a14:foregroundMark x1="12144" y1="97892" x2="39599" y2="99649"/>
                        <a14:foregroundMark x1="60824" y1="91569" x2="70327" y2="81265"/>
                        <a14:foregroundMark x1="66103" y1="69204" x2="65681" y2="86300"/>
                        <a14:foregroundMark x1="78669" y1="62998" x2="83527" y2="72834"/>
                        <a14:foregroundMark x1="83527" y1="72834" x2="85111" y2="80913"/>
                        <a14:foregroundMark x1="70539" y1="84075" x2="79514" y2="92155"/>
                        <a14:foregroundMark x1="79514" y1="92155" x2="80042" y2="93091"/>
                        <a14:foregroundMark x1="83421" y1="83489" x2="86518" y2="92074"/>
                        <a14:foregroundMark x1="86695" y1="85012" x2="90074" y2="89696"/>
                        <a14:foregroundMark x1="90919" y1="90749" x2="94826" y2="94496"/>
                        <a14:foregroundMark x1="53432" y1="5035" x2="51637" y2="1054"/>
                        <a14:foregroundMark x1="73706" y1="60422" x2="76135" y2="74473"/>
                        <a14:foregroundMark x1="64097" y1="11710" x2="63992" y2="7611"/>
                        <a14:foregroundMark x1="62724" y1="6909" x2="61352" y2="3630"/>
                        <a14:foregroundMark x1="60612" y1="3864" x2="59873" y2="3513"/>
                        <a14:foregroundMark x1="40794" y1="5626" x2="39810" y2="5152"/>
                        <a14:foregroundMark x1="34741" y1="20023" x2="32101" y2="15691"/>
                        <a14:foregroundMark x1="31890" y1="14403" x2="31362" y2="10070"/>
                        <a14:foregroundMark x1="30940" y1="10539" x2="30940" y2="8899"/>
                        <a14:foregroundMark x1="69799" y1="23536" x2="70644" y2="27049"/>
                        <a14:foregroundMark x1="70750" y1="23888" x2="71278" y2="26230"/>
                        <a14:backgroundMark x1="35797" y1="2693" x2="42133" y2="2225"/>
                        <a14:backgroundMark x1="42133" y1="2225" x2="42133" y2="2225"/>
                        <a14:backgroundMark x1="42239" y1="4567" x2="46779" y2="5269"/>
                        <a14:backgroundMark x1="59786" y1="2054" x2="60507" y2="2225"/>
                        <a14:backgroundMark x1="56072" y1="1171" x2="59137" y2="1899"/>
                        <a14:backgroundMark x1="55016" y1="1874" x2="53537" y2="585"/>
                        <a14:backgroundMark x1="48046" y1="937" x2="47941" y2="4801"/>
                        <a14:backgroundMark x1="48786" y1="5386" x2="49102" y2="351"/>
                        <a14:backgroundMark x1="95565" y1="98478" x2="89018" y2="96838"/>
                        <a14:backgroundMark x1="88173" y1="93443" x2="90813" y2="96019"/>
                        <a14:backgroundMark x1="86378" y1="92272" x2="89863" y2="93443"/>
                        <a14:backgroundMark x1="42978" y1="5035" x2="40338" y2="3279"/>
                        <a14:backgroundMark x1="42767" y1="5269" x2="39916" y2="3630"/>
                        <a14:backgroundMark x1="44139" y1="5972" x2="42133" y2="5621"/>
                        <a14:backgroundMark x1="72484" y1="26970" x2="72650" y2="27049"/>
                        <a14:backgroundMark x1="76769" y1="32787" x2="76980" y2="30679"/>
                        <a14:backgroundMark x1="36536" y1="64169" x2="33897" y2="68735"/>
                        <a14:backgroundMark x1="20697" y1="82904" x2="16579" y2="84895"/>
                        <a14:backgroundMark x1="16579" y1="86885" x2="12566" y2="90281"/>
                        <a14:backgroundMark x1="19219" y1="83841" x2="16367" y2="863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694" y="5054941"/>
            <a:ext cx="1999411" cy="18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76819-F12C-42F2-9803-E03048801A22}"/>
              </a:ext>
            </a:extLst>
          </p:cNvPr>
          <p:cNvSpPr txBox="1"/>
          <p:nvPr/>
        </p:nvSpPr>
        <p:spPr>
          <a:xfrm>
            <a:off x="1860351" y="2551837"/>
            <a:ext cx="8471297" cy="1938992"/>
          </a:xfrm>
          <a:prstGeom prst="rect">
            <a:avLst/>
          </a:prstGeom>
          <a:solidFill>
            <a:srgbClr val="FFF2C8"/>
          </a:solidFill>
          <a:ln w="38100">
            <a:solidFill>
              <a:srgbClr val="00194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94C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rPr>
              <a:t>Weekly Unemployment Compensation Claims Dashboard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0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7" y="1172463"/>
            <a:ext cx="11363276" cy="487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Why was the UC claims dashboard created? 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latin typeface="Montserrat" panose="00000500000000000000" pitchFamily="2" charset="0"/>
              </a:rPr>
              <a:t>High demand for Unemployment Claims (UC) data</a:t>
            </a:r>
          </a:p>
          <a:p>
            <a:pPr marL="1257300" lvl="2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 panose="00000500000000000000" pitchFamily="2" charset="0"/>
              </a:rPr>
              <a:t>Extreme spikes in UC claims resulted from the business closures that occurred during the COVID-19 mitigation efforts</a:t>
            </a:r>
          </a:p>
          <a:p>
            <a:pPr marL="1200150" lvl="2" indent="-28575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 panose="00000500000000000000" pitchFamily="2" charset="0"/>
              </a:rPr>
              <a:t>CWIA began publishing weekly claims data</a:t>
            </a:r>
          </a:p>
          <a:p>
            <a:pPr marL="1200150" lvl="2" indent="-28575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 panose="00000500000000000000" pitchFamily="2" charset="0"/>
              </a:rPr>
              <a:t>A large amount of federal funding has been directed toward Unemployment Compensation which has increased the interest in UC claims</a:t>
            </a:r>
            <a:endParaRPr lang="en-US" sz="2400" dirty="0">
              <a:solidFill>
                <a:srgbClr val="000099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8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48285-5C0B-4AE8-A1F0-6BAD6F489B01}"/>
              </a:ext>
            </a:extLst>
          </p:cNvPr>
          <p:cNvSpPr txBox="1"/>
          <p:nvPr/>
        </p:nvSpPr>
        <p:spPr>
          <a:xfrm>
            <a:off x="414864" y="1123250"/>
            <a:ext cx="11362265" cy="462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SzPct val="75000"/>
            </a:pPr>
            <a:r>
              <a:rPr lang="en-US" sz="3200" b="1" dirty="0">
                <a:solidFill>
                  <a:srgbClr val="000099"/>
                </a:solidFill>
                <a:latin typeface="Montserrat" panose="00000500000000000000" pitchFamily="2" charset="0"/>
              </a:rPr>
              <a:t>What questions can this dashboard help answer? </a:t>
            </a:r>
            <a:endParaRPr lang="en-US" b="1" dirty="0">
              <a:latin typeface="Montserrat" panose="00000500000000000000" pitchFamily="2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How did the number of claims vary across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age groups </a:t>
            </a:r>
            <a:r>
              <a:rPr lang="en-US" sz="2000" b="1" dirty="0">
                <a:latin typeface="Montserrat" panose="00000500000000000000" pitchFamily="2" charset="0"/>
              </a:rPr>
              <a:t>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Did more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men or women </a:t>
            </a:r>
            <a:r>
              <a:rPr lang="en-US" sz="2000" b="1" dirty="0">
                <a:latin typeface="Montserrat" panose="00000500000000000000" pitchFamily="2" charset="0"/>
              </a:rPr>
              <a:t>apply for benefits?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What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industries</a:t>
            </a:r>
            <a:r>
              <a:rPr lang="en-US" sz="2000" b="1" dirty="0">
                <a:latin typeface="Montserrat" panose="00000500000000000000" pitchFamily="2" charset="0"/>
              </a:rPr>
              <a:t> were impacted the most by the pandemic?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Did one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race/ethnicity </a:t>
            </a:r>
            <a:r>
              <a:rPr lang="en-US" sz="2000" b="1" dirty="0">
                <a:latin typeface="Montserrat" panose="00000500000000000000" pitchFamily="2" charset="0"/>
              </a:rPr>
              <a:t>suffer more than the others?</a:t>
            </a:r>
          </a:p>
          <a:p>
            <a:pPr marL="800100" lvl="1" indent="-342900">
              <a:lnSpc>
                <a:spcPct val="150000"/>
              </a:lnSpc>
              <a:spcAft>
                <a:spcPts val="24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Montserrat" panose="00000500000000000000" pitchFamily="2" charset="0"/>
              </a:rPr>
              <a:t>How did </a:t>
            </a:r>
            <a:r>
              <a:rPr lang="en-US" sz="2000" b="1" dirty="0">
                <a:solidFill>
                  <a:srgbClr val="E2B33D"/>
                </a:solidFill>
                <a:latin typeface="Montserrat" panose="00000500000000000000" pitchFamily="2" charset="0"/>
              </a:rPr>
              <a:t>my area </a:t>
            </a:r>
            <a:r>
              <a:rPr lang="en-US" sz="2000" b="1" dirty="0">
                <a:latin typeface="Montserrat" panose="00000500000000000000" pitchFamily="2" charset="0"/>
              </a:rPr>
              <a:t>compare to the state as a whole?</a:t>
            </a:r>
          </a:p>
        </p:txBody>
      </p:sp>
    </p:spTree>
    <p:extLst>
      <p:ext uri="{BB962C8B-B14F-4D97-AF65-F5344CB8AC3E}">
        <p14:creationId xmlns:p14="http://schemas.microsoft.com/office/powerpoint/2010/main" val="11118358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6ea33ccd-cebb-4f47-8676-1d27cfbcda9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55C33E0-FBAC-4AE5-8B8E-068F6702ABB8}"/>
</file>

<file path=customXml/itemProps2.xml><?xml version="1.0" encoding="utf-8"?>
<ds:datastoreItem xmlns:ds="http://schemas.openxmlformats.org/officeDocument/2006/customXml" ds:itemID="{2F1600AB-BBB1-4454-8FF3-E82E156FE109}"/>
</file>

<file path=customXml/itemProps3.xml><?xml version="1.0" encoding="utf-8"?>
<ds:datastoreItem xmlns:ds="http://schemas.openxmlformats.org/officeDocument/2006/customXml" ds:itemID="{77872F5E-8842-4DC4-93AC-A34BA49C89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32724</TotalTime>
  <Words>1294</Words>
  <Application>Microsoft Office PowerPoint</Application>
  <PresentationFormat>Widescreen</PresentationFormat>
  <Paragraphs>243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Gill Sans SemiBold</vt:lpstr>
      <vt:lpstr>Montserrat</vt:lpstr>
      <vt:lpstr>Montserrat SemiBold</vt:lpstr>
      <vt:lpstr>Times New Roman</vt:lpstr>
      <vt:lpstr>Wingdings</vt:lpstr>
      <vt:lpstr>1_Office Theme</vt:lpstr>
      <vt:lpstr>Office Theme</vt:lpstr>
      <vt:lpstr>Daniel Tiger’s Data Dashboards  Daniel finds the confidence to help King Friday with CWIA’s data dashboards</vt:lpstr>
      <vt:lpstr>King Friday’s Problem</vt:lpstr>
      <vt:lpstr>Daniel Striped Tiger</vt:lpstr>
      <vt:lpstr>King Friday</vt:lpstr>
      <vt:lpstr>Daniel Striped Tiger, the bridge is out and I don’t know if there is anyone in the kingdom who knows how to fix it, or if there’s someone who even has the time to work on such a project. Can you help 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Older Worker Dashboard</vt:lpstr>
      <vt:lpstr>Tooltip</vt:lpstr>
      <vt:lpstr>Filters: Sector</vt:lpstr>
      <vt:lpstr>Filters: Subsector</vt:lpstr>
      <vt:lpstr>Filters: Industry</vt:lpstr>
      <vt:lpstr>Top Sectors</vt:lpstr>
      <vt:lpstr>Top Sectors: Westmoreland</vt:lpstr>
      <vt:lpstr>Top Sector</vt:lpstr>
      <vt:lpstr>Top Subsector</vt:lpstr>
      <vt:lpstr>Top Industry</vt:lpstr>
      <vt:lpstr>Number of Older Workers  Paper Wholesalers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Gilfillan, Sean</dc:creator>
  <cp:lastModifiedBy>Reighard, Nicholas</cp:lastModifiedBy>
  <cp:revision>118</cp:revision>
  <dcterms:created xsi:type="dcterms:W3CDTF">2023-09-07T13:36:22Z</dcterms:created>
  <dcterms:modified xsi:type="dcterms:W3CDTF">2024-04-15T13:08:21Z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