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</p:sldMasterIdLst>
  <p:notesMasterIdLst>
    <p:notesMasterId r:id="rId31"/>
  </p:notesMasterIdLst>
  <p:handoutMasterIdLst>
    <p:handoutMasterId r:id="rId32"/>
  </p:handoutMasterIdLst>
  <p:sldIdLst>
    <p:sldId id="423" r:id="rId3"/>
    <p:sldId id="363" r:id="rId4"/>
    <p:sldId id="365" r:id="rId5"/>
    <p:sldId id="364" r:id="rId6"/>
    <p:sldId id="392" r:id="rId7"/>
    <p:sldId id="395" r:id="rId8"/>
    <p:sldId id="418" r:id="rId9"/>
    <p:sldId id="396" r:id="rId10"/>
    <p:sldId id="397" r:id="rId11"/>
    <p:sldId id="399" r:id="rId12"/>
    <p:sldId id="412" r:id="rId13"/>
    <p:sldId id="400" r:id="rId14"/>
    <p:sldId id="401" r:id="rId15"/>
    <p:sldId id="402" r:id="rId16"/>
    <p:sldId id="403" r:id="rId17"/>
    <p:sldId id="404" r:id="rId18"/>
    <p:sldId id="405" r:id="rId19"/>
    <p:sldId id="421" r:id="rId20"/>
    <p:sldId id="415" r:id="rId21"/>
    <p:sldId id="410" r:id="rId22"/>
    <p:sldId id="411" r:id="rId23"/>
    <p:sldId id="406" r:id="rId24"/>
    <p:sldId id="407" r:id="rId25"/>
    <p:sldId id="408" r:id="rId26"/>
    <p:sldId id="413" r:id="rId27"/>
    <p:sldId id="422" r:id="rId28"/>
    <p:sldId id="416" r:id="rId29"/>
    <p:sldId id="424" r:id="rId3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A1"/>
    <a:srgbClr val="000066"/>
    <a:srgbClr val="181866"/>
    <a:srgbClr val="00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0538" autoAdjust="0"/>
  </p:normalViewPr>
  <p:slideViewPr>
    <p:cSldViewPr>
      <p:cViewPr varScale="1">
        <p:scale>
          <a:sx n="69" d="100"/>
          <a:sy n="69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362"/>
    </p:cViewPr>
  </p:sorterViewPr>
  <p:notesViewPr>
    <p:cSldViewPr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E7E53-0900-4B6E-94B2-E7BC1BE1613F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503B-0A06-4916-A001-9289493E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22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D3096-D098-4417-A1C1-0A3008E8077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1A2DD-D197-45B1-BBCD-D4BCCED653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8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08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4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52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29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06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90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30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19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8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1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8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6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2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00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11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1A2DD-D197-45B1-BBCD-D4BCCED653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3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1DA1-60C5-4328-A8BB-F2B1D9A753D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FFED-BBF4-4E8E-8289-2E4EE0F1F6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1DA1-60C5-4328-A8BB-F2B1D9A753D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FFED-BBF4-4E8E-8289-2E4EE0F1F6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1DA1-60C5-4328-A8BB-F2B1D9A753D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FFED-BBF4-4E8E-8289-2E4EE0F1F6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>
            <a:lvl1pPr>
              <a:defRPr sz="1400"/>
            </a:lvl1pPr>
          </a:lstStyle>
          <a:p>
            <a:pPr algn="ctr"/>
            <a:fld id="{2179C9CE-EE55-444D-B705-7DCCEC8D845E}" type="slidenum">
              <a:rPr smtClean="0">
                <a:solidFill>
                  <a:srgbClr val="FFFFFF"/>
                </a:solidFill>
              </a:rPr>
              <a:pPr algn="ctr"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z="1400">
                <a:solidFill>
                  <a:srgbClr val="FFFFFF"/>
                </a:solidFill>
              </a:rPr>
              <a:t>www.pacareerlink.state.pa.us</a:t>
            </a:r>
          </a:p>
        </p:txBody>
      </p:sp>
    </p:spTree>
    <p:extLst>
      <p:ext uri="{BB962C8B-B14F-4D97-AF65-F5344CB8AC3E}">
        <p14:creationId xmlns:p14="http://schemas.microsoft.com/office/powerpoint/2010/main" val="71729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0"/>
            <a:ext cx="7924800" cy="711200"/>
          </a:xfrm>
          <a:prstGeom prst="rect">
            <a:avLst/>
          </a:prstGeo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92200"/>
            <a:ext cx="7924800" cy="497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>
            <a:lvl1pPr>
              <a:defRPr sz="1400"/>
            </a:lvl1pPr>
          </a:lstStyle>
          <a:p>
            <a:pPr algn="ctr"/>
            <a:fld id="{2179C9CE-EE55-444D-B705-7DCCEC8D845E}" type="slidenum">
              <a:rPr smtClean="0">
                <a:solidFill>
                  <a:srgbClr val="FFFFFF"/>
                </a:solidFill>
              </a:rPr>
              <a:pPr algn="ctr"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3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1DA1-60C5-4328-A8BB-F2B1D9A753D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FFED-BBF4-4E8E-8289-2E4EE0F1F6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1DA1-60C5-4328-A8BB-F2B1D9A753D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FFED-BBF4-4E8E-8289-2E4EE0F1F6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1DA1-60C5-4328-A8BB-F2B1D9A753D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FFED-BBF4-4E8E-8289-2E4EE0F1F6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1DA1-60C5-4328-A8BB-F2B1D9A753D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FFED-BBF4-4E8E-8289-2E4EE0F1F6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1DA1-60C5-4328-A8BB-F2B1D9A753D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FFED-BBF4-4E8E-8289-2E4EE0F1F6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1DA1-60C5-4328-A8BB-F2B1D9A753D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FFED-BBF4-4E8E-8289-2E4EE0F1F6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1DA1-60C5-4328-A8BB-F2B1D9A753D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FFED-BBF4-4E8E-8289-2E4EE0F1F6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1DA1-60C5-4328-A8BB-F2B1D9A753D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FFED-BBF4-4E8E-8289-2E4EE0F1F6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1DA1-60C5-4328-A8BB-F2B1D9A753D9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DFFED-BBF4-4E8E-8289-2E4EE0F1F6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6" descr="L&amp;I logo banner"/>
          <p:cNvPicPr preferRelativeResize="0">
            <a:picLocks noChangeArrowheads="1"/>
          </p:cNvPicPr>
          <p:nvPr userDrawn="1"/>
        </p:nvPicPr>
        <p:blipFill>
          <a:blip r:embed="rId4" cstate="print"/>
          <a:srcRect r="36007"/>
          <a:stretch>
            <a:fillRect/>
          </a:stretch>
        </p:blipFill>
        <p:spPr bwMode="auto">
          <a:xfrm>
            <a:off x="203216" y="177801"/>
            <a:ext cx="7042151" cy="865717"/>
          </a:xfrm>
          <a:prstGeom prst="rect">
            <a:avLst/>
          </a:prstGeom>
          <a:noFill/>
        </p:spPr>
      </p:pic>
      <p:pic>
        <p:nvPicPr>
          <p:cNvPr id="21" name="Picture 22" descr="blue bottom banner"/>
          <p:cNvPicPr>
            <a:picLocks noChangeAspect="1" noChangeArrowheads="1"/>
          </p:cNvPicPr>
          <p:nvPr userDrawn="1"/>
        </p:nvPicPr>
        <p:blipFill>
          <a:blip r:embed="rId5" cstate="print"/>
          <a:srcRect r="77778"/>
          <a:stretch>
            <a:fillRect/>
          </a:stretch>
        </p:blipFill>
        <p:spPr bwMode="auto">
          <a:xfrm>
            <a:off x="203200" y="6172215"/>
            <a:ext cx="2438400" cy="503767"/>
          </a:xfrm>
          <a:prstGeom prst="rect">
            <a:avLst/>
          </a:prstGeom>
          <a:noFill/>
        </p:spPr>
      </p:pic>
      <p:pic>
        <p:nvPicPr>
          <p:cNvPr id="13" name="Picture 26" descr="L&amp;I logo banner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6" y="177801"/>
            <a:ext cx="11004551" cy="865717"/>
          </a:xfrm>
          <a:prstGeom prst="rect">
            <a:avLst/>
          </a:prstGeom>
          <a:noFill/>
        </p:spPr>
      </p:pic>
      <p:pic>
        <p:nvPicPr>
          <p:cNvPr id="14" name="Picture 22" descr="blue bottom banne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0" y="6172215"/>
            <a:ext cx="10972800" cy="503767"/>
          </a:xfrm>
          <a:prstGeom prst="rect">
            <a:avLst/>
          </a:prstGeom>
          <a:noFill/>
        </p:spPr>
      </p:pic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172202"/>
            <a:ext cx="10363200" cy="47625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20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sz="1400">
                <a:solidFill>
                  <a:srgbClr val="FFFFFF"/>
                </a:solidFill>
              </a:rPr>
              <a:t>www.pacareerlink.state.pa.us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172202"/>
            <a:ext cx="1320800" cy="476251"/>
          </a:xfrm>
          <a:prstGeom prst="rect">
            <a:avLst/>
          </a:prstGeom>
        </p:spPr>
        <p:txBody>
          <a:bodyPr anchor="ctr"/>
          <a:lstStyle>
            <a:lvl1pPr>
              <a:defRPr lang="en-US" sz="1400" kern="1200" baseline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algn="ctr"/>
            <a:fld id="{2179C9CE-EE55-444D-B705-7DCCEC8D845E}" type="slidenum">
              <a:rPr>
                <a:solidFill>
                  <a:srgbClr val="FFFFFF"/>
                </a:solidFill>
              </a:rPr>
              <a:pPr algn="ctr"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203200" y="177800"/>
            <a:ext cx="79248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7924800" cy="477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54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dt="0"/>
  <p:txStyles>
    <p:titleStyle>
      <a:lvl1pPr marL="0" marR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440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200" baseline="0">
          <a:solidFill>
            <a:schemeClr val="tx1"/>
          </a:solidFill>
          <a:latin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baseline="0">
          <a:solidFill>
            <a:schemeClr val="tx1"/>
          </a:solidFill>
          <a:latin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 baseline="0">
          <a:solidFill>
            <a:schemeClr val="tx1"/>
          </a:solidFill>
          <a:latin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aseline="0">
          <a:solidFill>
            <a:schemeClr val="tx1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kstats.dli.pa.gov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ui.doleta.gov/unemploy/DataDashboard.asp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tats.dli.pa.gov/" TargetMode="External"/><Relationship Id="rId2" Type="http://schemas.openxmlformats.org/officeDocument/2006/relationships/hyperlink" Target="https://oui.doleta.gov/unemploy/DataDashboard.asp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8A22B0-FCBE-4503-A99E-6D2303CFE36C}"/>
              </a:ext>
            </a:extLst>
          </p:cNvPr>
          <p:cNvSpPr txBox="1"/>
          <p:nvPr/>
        </p:nvSpPr>
        <p:spPr>
          <a:xfrm>
            <a:off x="1295400" y="1676400"/>
            <a:ext cx="9601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The UC That We See</a:t>
            </a:r>
          </a:p>
          <a:p>
            <a:pPr algn="ctr"/>
            <a:endParaRPr lang="en-US" sz="6000" b="1" dirty="0">
              <a:latin typeface="+mj-lt"/>
            </a:endParaRPr>
          </a:p>
          <a:p>
            <a:pPr algn="ctr"/>
            <a:endParaRPr lang="en-US" sz="600" b="1" dirty="0"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800" b="1" dirty="0">
              <a:latin typeface="+mj-lt"/>
            </a:endParaRPr>
          </a:p>
          <a:p>
            <a:pPr algn="ctr"/>
            <a:r>
              <a:rPr lang="en-US" sz="2400" b="1" dirty="0">
                <a:latin typeface="+mj-lt"/>
              </a:rPr>
              <a:t>Unemployment Compensation</a:t>
            </a:r>
          </a:p>
          <a:p>
            <a:pPr algn="ctr"/>
            <a:r>
              <a:rPr lang="en-US" sz="2400" b="1" dirty="0">
                <a:latin typeface="+mj-lt"/>
              </a:rPr>
              <a:t>Research and Reports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393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080C-0356-4ED4-B782-7C8F9964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UC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11E9D-9B72-49FA-8E49-37914E237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92963E-34DC-4A22-B38F-6960FDAFB6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3200" y="1092200"/>
            <a:ext cx="1178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UC – Regular Unemployment Compensation (up to 26 weeks)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UCFE – Unemployment Compensation for Federal Civilian Employees (up to 26 weeks)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UCX – Unemployment Compensation for Ex-Service Members (up to 26 weeks)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STC – Short-Time Compensation (also known as “workshare”) (up to 26 weeks)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Reduced hours instead of being laid off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PEUC – Pandemic Emergency Unemployment Compensation (up to 53 weeks)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PUA – Pandemic Unemployment Assistance (up to 79 weeks)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Available to those that are usually ineligible for UC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EB – Extended Benefits (up to 13 weeks)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8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677C-82C6-4547-8907-AC951B4C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RESEA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952B0-97A9-40DE-8F57-60E6C6186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60898-34F5-48DA-961F-950F44FD66A5}"/>
              </a:ext>
            </a:extLst>
          </p:cNvPr>
          <p:cNvSpPr txBox="1"/>
          <p:nvPr/>
        </p:nvSpPr>
        <p:spPr>
          <a:xfrm>
            <a:off x="172825" y="1169184"/>
            <a:ext cx="89146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Re-Employment Services and Eligibility Assessment (RESEA)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Seminars for assisting claimants in searching for re-employment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Failure to comply with RESEA results in loss or delay of unemployment benefits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Penalty for failing to comply varies from state to state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Reported on the federal ETA-9128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Profiling model selects claimants who are most likely to exhaust benefits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program was momentarily paused from March 2020 through January 2021 due to pandemic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9B3A70-F639-4B81-B1B5-5CC171D3FC66}"/>
              </a:ext>
            </a:extLst>
          </p:cNvPr>
          <p:cNvGrpSpPr/>
          <p:nvPr/>
        </p:nvGrpSpPr>
        <p:grpSpPr>
          <a:xfrm>
            <a:off x="8820171" y="1465927"/>
            <a:ext cx="2846895" cy="2997440"/>
            <a:chOff x="9295846" y="1238250"/>
            <a:chExt cx="2681288" cy="27574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DFB80A-73B7-4F1A-892F-83167C6F8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5846" y="1238250"/>
              <a:ext cx="2681288" cy="1908061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4B2704-EB8B-4ECE-8C2C-D48647C90F63}"/>
                </a:ext>
              </a:extLst>
            </p:cNvPr>
            <p:cNvSpPr txBox="1"/>
            <p:nvPr/>
          </p:nvSpPr>
          <p:spPr>
            <a:xfrm>
              <a:off x="9295846" y="3146311"/>
              <a:ext cx="2681288" cy="84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Even an aspiring latex salesman needs to show proof of job seeking.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72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D428-A5A7-4E25-AD8F-6A8D7B4C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CWIA Data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4006F-3A8A-4A20-B6E0-14D53F0A0C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0FAA1-3F0B-47BA-BAF6-AA4DD09528B3}"/>
              </a:ext>
            </a:extLst>
          </p:cNvPr>
          <p:cNvSpPr txBox="1"/>
          <p:nvPr/>
        </p:nvSpPr>
        <p:spPr>
          <a:xfrm>
            <a:off x="304801" y="1392972"/>
            <a:ext cx="113622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Benefits Modernization System (BenMod)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Pennsylvania’s new benefit system launched in June of 2021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Consists of unemployment compensation data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Claims, payments, determinations, overpayments, appeals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Unemployment Compensation Management System (UCMS)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Tax records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Contributory/Reimbursable employers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Hire Data Mart (NHDM)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Wage records for all PA workers</a:t>
            </a:r>
          </a:p>
        </p:txBody>
      </p:sp>
    </p:spTree>
    <p:extLst>
      <p:ext uri="{BB962C8B-B14F-4D97-AF65-F5344CB8AC3E}">
        <p14:creationId xmlns:p14="http://schemas.microsoft.com/office/powerpoint/2010/main" val="277440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59F5-373D-4EB4-AC57-094CD387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PA UC Public Data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A954A-F54E-4A8C-ABA4-5E4682266C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D107B-505E-4D84-AF87-DB8D93518395}"/>
              </a:ext>
            </a:extLst>
          </p:cNvPr>
          <p:cNvSpPr txBox="1"/>
          <p:nvPr/>
        </p:nvSpPr>
        <p:spPr>
          <a:xfrm>
            <a:off x="172825" y="1169184"/>
            <a:ext cx="113622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CWIA Website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www.workstats.dli.pa.gov</a:t>
            </a:r>
            <a:endParaRPr lang="en-US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Unemployment Compensation Claims Dashboard</a:t>
            </a:r>
          </a:p>
          <a:p>
            <a:pPr marL="1257300" lvl="2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Claims/exhaustees by county, industry, age, race, and gender</a:t>
            </a:r>
          </a:p>
          <a:p>
            <a:pPr marL="1257300" lvl="2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Unemployment Compensation Program Data</a:t>
            </a:r>
          </a:p>
          <a:p>
            <a:pPr marL="1257300" lvl="2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Historical Weekly Claims each quarter</a:t>
            </a:r>
          </a:p>
          <a:p>
            <a:pPr marL="1257300" lvl="2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Pennsylvania’s Economic Portrait</a:t>
            </a:r>
          </a:p>
          <a:p>
            <a:pPr marL="1257300" lvl="2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Interactive dashboard that can breakout claims/exhaustees data by time period</a:t>
            </a:r>
          </a:p>
          <a:p>
            <a:pPr marL="1257300" lvl="2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Visual claims/exhaustees comparisons by industry, age, race, gender</a:t>
            </a:r>
          </a:p>
          <a:p>
            <a:pPr marL="1257300" lvl="2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Actuarial Evaluation - Annual summary of the UC program</a:t>
            </a:r>
          </a:p>
          <a:p>
            <a:pPr marL="1257300" lvl="2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Historical/Forecast data</a:t>
            </a:r>
          </a:p>
          <a:p>
            <a:pPr marL="1257300" lvl="2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Required by law</a:t>
            </a:r>
          </a:p>
          <a:p>
            <a:pPr marL="1714500" lvl="3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6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88BF-7E86-4DD7-8F1A-CB43F7F1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Weekly Unemployment Compensation Claims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B5A1-FB6C-4623-ADB7-004B94CDB0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57BA7-FDDD-4F2E-A528-DE84B2181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11" y="1119106"/>
            <a:ext cx="4827397" cy="4855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DACE3-5585-4660-83DA-66C4139E3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259" y="1119106"/>
            <a:ext cx="4827397" cy="4855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73FD5F-7FC8-44AB-96A3-5F5F7A3D31C1}"/>
              </a:ext>
            </a:extLst>
          </p:cNvPr>
          <p:cNvSpPr txBox="1"/>
          <p:nvPr/>
        </p:nvSpPr>
        <p:spPr>
          <a:xfrm>
            <a:off x="527327" y="2133600"/>
            <a:ext cx="461665" cy="20342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Beaver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16285-A02F-4F92-A076-B94547C103AD}"/>
              </a:ext>
            </a:extLst>
          </p:cNvPr>
          <p:cNvSpPr txBox="1"/>
          <p:nvPr/>
        </p:nvSpPr>
        <p:spPr>
          <a:xfrm rot="10800000">
            <a:off x="11203007" y="3015270"/>
            <a:ext cx="461665" cy="15567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Statewide</a:t>
            </a:r>
          </a:p>
        </p:txBody>
      </p:sp>
    </p:spTree>
    <p:extLst>
      <p:ext uri="{BB962C8B-B14F-4D97-AF65-F5344CB8AC3E}">
        <p14:creationId xmlns:p14="http://schemas.microsoft.com/office/powerpoint/2010/main" val="1535166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4D92-9A6D-48CE-BFFA-052F1FFE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PA Unemployment Compensation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F17D2-7474-4E00-8284-183729B1F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AC32E-3560-4311-A962-D89164668904}"/>
              </a:ext>
            </a:extLst>
          </p:cNvPr>
          <p:cNvSpPr txBox="1"/>
          <p:nvPr/>
        </p:nvSpPr>
        <p:spPr>
          <a:xfrm>
            <a:off x="498747" y="1202530"/>
            <a:ext cx="9710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Pennsylvania Unemployment Compensation Program Data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and Continued claims by County and Industry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Available in Excel or PDF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8FD74-26B2-4B92-998D-30313EF13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99" y="2505916"/>
            <a:ext cx="10469501" cy="33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6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6181-7B8D-4985-BCCA-41466100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Pennsylvania’s Economic Portrait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7B16D-867D-4D7C-AAE2-E392BC8A87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52D2B-C430-4E90-9E6D-6FB3F58E3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61" y="1201378"/>
            <a:ext cx="7877175" cy="4751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E814B-7179-427A-981A-8E80198EB032}"/>
              </a:ext>
            </a:extLst>
          </p:cNvPr>
          <p:cNvSpPr txBox="1"/>
          <p:nvPr/>
        </p:nvSpPr>
        <p:spPr>
          <a:xfrm>
            <a:off x="9220200" y="2070153"/>
            <a:ext cx="252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dashboards are produced with Tableau which allows users to filter the data as they please.</a:t>
            </a:r>
          </a:p>
        </p:txBody>
      </p:sp>
    </p:spTree>
    <p:extLst>
      <p:ext uri="{BB962C8B-B14F-4D97-AF65-F5344CB8AC3E}">
        <p14:creationId xmlns:p14="http://schemas.microsoft.com/office/powerpoint/2010/main" val="229113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6181-7B8D-4985-BCCA-41466100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Pennsylvania’s Economic Portrait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7B16D-867D-4D7C-AAE2-E392BC8A87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7E70C-E882-4517-B4B1-E259EBB652F3}"/>
              </a:ext>
            </a:extLst>
          </p:cNvPr>
          <p:cNvSpPr txBox="1"/>
          <p:nvPr/>
        </p:nvSpPr>
        <p:spPr>
          <a:xfrm>
            <a:off x="512843" y="1600410"/>
            <a:ext cx="43089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Comparison of claims/exhaustions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Industry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County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Age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Race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Gender</a:t>
            </a:r>
          </a:p>
          <a:p>
            <a:r>
              <a:rPr lang="en-US" sz="2000" dirty="0"/>
              <a:t>	</a:t>
            </a:r>
          </a:p>
          <a:p>
            <a:endParaRPr lang="en-US" sz="2000" dirty="0"/>
          </a:p>
          <a:p>
            <a:r>
              <a:rPr lang="en-US" sz="2000" dirty="0"/>
              <a:t>The graph shown compares industry continued claims for the first 9 months of 2020.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B6A09-E64B-4473-993F-922724B4C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86" y="1147205"/>
            <a:ext cx="6031730" cy="4594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61F953-06DB-476B-9DBB-A8D8D07A5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86" y="1147205"/>
            <a:ext cx="6031730" cy="4594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2C1FBD-A0AB-4A63-9290-74772C14159A}"/>
              </a:ext>
            </a:extLst>
          </p:cNvPr>
          <p:cNvSpPr txBox="1"/>
          <p:nvPr/>
        </p:nvSpPr>
        <p:spPr>
          <a:xfrm>
            <a:off x="5646656" y="5760762"/>
            <a:ext cx="4779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Jan 2020				    Sep 2020 </a:t>
            </a:r>
          </a:p>
        </p:txBody>
      </p:sp>
    </p:spTree>
    <p:extLst>
      <p:ext uri="{BB962C8B-B14F-4D97-AF65-F5344CB8AC3E}">
        <p14:creationId xmlns:p14="http://schemas.microsoft.com/office/powerpoint/2010/main" val="223235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D30C-76B9-4658-A94F-84461C87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Actuarial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EB21B-87C6-4677-8BF7-8003A614C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9CA0A-541C-4762-BBC0-84A59EAD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0" y="1918270"/>
            <a:ext cx="5536810" cy="3652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271C0-1488-44B9-BCD8-F8F9A8044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74" y="1918275"/>
            <a:ext cx="5432115" cy="3652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E53B4A-04F1-423E-AED2-BA435FDB8F19}"/>
              </a:ext>
            </a:extLst>
          </p:cNvPr>
          <p:cNvSpPr txBox="1"/>
          <p:nvPr/>
        </p:nvSpPr>
        <p:spPr>
          <a:xfrm>
            <a:off x="490280" y="1140641"/>
            <a:ext cx="553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(TUR)</a:t>
            </a:r>
          </a:p>
          <a:p>
            <a:pPr algn="ctr"/>
            <a:r>
              <a:rPr lang="en-US" dirty="0"/>
              <a:t>Total Unemployed Divided by Civilian Labor Force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72C24-FA7B-4FB0-88AE-798A1129266D}"/>
              </a:ext>
            </a:extLst>
          </p:cNvPr>
          <p:cNvSpPr txBox="1"/>
          <p:nvPr/>
        </p:nvSpPr>
        <p:spPr>
          <a:xfrm>
            <a:off x="905065" y="5637234"/>
            <a:ext cx="10380585" cy="37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2021 Actuarial Evaluation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84995-91A7-4BC5-9523-A6B5EB88E1EF}"/>
              </a:ext>
            </a:extLst>
          </p:cNvPr>
          <p:cNvSpPr txBox="1"/>
          <p:nvPr/>
        </p:nvSpPr>
        <p:spPr>
          <a:xfrm>
            <a:off x="6096000" y="1133715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(IUR)</a:t>
            </a:r>
          </a:p>
          <a:p>
            <a:pPr algn="ctr"/>
            <a:r>
              <a:rPr lang="en-US" dirty="0"/>
              <a:t>Insured Unemployed Divided by Covered Employment</a:t>
            </a:r>
          </a:p>
        </p:txBody>
      </p:sp>
    </p:spTree>
    <p:extLst>
      <p:ext uri="{BB962C8B-B14F-4D97-AF65-F5344CB8AC3E}">
        <p14:creationId xmlns:p14="http://schemas.microsoft.com/office/powerpoint/2010/main" val="310678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FD86-B4A1-44B4-8A7E-218CB64D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Actuarial Evaluation: Historical Claims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16DEC-580E-4954-8E25-B06326FB4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241FB-6DAD-4680-9935-3C3E1D465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3076389"/>
            <a:ext cx="4856113" cy="2876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BB1B41-04A1-4E43-88E5-FE5177E3F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55" y="2599955"/>
            <a:ext cx="3638550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EE7F71-7FF4-4A99-A5C8-B40851F1C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199" y="2046632"/>
            <a:ext cx="5303356" cy="3906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279337-737A-48A0-95D7-3F7C657B0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199" y="1631181"/>
            <a:ext cx="5303356" cy="422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7889AB-CB9E-4CEE-AFE0-8208C7A205CD}"/>
              </a:ext>
            </a:extLst>
          </p:cNvPr>
          <p:cNvSpPr txBox="1"/>
          <p:nvPr/>
        </p:nvSpPr>
        <p:spPr>
          <a:xfrm>
            <a:off x="848914" y="1400671"/>
            <a:ext cx="4510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Actuarial Evaluation includes tables of historical data in the appendix</a:t>
            </a:r>
          </a:p>
        </p:txBody>
      </p:sp>
    </p:spTree>
    <p:extLst>
      <p:ext uri="{BB962C8B-B14F-4D97-AF65-F5344CB8AC3E}">
        <p14:creationId xmlns:p14="http://schemas.microsoft.com/office/powerpoint/2010/main" val="371813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sz="1600">
                <a:solidFill>
                  <a:srgbClr val="FFFFFF"/>
                </a:solidFill>
              </a:rPr>
              <a:pPr algn="ctr"/>
              <a:t>2</a:t>
            </a:fld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77800"/>
            <a:ext cx="5943600" cy="7112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Unemployment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95400"/>
            <a:ext cx="8839200" cy="4876800"/>
          </a:xfrm>
        </p:spPr>
        <p:txBody>
          <a:bodyPr numCol="1">
            <a:normAutofit/>
          </a:bodyPr>
          <a:lstStyle/>
          <a:p>
            <a:pPr lvl="0">
              <a:buNone/>
              <a:defRPr/>
            </a:pPr>
            <a:endParaRPr lang="en-US" sz="2000" u="sng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None/>
              <a:defRPr/>
            </a:pPr>
            <a:r>
              <a:rPr lang="en-US" sz="2000" u="sng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History</a:t>
            </a:r>
          </a:p>
          <a:p>
            <a:pPr lvl="0"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Social Security Act of 1935</a:t>
            </a:r>
          </a:p>
          <a:p>
            <a:pPr lvl="0"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U.S. Department of Labor oversees the system</a:t>
            </a:r>
            <a:endParaRPr lang="en-US" sz="2000" i="1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Each state administers its own program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000" u="sng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None/>
              <a:defRPr/>
            </a:pPr>
            <a:endParaRPr lang="en-US" sz="2000" u="sng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None/>
              <a:defRPr/>
            </a:pPr>
            <a:r>
              <a:rPr lang="en-US" sz="2000" u="sng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Objectives</a:t>
            </a:r>
          </a:p>
          <a:p>
            <a:pPr lvl="0"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Provide temporary and partial wage replacement to involuntarily unemployed workers   </a:t>
            </a:r>
          </a:p>
          <a:p>
            <a:pPr lvl="0"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Help stabilize the economy during recessions                                               </a:t>
            </a:r>
          </a:p>
          <a:p>
            <a:pPr marL="0" indent="0">
              <a:buNone/>
              <a:defRPr/>
            </a:pPr>
            <a:endParaRPr lang="en-US" sz="16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None/>
              <a:defRPr/>
            </a:pPr>
            <a:endParaRPr lang="en-US" sz="1600" b="1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57800" y="1092200"/>
            <a:ext cx="4800600" cy="35560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644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13FD-83AC-4462-8F01-6FC93B14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Pennsylvania Trust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50D9E-B979-4F10-A2FB-0328A6942B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820FA-E90F-44CE-808D-1B4E795EC64D}"/>
              </a:ext>
            </a:extLst>
          </p:cNvPr>
          <p:cNvSpPr txBox="1"/>
          <p:nvPr/>
        </p:nvSpPr>
        <p:spPr>
          <a:xfrm>
            <a:off x="182252" y="1206891"/>
            <a:ext cx="11638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state has a UC Trust Fund that is maintained at the U.S. Treasury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Unemployment insurance taxes flow into state UC trust fund accounts which are then used to pay out benefits to claimants.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majority of UI taxes come from employers, but employees also pay a small tax on their wages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 taxable wage base for employers: $10,000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 employee tax: 0.06%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Solvency measures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trust fund’s solvency is determined by the amount in the trust fund divided by the amount of benefits paid over the past 3 years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Tax rates are determined by each state’s solvency percentage on June 30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each year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Federal Loans are available to states when benefits exceed Trust Fund balances</a:t>
            </a:r>
          </a:p>
        </p:txBody>
      </p:sp>
    </p:spTree>
    <p:extLst>
      <p:ext uri="{BB962C8B-B14F-4D97-AF65-F5344CB8AC3E}">
        <p14:creationId xmlns:p14="http://schemas.microsoft.com/office/powerpoint/2010/main" val="263126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13D9-B730-4E97-A76A-AE3D2F58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Pennsylvania Trust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5FB08-1307-4161-B88D-9D1680816C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2BD6A-0058-43F5-B233-17C42D76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276" y="1245470"/>
            <a:ext cx="5388498" cy="4555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E7696-21F4-466A-856B-0F91348C1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82" y="1901386"/>
            <a:ext cx="5868257" cy="3598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811FD-A6DF-4FBA-BFFC-96C8D871FDA2}"/>
              </a:ext>
            </a:extLst>
          </p:cNvPr>
          <p:cNvSpPr txBox="1"/>
          <p:nvPr/>
        </p:nvSpPr>
        <p:spPr>
          <a:xfrm>
            <a:off x="333082" y="1245470"/>
            <a:ext cx="586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Actuarial Evaluation includes information on Pennsylvania’s UC trust fund.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5286E-9B09-4638-A92F-82A8D929C80E}"/>
              </a:ext>
            </a:extLst>
          </p:cNvPr>
          <p:cNvSpPr txBox="1"/>
          <p:nvPr/>
        </p:nvSpPr>
        <p:spPr>
          <a:xfrm>
            <a:off x="333082" y="5533533"/>
            <a:ext cx="5868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2021 Actuarial Evaluation</a:t>
            </a:r>
          </a:p>
        </p:txBody>
      </p:sp>
    </p:spTree>
    <p:extLst>
      <p:ext uri="{BB962C8B-B14F-4D97-AF65-F5344CB8AC3E}">
        <p14:creationId xmlns:p14="http://schemas.microsoft.com/office/powerpoint/2010/main" val="834663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2012-3D5B-4455-83C2-FF8BCA4E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UC Public Data Sources continued…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2BB9C-D7F8-4A6E-829C-4510B82F0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68108-4F94-454D-B9D0-51075B2F877B}"/>
              </a:ext>
            </a:extLst>
          </p:cNvPr>
          <p:cNvSpPr txBox="1"/>
          <p:nvPr/>
        </p:nvSpPr>
        <p:spPr>
          <a:xfrm>
            <a:off x="65988" y="1169184"/>
            <a:ext cx="118777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Employment &amp; Training Administration (ETA) website: </a:t>
            </a: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2"/>
              </a:rPr>
              <a:t>https://oui.doleta.gov/unemploy/DataDashboard.asp</a:t>
            </a:r>
            <a:endParaRPr lang="en-US" sz="2000" u="sng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Weekly, monthly, quarterly data for all States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Weekly – Initial/Continued Claims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Monthly – First/Final payment counts, benefits paid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Quarterly – Labor force, wages, tax revenue, trust fund, extended benefits, loans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UI laws, regulations, and guidance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Handbooks and updated legislation on UI law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Solvency measures and trigger notices for extended benefits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Federal reports for all states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validation information center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2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2F51-06E4-4531-B9DA-C7A4961C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 &amp; Training Administration (ETA)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364D9-80FE-4CFC-A447-6F580EFEC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13AE2-3BC0-4B10-A5CA-CA1AC6D3D9D9}"/>
              </a:ext>
            </a:extLst>
          </p:cNvPr>
          <p:cNvSpPr txBox="1"/>
          <p:nvPr/>
        </p:nvSpPr>
        <p:spPr>
          <a:xfrm>
            <a:off x="203200" y="3003317"/>
            <a:ext cx="260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Weekly Claims Data</a:t>
            </a:r>
          </a:p>
          <a:p>
            <a:pPr algn="ctr"/>
            <a:r>
              <a:rPr lang="en-US" b="1" dirty="0"/>
              <a:t>Source: ETA-539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19DB7-9EB4-4E00-9365-882F579F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14" y="1630350"/>
            <a:ext cx="2064359" cy="359729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A3861B8-83E0-4FF6-8078-89B5B1FAAE3C}"/>
              </a:ext>
            </a:extLst>
          </p:cNvPr>
          <p:cNvSpPr/>
          <p:nvPr/>
        </p:nvSpPr>
        <p:spPr>
          <a:xfrm>
            <a:off x="4821766" y="3223967"/>
            <a:ext cx="438391" cy="205033"/>
          </a:xfrm>
          <a:prstGeom prst="rightArrow">
            <a:avLst/>
          </a:prstGeom>
          <a:solidFill>
            <a:srgbClr val="0070C0"/>
          </a:solidFill>
          <a:ln>
            <a:solidFill>
              <a:srgbClr val="262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0AD79B-3469-455E-8CAF-FBEC443FDB93}"/>
              </a:ext>
            </a:extLst>
          </p:cNvPr>
          <p:cNvGrpSpPr/>
          <p:nvPr/>
        </p:nvGrpSpPr>
        <p:grpSpPr>
          <a:xfrm>
            <a:off x="5348926" y="1275715"/>
            <a:ext cx="5943600" cy="4306570"/>
            <a:chOff x="0" y="0"/>
            <a:chExt cx="5943600" cy="4306763"/>
          </a:xfrm>
        </p:grpSpPr>
        <p:pic>
          <p:nvPicPr>
            <p:cNvPr id="9" name="Picture 8" descr="Table&#10;&#10;Description automatically generated">
              <a:extLst>
                <a:ext uri="{FF2B5EF4-FFF2-40B4-BE49-F238E27FC236}">
                  <a16:creationId xmlns:a16="http://schemas.microsoft.com/office/drawing/2014/main" id="{4027C911-C18C-4BFC-A265-4EE2B715E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25718"/>
              <a:ext cx="5943600" cy="3281045"/>
            </a:xfrm>
            <a:prstGeom prst="rect">
              <a:avLst/>
            </a:prstGeom>
          </p:spPr>
        </p:pic>
        <p:pic>
          <p:nvPicPr>
            <p:cNvPr id="10" name="Picture 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62EA3FA-A3D3-4F9F-87D6-A0B240DF5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43600" cy="1026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924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372D-7116-4649-8801-5CFDE20D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Employment &amp; Training Administration (ETA) Data</a:t>
            </a:r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47150-33C7-4C40-9446-B14A116A2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930ABD-1527-47AB-8376-DA14C7A3D22F}"/>
              </a:ext>
            </a:extLst>
          </p:cNvPr>
          <p:cNvGrpSpPr/>
          <p:nvPr/>
        </p:nvGrpSpPr>
        <p:grpSpPr>
          <a:xfrm>
            <a:off x="452482" y="1399315"/>
            <a:ext cx="6447934" cy="4249010"/>
            <a:chOff x="452482" y="1399315"/>
            <a:chExt cx="6447934" cy="42490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461F21-DDBA-425D-8871-C32846F7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808" y="2055030"/>
              <a:ext cx="6128852" cy="330905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9BC190-2B96-4166-8072-966D8D4DC8BD}"/>
                </a:ext>
              </a:extLst>
            </p:cNvPr>
            <p:cNvSpPr txBox="1"/>
            <p:nvPr/>
          </p:nvSpPr>
          <p:spPr>
            <a:xfrm>
              <a:off x="452482" y="1399315"/>
              <a:ext cx="644793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Monthly Claims/Benefits</a:t>
              </a:r>
            </a:p>
            <a:p>
              <a:pPr algn="ctr"/>
              <a:r>
                <a:rPr lang="en-US" sz="1600" b="1" dirty="0"/>
                <a:t>Source: ETA-5159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D8107B-1DD0-47C2-AC41-647E02318DB5}"/>
                </a:ext>
              </a:extLst>
            </p:cNvPr>
            <p:cNvSpPr/>
            <p:nvPr/>
          </p:nvSpPr>
          <p:spPr>
            <a:xfrm>
              <a:off x="452482" y="1399315"/>
              <a:ext cx="6447934" cy="42490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A250AD-EEB6-40A8-BC0C-E640E45AA336}"/>
              </a:ext>
            </a:extLst>
          </p:cNvPr>
          <p:cNvGrpSpPr/>
          <p:nvPr/>
        </p:nvGrpSpPr>
        <p:grpSpPr>
          <a:xfrm>
            <a:off x="7381189" y="1140644"/>
            <a:ext cx="4285878" cy="4666268"/>
            <a:chOff x="7381189" y="1140644"/>
            <a:chExt cx="4285878" cy="466626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0E070C-B74A-40D7-B6C7-0BA23932EBBC}"/>
                </a:ext>
              </a:extLst>
            </p:cNvPr>
            <p:cNvGrpSpPr/>
            <p:nvPr/>
          </p:nvGrpSpPr>
          <p:grpSpPr>
            <a:xfrm>
              <a:off x="7791912" y="1209675"/>
              <a:ext cx="3667760" cy="4438650"/>
              <a:chOff x="0" y="0"/>
              <a:chExt cx="3667953" cy="4438650"/>
            </a:xfrm>
          </p:grpSpPr>
          <p:pic>
            <p:nvPicPr>
              <p:cNvPr id="13" name="Picture 12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4219949C-F7FB-4948-8FC3-93E2EC94A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1478" y="0"/>
                <a:ext cx="2276475" cy="4438650"/>
              </a:xfrm>
              <a:prstGeom prst="rect">
                <a:avLst/>
              </a:prstGeom>
            </p:spPr>
          </p:pic>
          <p:pic>
            <p:nvPicPr>
              <p:cNvPr id="14" name="Picture 13" descr="Graphical user interface, text, application, chat or text message&#10;&#10;Description automatically generated">
                <a:extLst>
                  <a:ext uri="{FF2B5EF4-FFF2-40B4-BE49-F238E27FC236}">
                    <a16:creationId xmlns:a16="http://schemas.microsoft.com/office/drawing/2014/main" id="{AB0628CC-83B0-4CCC-9C77-A2F491845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033670"/>
                <a:ext cx="1152525" cy="1350645"/>
              </a:xfrm>
              <a:prstGeom prst="rect">
                <a:avLst/>
              </a:prstGeom>
            </p:spPr>
          </p:pic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2E4E83FD-40AD-484B-B04D-EA0A494D78C9}"/>
                  </a:ext>
                </a:extLst>
              </p:cNvPr>
              <p:cNvSpPr/>
              <p:nvPr/>
            </p:nvSpPr>
            <p:spPr>
              <a:xfrm>
                <a:off x="1200647" y="1076574"/>
                <a:ext cx="143124" cy="843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96C753-4C44-4368-A9BC-1A3D6596BE58}"/>
                </a:ext>
              </a:extLst>
            </p:cNvPr>
            <p:cNvSpPr/>
            <p:nvPr/>
          </p:nvSpPr>
          <p:spPr>
            <a:xfrm>
              <a:off x="7381189" y="1140644"/>
              <a:ext cx="4285878" cy="46662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44F31E-7295-48E6-8EBE-F6D48421938C}"/>
                </a:ext>
              </a:extLst>
            </p:cNvPr>
            <p:cNvSpPr txBox="1"/>
            <p:nvPr/>
          </p:nvSpPr>
          <p:spPr>
            <a:xfrm>
              <a:off x="7620000" y="1473430"/>
              <a:ext cx="132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Quarterly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334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CF1D-2D82-4D39-9771-FD1C4A98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Verdana" pitchFamily="34" charset="0"/>
              </a:rPr>
              <a:t>Relating UC Data to LMI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1C6B8-864F-4E95-8077-ACFE4671E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F2D54-9EFF-4C83-85A5-1673B3DF4790}"/>
              </a:ext>
            </a:extLst>
          </p:cNvPr>
          <p:cNvSpPr txBox="1"/>
          <p:nvPr/>
        </p:nvSpPr>
        <p:spPr>
          <a:xfrm>
            <a:off x="304801" y="1159757"/>
            <a:ext cx="113622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Economic Indicators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Initial/Continued Claims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Unemployment Rate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Insured Unemployment Rate (IUR)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Unemployment Rate (TUR)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Duration of benefits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Average number of weeks claimants are unemployed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Predicting Unemployment in the Future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IHS Markit forecast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Wages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Tax rates &amp; revenue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Unemployment rates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8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CF1D-2D82-4D39-9771-FD1C4A98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Historical Claims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1C6B8-864F-4E95-8077-ACFE4671E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310C6-AA6D-47E4-BBD2-67E14F6E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295400"/>
            <a:ext cx="5900738" cy="4461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5E050A-9FD3-4BFF-99F0-3E95E14D7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17" y="1295399"/>
            <a:ext cx="5867883" cy="44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11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AB7C-8EC1-4016-A9A6-28EBE36E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Data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748D9-2F98-48D2-9BB0-38455EEF2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30837F-0D64-4A9A-9E93-1DB01AB6E9BF}"/>
              </a:ext>
            </a:extLst>
          </p:cNvPr>
          <p:cNvSpPr txBox="1">
            <a:spLocks/>
          </p:cNvSpPr>
          <p:nvPr/>
        </p:nvSpPr>
        <p:spPr>
          <a:xfrm>
            <a:off x="203200" y="1600200"/>
            <a:ext cx="11785600" cy="42672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u="sng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Data Sources</a:t>
            </a:r>
          </a:p>
          <a:p>
            <a:pPr algn="ctr">
              <a:buFont typeface="Wingdings" panose="05000000000000000000" pitchFamily="2" charset="2"/>
              <a:buChar char="v"/>
              <a:defRPr/>
            </a:pP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▪ U.S. Department of Labor (ETA) website	</a:t>
            </a:r>
          </a:p>
          <a:p>
            <a:pPr marL="0" indent="0">
              <a:buNone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		</a:t>
            </a: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2"/>
              </a:rPr>
              <a:t>https://oui.doleta.gov/unemploy/DataDashboard.asp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  <a:defRPr/>
            </a:pP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▪ CWIA website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		</a:t>
            </a: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3"/>
              </a:rPr>
              <a:t>https://www.workstats.dli.pa.gov</a:t>
            </a: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00050" lvl="1" indent="0" algn="ctr">
              <a:buFontTx/>
              <a:buNone/>
              <a:defRPr/>
            </a:pP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8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3B6D-4691-498D-9A00-156DA32E2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990436"/>
            <a:ext cx="7924800" cy="340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Thank you! </a:t>
            </a:r>
          </a:p>
          <a:p>
            <a:pPr marL="0" indent="0" algn="ctr">
              <a:buNone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11492-1233-4CFB-B69B-DEE4E380A8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5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sz="1600">
                <a:solidFill>
                  <a:srgbClr val="FFFFFF"/>
                </a:solidFill>
              </a:rPr>
              <a:pPr algn="ctr"/>
              <a:t>3</a:t>
            </a:fld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77800"/>
            <a:ext cx="5943600" cy="7112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Financing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71600"/>
            <a:ext cx="8839200" cy="4572000"/>
          </a:xfrm>
        </p:spPr>
        <p:txBody>
          <a:bodyPr numCol="1">
            <a:normAutofit/>
          </a:bodyPr>
          <a:lstStyle/>
          <a:p>
            <a:pPr marL="0" indent="0">
              <a:buNone/>
              <a:defRPr/>
            </a:pPr>
            <a:endParaRPr lang="en-US" sz="2000" u="sng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Employer and employee taxes</a:t>
            </a:r>
          </a:p>
          <a:p>
            <a:pPr lvl="0">
              <a:buNone/>
              <a:defRPr/>
            </a:pPr>
            <a:endParaRPr lang="en-US" sz="2000" u="sng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Contributory and reimbursing employers</a:t>
            </a:r>
          </a:p>
          <a:p>
            <a:pPr marL="0" indent="0">
              <a:buNone/>
              <a:defRPr/>
            </a:pP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$10,000 taxable wage base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000" u="sng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 Trust fund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$3.4 billion at the end of CY2019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$6.6 billion total benefits paid in 2020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$28 million at the end of CY2021 with $790 million in federal loans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Federal loan balance peaked at $1.6 billion in mid-2021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6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None/>
              <a:defRPr/>
            </a:pPr>
            <a:endParaRPr lang="en-US" sz="1600" b="1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57800" y="1092200"/>
            <a:ext cx="4800600" cy="35560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13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sz="1600">
                <a:solidFill>
                  <a:srgbClr val="FFFFFF"/>
                </a:solidFill>
              </a:rPr>
              <a:pPr algn="ctr"/>
              <a:t>4</a:t>
            </a:fld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77800"/>
            <a:ext cx="5943600" cy="7112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Benefits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71600"/>
            <a:ext cx="8839200" cy="4572000"/>
          </a:xfrm>
        </p:spPr>
        <p:txBody>
          <a:bodyPr numCol="1"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Covers most nonfarm employment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Does not include all unemployed workers</a:t>
            </a:r>
          </a:p>
          <a:p>
            <a:pPr lvl="0">
              <a:buNone/>
              <a:defRPr/>
            </a:pPr>
            <a:endParaRPr lang="en-US" sz="2000" u="sng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577,000 claimants received UC in 2021</a:t>
            </a:r>
          </a:p>
          <a:p>
            <a:pPr lvl="1" indent="-342900"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Peaked at 1.4 million in 2020</a:t>
            </a:r>
          </a:p>
          <a:p>
            <a:pPr lvl="1" indent="-342900"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Previous peak was 926,000 in 2009</a:t>
            </a:r>
          </a:p>
          <a:p>
            <a:pPr marL="0" indent="0">
              <a:buNone/>
              <a:defRPr/>
            </a:pP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Weekly payments of $68-$583</a:t>
            </a:r>
            <a:endParaRPr lang="en-US" sz="2000" i="1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Average payment $378.83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Maximum payment increased to $594 for 2022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000" u="sng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18-26 weeks duration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Average duration 19.2 weeks                                               </a:t>
            </a:r>
          </a:p>
          <a:p>
            <a:pPr marL="0" indent="0">
              <a:buNone/>
              <a:defRPr/>
            </a:pPr>
            <a:endParaRPr lang="en-US" sz="16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None/>
              <a:defRPr/>
            </a:pPr>
            <a:endParaRPr lang="en-US" sz="1600" b="1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57800" y="1092200"/>
            <a:ext cx="4800600" cy="35560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035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sz="1600">
                <a:solidFill>
                  <a:srgbClr val="FFFFFF"/>
                </a:solidFill>
              </a:rPr>
              <a:pPr algn="ctr"/>
              <a:t>5</a:t>
            </a:fld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77800"/>
            <a:ext cx="5943600" cy="711200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&amp; Training Administration (ETA)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689100"/>
            <a:ext cx="8839200" cy="3479800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Oversees Federal system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Emergency and other special programs</a:t>
            </a:r>
          </a:p>
          <a:p>
            <a:pPr marL="0" indent="0">
              <a:buNone/>
              <a:defRPr/>
            </a:pP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Sets regulations that apply to all states</a:t>
            </a:r>
            <a:endParaRPr lang="en-US" sz="2000" i="1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u="sng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Provides training and other guidance</a:t>
            </a:r>
          </a:p>
          <a:p>
            <a:pPr marL="0" indent="0">
              <a:buNone/>
              <a:defRPr/>
            </a:pP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Publishes statistics at the national level</a:t>
            </a:r>
          </a:p>
          <a:p>
            <a:pPr marL="0" indent="0">
              <a:buNone/>
              <a:defRPr/>
            </a:pPr>
            <a:endParaRPr lang="en-US" sz="16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None/>
              <a:defRPr/>
            </a:pPr>
            <a:endParaRPr lang="en-US" sz="1600" b="1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57800" y="1092200"/>
            <a:ext cx="4800600" cy="35560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71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sz="1600">
                <a:solidFill>
                  <a:srgbClr val="FFFFFF"/>
                </a:solidFill>
              </a:rPr>
              <a:pPr algn="ctr"/>
              <a:t>6</a:t>
            </a:fld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77800"/>
            <a:ext cx="5943600" cy="7112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Department of Labor &amp;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689100"/>
            <a:ext cx="8839200" cy="3479800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Operates the state system</a:t>
            </a:r>
          </a:p>
          <a:p>
            <a:pPr marL="0" indent="0">
              <a:buNone/>
              <a:defRPr/>
            </a:pP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Determines tax rates and collects taxes from employers</a:t>
            </a:r>
          </a:p>
          <a:p>
            <a:pPr marL="0" indent="0">
              <a:buNone/>
              <a:defRPr/>
            </a:pP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Takes applications and pays benefits</a:t>
            </a:r>
            <a:endParaRPr lang="en-US" sz="2000" i="1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000" u="sng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Resolves disputes through appeals</a:t>
            </a:r>
          </a:p>
          <a:p>
            <a:pPr marL="0" indent="0">
              <a:buNone/>
              <a:defRPr/>
            </a:pPr>
            <a:endParaRPr lang="en-US" sz="20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Investigates fraud</a:t>
            </a:r>
          </a:p>
          <a:p>
            <a:pPr marL="0" indent="0">
              <a:buNone/>
              <a:defRPr/>
            </a:pPr>
            <a:endParaRPr lang="en-US" sz="160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None/>
              <a:defRPr/>
            </a:pPr>
            <a:endParaRPr lang="en-US" sz="1600" b="1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57800" y="1092200"/>
            <a:ext cx="4800600" cy="35560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22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sz="1600">
                <a:solidFill>
                  <a:srgbClr val="FFFFFF"/>
                </a:solidFill>
              </a:rPr>
              <a:pPr algn="ctr"/>
              <a:t>7</a:t>
            </a:fld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77800"/>
            <a:ext cx="5943600" cy="7112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CWIA – UI Research &amp; Reports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57800" y="1092200"/>
            <a:ext cx="4800600" cy="35560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AE9741-1F2E-4B92-BEFF-067212B637D4}"/>
              </a:ext>
            </a:extLst>
          </p:cNvPr>
          <p:cNvSpPr txBox="1">
            <a:spLocks/>
          </p:cNvSpPr>
          <p:nvPr/>
        </p:nvSpPr>
        <p:spPr>
          <a:xfrm>
            <a:off x="1447800" y="1128986"/>
            <a:ext cx="8610600" cy="5191127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5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ETA Reports – about 44 distinct reports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Taxes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Claims and benefits paid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Appeals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Overpayments</a:t>
            </a:r>
          </a:p>
          <a:p>
            <a:pPr marL="457200" lvl="1" indent="0">
              <a:buNone/>
              <a:defRPr/>
            </a:pPr>
            <a:endParaRPr lang="en-US" sz="25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Actuarial Evaluation</a:t>
            </a:r>
          </a:p>
          <a:p>
            <a:pPr marL="57150" indent="0">
              <a:buNone/>
              <a:defRPr/>
            </a:pPr>
            <a:endParaRPr lang="en-US" sz="2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Calculate system parameters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Solvency measures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Statewide average weekly wage</a:t>
            </a:r>
          </a:p>
          <a:p>
            <a:pPr>
              <a:buFontTx/>
              <a:buNone/>
              <a:defRPr/>
            </a:pPr>
            <a:endParaRPr lang="en-US" sz="2600" u="sng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Projections</a:t>
            </a:r>
          </a:p>
          <a:p>
            <a:pPr lvl="1" indent="-342900"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Monthly cash flow simulation</a:t>
            </a:r>
          </a:p>
          <a:p>
            <a:pPr lvl="1" indent="-342900">
              <a:buFont typeface="Courier New" panose="02070309020205020404" pitchFamily="49" charset="0"/>
              <a:buChar char="o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Proposed legislation</a:t>
            </a:r>
          </a:p>
          <a:p>
            <a:pPr marL="0" indent="0">
              <a:buNone/>
              <a:defRPr/>
            </a:pPr>
            <a:endParaRPr lang="en-US" sz="2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Profiling Model for RESEA (Re-Employment Services and Eligibility Assessment)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600" u="sng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 Hoc Requests</a:t>
            </a:r>
          </a:p>
          <a:p>
            <a:pPr marL="0" indent="0">
              <a:buNone/>
              <a:defRPr/>
            </a:pP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en-US" sz="1600" b="1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8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269C-4AF2-493F-9535-660A7403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UC – Key Terms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9011F-DF0B-43C0-A40E-FA4904E81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6FA401-67D3-4D79-A832-32D790F9B8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3200" y="1092200"/>
            <a:ext cx="11455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Claims: Any notice of unemployment filed to request determination of UC eligibility.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Includes New, Additional, and Transitional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Continued Claims: Subsequent weeks of unemployment for which benefits are paid if claimant meets requirements.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Includes waiting weeks and any disqualification periods being served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Final Payments: Last regular benefit payment a claimant receives because they have exhausted the full amount of benefits to which they are entitled.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not include those that draw a final payment due to their benefit year expiring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1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56D4-CCAF-4488-AB9D-DE14C38F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2020 Claims &amp; Final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1CCC9-0BD9-4221-874E-8620D270DB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179C9CE-EE55-444D-B705-7DCCEC8D845E}" type="slidenum">
              <a:rPr lang="en-US" smtClean="0">
                <a:solidFill>
                  <a:srgbClr val="FFFFFF"/>
                </a:solidFill>
              </a:rPr>
              <a:pPr algn="ctr"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83F6C7-826C-4504-B99A-0C4D919E4A35}"/>
              </a:ext>
            </a:extLst>
          </p:cNvPr>
          <p:cNvGrpSpPr/>
          <p:nvPr/>
        </p:nvGrpSpPr>
        <p:grpSpPr>
          <a:xfrm>
            <a:off x="1178352" y="1142999"/>
            <a:ext cx="9521072" cy="5029203"/>
            <a:chOff x="0" y="0"/>
            <a:chExt cx="8500186" cy="5625541"/>
          </a:xfrm>
        </p:grpSpPr>
        <p:pic>
          <p:nvPicPr>
            <p:cNvPr id="6" name="Picture 5" descr="Chart, bar chart, histogram&#10;&#10;Description automatically generated">
              <a:extLst>
                <a:ext uri="{FF2B5EF4-FFF2-40B4-BE49-F238E27FC236}">
                  <a16:creationId xmlns:a16="http://schemas.microsoft.com/office/drawing/2014/main" id="{CB1DF538-C1EF-4DAC-B6ED-DDE0C950A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1" y="0"/>
              <a:ext cx="8456295" cy="1490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Chart, bar chart&#10;&#10;Description automatically generated">
              <a:extLst>
                <a:ext uri="{FF2B5EF4-FFF2-40B4-BE49-F238E27FC236}">
                  <a16:creationId xmlns:a16="http://schemas.microsoft.com/office/drawing/2014/main" id="{EAFBED9A-5FE2-4000-8339-2284988A2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99616"/>
              <a:ext cx="8500110" cy="1479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485F7105-7A2D-4E34-A329-19D7252EF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737" y="460858"/>
              <a:ext cx="1518714" cy="270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 Claims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D27E07B-5F08-44E3-BD91-F8849656E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737" y="1982419"/>
              <a:ext cx="1623975" cy="2926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Continued Claims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8E40FCFF-0D10-4C47-95FC-F4D336C54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10" y="2977286"/>
              <a:ext cx="8301990" cy="216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DB6DD61-4B2E-4064-9BAD-D661566BC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37" y="4433011"/>
              <a:ext cx="7855585" cy="1192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C25525-CECD-4D43-A6A0-A73E8D1CBFDE}"/>
                </a:ext>
              </a:extLst>
            </p:cNvPr>
            <p:cNvSpPr/>
            <p:nvPr/>
          </p:nvSpPr>
          <p:spPr>
            <a:xfrm>
              <a:off x="490118" y="4433011"/>
              <a:ext cx="153619" cy="621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465F4051-A82D-4807-A431-C0E9DFFB9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50" y="3730752"/>
              <a:ext cx="1746504" cy="265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Final Payments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7434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&amp;I-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 Layou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B904A9-6640-4599-A044-DDFFF1468683}"/>
</file>

<file path=customXml/itemProps2.xml><?xml version="1.0" encoding="utf-8"?>
<ds:datastoreItem xmlns:ds="http://schemas.openxmlformats.org/officeDocument/2006/customXml" ds:itemID="{7DECD15D-2E50-4ED5-850C-C45E1BD356FD}"/>
</file>

<file path=customXml/itemProps3.xml><?xml version="1.0" encoding="utf-8"?>
<ds:datastoreItem xmlns:ds="http://schemas.openxmlformats.org/officeDocument/2006/customXml" ds:itemID="{A3385B2D-43B0-427B-A19B-510C0C82387E}"/>
</file>

<file path=docProps/app.xml><?xml version="1.0" encoding="utf-8"?>
<Properties xmlns="http://schemas.openxmlformats.org/officeDocument/2006/extended-properties" xmlns:vt="http://schemas.openxmlformats.org/officeDocument/2006/docPropsVTypes">
  <Template>L&amp;I-2</Template>
  <TotalTime>12801</TotalTime>
  <Words>1281</Words>
  <Application>Microsoft Office PowerPoint</Application>
  <PresentationFormat>Widescreen</PresentationFormat>
  <Paragraphs>312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Verdana</vt:lpstr>
      <vt:lpstr>Wingdings</vt:lpstr>
      <vt:lpstr>Custom Design</vt:lpstr>
      <vt:lpstr>2_L&amp;I-2</vt:lpstr>
      <vt:lpstr>PowerPoint Presentation</vt:lpstr>
      <vt:lpstr>Unemployment Compensation</vt:lpstr>
      <vt:lpstr>Financing Overview</vt:lpstr>
      <vt:lpstr>Benefits Overview</vt:lpstr>
      <vt:lpstr>Employment &amp; Training Administration (ETA)</vt:lpstr>
      <vt:lpstr>Department of Labor &amp; Industry</vt:lpstr>
      <vt:lpstr>CWIA – UI Research &amp; Reports</vt:lpstr>
      <vt:lpstr>UC – Key Terms</vt:lpstr>
      <vt:lpstr>2020 Claims &amp; Final Payments</vt:lpstr>
      <vt:lpstr>UC Programs</vt:lpstr>
      <vt:lpstr>RESEA</vt:lpstr>
      <vt:lpstr>CWIA Data Sources</vt:lpstr>
      <vt:lpstr>PA UC Public Data Sources</vt:lpstr>
      <vt:lpstr>Weekly Unemployment Compensation Claims Dashboard</vt:lpstr>
      <vt:lpstr>PA Unemployment Compensation Activity</vt:lpstr>
      <vt:lpstr>Pennsylvania’s Economic Portrait</vt:lpstr>
      <vt:lpstr>Pennsylvania’s Economic Portrait</vt:lpstr>
      <vt:lpstr>Actuarial Evaluation</vt:lpstr>
      <vt:lpstr>Actuarial Evaluation: Historical Claims</vt:lpstr>
      <vt:lpstr>Pennsylvania Trust Fund</vt:lpstr>
      <vt:lpstr>Pennsylvania Trust Fund</vt:lpstr>
      <vt:lpstr>UC Public Data Sources continued…</vt:lpstr>
      <vt:lpstr>Employment &amp; Training Administration (ETA) Data</vt:lpstr>
      <vt:lpstr>Employment &amp; Training Administration (ETA) Data</vt:lpstr>
      <vt:lpstr>Relating UC Data to LMI</vt:lpstr>
      <vt:lpstr>Historical Claims</vt:lpstr>
      <vt:lpstr>Data Sources</vt:lpstr>
      <vt:lpstr>PowerPoint Presentation</vt:lpstr>
    </vt:vector>
  </TitlesOfParts>
  <Company>Labor &amp; Industry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dmarsh</dc:creator>
  <cp:lastModifiedBy>Long, Shelli</cp:lastModifiedBy>
  <cp:revision>588</cp:revision>
  <cp:lastPrinted>2022-04-07T17:14:26Z</cp:lastPrinted>
  <dcterms:created xsi:type="dcterms:W3CDTF">2013-02-21T16:21:07Z</dcterms:created>
  <dcterms:modified xsi:type="dcterms:W3CDTF">2022-04-08T19:07:22Z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