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55"/>
  </p:notesMasterIdLst>
  <p:handoutMasterIdLst>
    <p:handoutMasterId r:id="rId56"/>
  </p:handoutMasterIdLst>
  <p:sldIdLst>
    <p:sldId id="353" r:id="rId3"/>
    <p:sldId id="603" r:id="rId4"/>
    <p:sldId id="612" r:id="rId5"/>
    <p:sldId id="581" r:id="rId6"/>
    <p:sldId id="604" r:id="rId7"/>
    <p:sldId id="607" r:id="rId8"/>
    <p:sldId id="601" r:id="rId9"/>
    <p:sldId id="583" r:id="rId10"/>
    <p:sldId id="585" r:id="rId11"/>
    <p:sldId id="589" r:id="rId12"/>
    <p:sldId id="587" r:id="rId13"/>
    <p:sldId id="588" r:id="rId14"/>
    <p:sldId id="592" r:id="rId15"/>
    <p:sldId id="594" r:id="rId16"/>
    <p:sldId id="598" r:id="rId17"/>
    <p:sldId id="596" r:id="rId18"/>
    <p:sldId id="600" r:id="rId19"/>
    <p:sldId id="599" r:id="rId20"/>
    <p:sldId id="597" r:id="rId21"/>
    <p:sldId id="602" r:id="rId22"/>
    <p:sldId id="616" r:id="rId23"/>
    <p:sldId id="611" r:id="rId24"/>
    <p:sldId id="613" r:id="rId25"/>
    <p:sldId id="547" r:id="rId26"/>
    <p:sldId id="548" r:id="rId27"/>
    <p:sldId id="549" r:id="rId28"/>
    <p:sldId id="551" r:id="rId29"/>
    <p:sldId id="553" r:id="rId30"/>
    <p:sldId id="550" r:id="rId31"/>
    <p:sldId id="564" r:id="rId32"/>
    <p:sldId id="614" r:id="rId33"/>
    <p:sldId id="561" r:id="rId34"/>
    <p:sldId id="562" r:id="rId35"/>
    <p:sldId id="565" r:id="rId36"/>
    <p:sldId id="566" r:id="rId37"/>
    <p:sldId id="567" r:id="rId38"/>
    <p:sldId id="572" r:id="rId39"/>
    <p:sldId id="573" r:id="rId40"/>
    <p:sldId id="568" r:id="rId41"/>
    <p:sldId id="576" r:id="rId42"/>
    <p:sldId id="570" r:id="rId43"/>
    <p:sldId id="571" r:id="rId44"/>
    <p:sldId id="552" r:id="rId45"/>
    <p:sldId id="615" r:id="rId46"/>
    <p:sldId id="560" r:id="rId47"/>
    <p:sldId id="558" r:id="rId48"/>
    <p:sldId id="557" r:id="rId49"/>
    <p:sldId id="556" r:id="rId50"/>
    <p:sldId id="555" r:id="rId51"/>
    <p:sldId id="605" r:id="rId52"/>
    <p:sldId id="559" r:id="rId53"/>
    <p:sldId id="617" r:id="rId5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0099"/>
    <a:srgbClr val="CC3300"/>
    <a:srgbClr val="6699FF"/>
    <a:srgbClr val="548FD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2" autoAdjust="0"/>
    <p:restoredTop sz="95169" autoAdjust="0"/>
  </p:normalViewPr>
  <p:slideViewPr>
    <p:cSldViewPr>
      <p:cViewPr varScale="1">
        <p:scale>
          <a:sx n="72" d="100"/>
          <a:sy n="72" d="100"/>
        </p:scale>
        <p:origin x="9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8565DA-A14C-4579-8EA6-22CF3CB05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CF4453-8D3A-4EDA-BB59-C383DBE4E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7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7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blah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0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8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3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8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0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8D368-AEA8-471B-861C-858E4EE6A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0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5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4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2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1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8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Page 3 top cropped table and text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1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Page 3 top cropped table only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26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9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Cropped out top 2 headings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9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31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2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2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4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7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2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08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62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95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13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2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375-C582-43ED-AE60-341812E5B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88FE-B9C9-443A-BE35-B261C0051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C9E7-D791-4A42-B7AF-4FD0D6B77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7F93-8A42-4E43-989C-F04DE1EAE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82F3-D0D2-45AF-A98A-6D6B22619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29C7-3669-489F-91C8-CB25B18DB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72A6-1512-4089-A4CA-6EEB5E00E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497B-2E13-4624-BF71-4E324E405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C50B-2DAB-4ED9-B2C2-FAD6BD2D1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3D2A-4F90-4E14-B395-F5C67B0F0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7BE5-CC9E-4E4F-A208-99D404F7E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3EAC-E48A-4C52-A814-D31E6F82A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A7EDB5-FB42-4CFB-BCAF-B1D3C57B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8B85-E49F-48D9-B4BF-4D758A5E9A78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4932-AAAD-4A34-8D14-1303697F49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orkstats.dli.pa.gov/Documents/Monthly%20Press%20Releases/rdgmesa_pr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workstats.dli.pa.gov/Documents/Monthly%20Press%20Releases/clf.pdf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workstats.dli.pa.gov/Documents/PAMW/PAMW.pdf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workstats.dli.pa.gov/MediaCenter/MonthlyNews/Pages/default.aspx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workstats.dli.pa.gov/Products/CountyProfiles/Pages/default.aspx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ls.gov/news.release/pdf/empsit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dia.pa.gov/pages/labor-and-industry-details.aspx?newsid=726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68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sz="3600" b="1" dirty="0">
              <a:solidFill>
                <a:srgbClr val="0032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032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YOUR LOCAL LANDSCAPE</a:t>
            </a:r>
          </a:p>
          <a:p>
            <a:pPr algn="ctr">
              <a:defRPr/>
            </a:pPr>
            <a:endParaRPr lang="en-US" sz="28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sz="28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sz="28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latin typeface="Calibri" pitchFamily="34" charset="0"/>
                <a:cs typeface="+mn-cs"/>
              </a:rPr>
              <a:t>Center for Workforce Information &amp; Analysis (CWIA)</a:t>
            </a:r>
          </a:p>
          <a:p>
            <a:pPr algn="ctr"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9D4E5FA-2E5D-4A55-AB50-E89D8874A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2" y="1055688"/>
            <a:ext cx="4941307" cy="475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CC26A-881B-4681-9AA5-DE97EC099021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Statewide (Press Office)</a:t>
            </a:r>
          </a:p>
        </p:txBody>
      </p:sp>
    </p:spTree>
    <p:extLst>
      <p:ext uri="{BB962C8B-B14F-4D97-AF65-F5344CB8AC3E}">
        <p14:creationId xmlns:p14="http://schemas.microsoft.com/office/powerpoint/2010/main" val="19537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6891CC-789A-4745-9144-EAE84B23D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2" y="1050656"/>
            <a:ext cx="4941307" cy="475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E75DE-BA33-409B-9EEA-CF2B6B48A249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Statewide (Press Office)</a:t>
            </a:r>
          </a:p>
        </p:txBody>
      </p:sp>
    </p:spTree>
    <p:extLst>
      <p:ext uri="{BB962C8B-B14F-4D97-AF65-F5344CB8AC3E}">
        <p14:creationId xmlns:p14="http://schemas.microsoft.com/office/powerpoint/2010/main" val="2497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D831D13-D641-4B18-AF8D-348FCA998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0" y="1551837"/>
            <a:ext cx="7181900" cy="3754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F4FA3-489E-4757-9F4D-3B0D8DA7F71A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Force (LAUS)</a:t>
            </a:r>
          </a:p>
        </p:txBody>
      </p:sp>
    </p:spTree>
    <p:extLst>
      <p:ext uri="{BB962C8B-B14F-4D97-AF65-F5344CB8AC3E}">
        <p14:creationId xmlns:p14="http://schemas.microsoft.com/office/powerpoint/2010/main" val="23592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42C6DBA-9375-42F9-A58E-510D093E7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6" y="1748555"/>
            <a:ext cx="7108547" cy="3360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9087B-F9C8-443B-8242-25020FAD2266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(CES)</a:t>
            </a:r>
          </a:p>
        </p:txBody>
      </p:sp>
    </p:spTree>
    <p:extLst>
      <p:ext uri="{BB962C8B-B14F-4D97-AF65-F5344CB8AC3E}">
        <p14:creationId xmlns:p14="http://schemas.microsoft.com/office/powerpoint/2010/main" val="3955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FF6F1-3396-4548-9BD7-DD2508532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34" y="1063612"/>
            <a:ext cx="7295932" cy="47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33D69-F55B-4586-B66E-EAEAD7071D31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6608B-5326-4C56-ACD6-63DCEB13C86C}"/>
              </a:ext>
            </a:extLst>
          </p:cNvPr>
          <p:cNvSpPr txBox="1"/>
          <p:nvPr/>
        </p:nvSpPr>
        <p:spPr>
          <a:xfrm>
            <a:off x="483394" y="6096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https://www.workstats.dli.pa.gov/Documents/Monthly%20Press%20Releases/rdgmesa_pr.pdf</a:t>
            </a: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2FC152B9-4EBF-484E-AC98-A522E3CA6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81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FF6F1-3396-4548-9BD7-DD2508532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379" y="1063612"/>
            <a:ext cx="6717241" cy="47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AB9A1-1A1A-479B-82F4-7BF99D92421F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37694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01AB917-64B2-4BCD-B3FC-69BB08B55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115"/>
            <a:ext cx="9144000" cy="3145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1CA1C-F85E-4FEC-B376-A71E0D4CCF1D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29864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AB917-64B2-4BCD-B3FC-69BB08B55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78" y="1517780"/>
            <a:ext cx="8916644" cy="3822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ED772-3F4F-4EBF-A5D4-5434ED0CB710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30073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FF6F1-3396-4548-9BD7-DD2508532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07" y="1065021"/>
            <a:ext cx="7361186" cy="4727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49245-3B22-4012-B11E-C73D592C44E3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3068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5D1E8B-E04D-4D7B-A832-F70D30DB6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897"/>
            <a:ext cx="9144000" cy="466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61459-CA75-4830-A995-7EAC48951629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10516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3AD6F-6FCD-4D63-BBA3-95004B63C8CC}"/>
              </a:ext>
            </a:extLst>
          </p:cNvPr>
          <p:cNvSpPr txBox="1"/>
          <p:nvPr/>
        </p:nvSpPr>
        <p:spPr>
          <a:xfrm>
            <a:off x="4572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5F87-303E-4F8F-9C10-F434D293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10794" r="-757" b="28086"/>
          <a:stretch/>
        </p:blipFill>
        <p:spPr>
          <a:xfrm>
            <a:off x="304800" y="3828395"/>
            <a:ext cx="4571999" cy="1200805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5190903-6687-4B6E-A8E1-AFB87B429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16013"/>
            <a:ext cx="2487613" cy="20081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F7C16D-449B-4D6F-83F9-D0A4F18643D5}"/>
              </a:ext>
            </a:extLst>
          </p:cNvPr>
          <p:cNvSpPr txBox="1"/>
          <p:nvPr/>
        </p:nvSpPr>
        <p:spPr>
          <a:xfrm>
            <a:off x="5892800" y="3244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County Profiles</a:t>
            </a:r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DAC1D7-3870-449D-BF6E-8E1BB11482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" b="29428"/>
          <a:stretch/>
        </p:blipFill>
        <p:spPr>
          <a:xfrm>
            <a:off x="5926668" y="3719127"/>
            <a:ext cx="2428346" cy="162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E6E1A0-9268-4AFF-99A8-C525C992A48F}"/>
              </a:ext>
            </a:extLst>
          </p:cNvPr>
          <p:cNvSpPr txBox="1"/>
          <p:nvPr/>
        </p:nvSpPr>
        <p:spPr>
          <a:xfrm>
            <a:off x="1181099" y="532872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Civilian Labor Force Packet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BD4D80-EA51-44E4-84C7-43409E606D38}"/>
              </a:ext>
            </a:extLst>
          </p:cNvPr>
          <p:cNvCxnSpPr/>
          <p:nvPr/>
        </p:nvCxnSpPr>
        <p:spPr>
          <a:xfrm>
            <a:off x="152400" y="3657600"/>
            <a:ext cx="8686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32ACB9-CA39-49E5-B8B5-4FFC3B860C9D}"/>
              </a:ext>
            </a:extLst>
          </p:cNvPr>
          <p:cNvCxnSpPr/>
          <p:nvPr/>
        </p:nvCxnSpPr>
        <p:spPr>
          <a:xfrm>
            <a:off x="5181600" y="1409700"/>
            <a:ext cx="0" cy="4495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9D514F-C61B-4523-BF6D-1E4B67D7C786}"/>
              </a:ext>
            </a:extLst>
          </p:cNvPr>
          <p:cNvSpPr txBox="1"/>
          <p:nvPr/>
        </p:nvSpPr>
        <p:spPr>
          <a:xfrm>
            <a:off x="5778500" y="54583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Monthly Workstats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57BAD-DDBF-442D-9AED-B8D716517237}"/>
              </a:ext>
            </a:extLst>
          </p:cNvPr>
          <p:cNvSpPr txBox="1"/>
          <p:nvPr/>
        </p:nvSpPr>
        <p:spPr>
          <a:xfrm>
            <a:off x="1143001" y="306813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Press Releases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5ED90-74D6-4BB6-949E-FA5DDAA79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67" y="1202045"/>
            <a:ext cx="4614196" cy="18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0396-D130-467B-A3B7-EBF0C74C1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607" y="1098897"/>
            <a:ext cx="6646785" cy="466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157117-5C92-4D25-9E33-DF688B0043B8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Sub-state Areas</a:t>
            </a:r>
          </a:p>
        </p:txBody>
      </p:sp>
    </p:spTree>
    <p:extLst>
      <p:ext uri="{BB962C8B-B14F-4D97-AF65-F5344CB8AC3E}">
        <p14:creationId xmlns:p14="http://schemas.microsoft.com/office/powerpoint/2010/main" val="26621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B20C1-EB01-49E2-9E20-299035C7A990}"/>
              </a:ext>
            </a:extLst>
          </p:cNvPr>
          <p:cNvSpPr txBox="1"/>
          <p:nvPr/>
        </p:nvSpPr>
        <p:spPr>
          <a:xfrm>
            <a:off x="457200" y="1073634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Data Releases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D65825-84AC-484E-9202-E7A5941026F4}"/>
              </a:ext>
            </a:extLst>
          </p:cNvPr>
          <p:cNvSpPr txBox="1">
            <a:spLocks/>
          </p:cNvSpPr>
          <p:nvPr/>
        </p:nvSpPr>
        <p:spPr bwMode="auto">
          <a:xfrm>
            <a:off x="0" y="3177259"/>
            <a:ext cx="9067800" cy="28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326D"/>
                </a:solidFill>
              </a:rPr>
              <a:t>National (BLS) – First Friday unless 1</a:t>
            </a:r>
            <a:r>
              <a:rPr lang="en-US" sz="2400" kern="0" baseline="30000" dirty="0">
                <a:solidFill>
                  <a:srgbClr val="00326D"/>
                </a:solidFill>
              </a:rPr>
              <a:t>st</a:t>
            </a:r>
            <a:r>
              <a:rPr lang="en-US" sz="2400" kern="0" dirty="0">
                <a:solidFill>
                  <a:srgbClr val="00326D"/>
                </a:solidFill>
              </a:rPr>
              <a:t> of month</a:t>
            </a:r>
          </a:p>
          <a:p>
            <a:pPr lvl="1"/>
            <a:r>
              <a:rPr lang="en-US" sz="2000" kern="0" dirty="0">
                <a:solidFill>
                  <a:srgbClr val="00326D"/>
                </a:solidFill>
              </a:rPr>
              <a:t>     (September data released on Oct. 7</a:t>
            </a:r>
            <a:r>
              <a:rPr lang="en-US" sz="2000" kern="0" baseline="30000" dirty="0">
                <a:solidFill>
                  <a:srgbClr val="00326D"/>
                </a:solidFill>
              </a:rPr>
              <a:t>th</a:t>
            </a:r>
            <a:r>
              <a:rPr lang="en-US" sz="2000" kern="0" dirty="0">
                <a:solidFill>
                  <a:srgbClr val="00326D"/>
                </a:solidFill>
              </a:rPr>
              <a:t>)</a:t>
            </a:r>
          </a:p>
          <a:p>
            <a:pPr lvl="1"/>
            <a:endParaRPr lang="en-US" sz="2000" kern="0" dirty="0">
              <a:solidFill>
                <a:srgbClr val="00326D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326D"/>
                </a:solidFill>
              </a:rPr>
              <a:t>State (L&amp;I / CWIA) – Two Fridays later</a:t>
            </a:r>
          </a:p>
          <a:p>
            <a:pPr lvl="1"/>
            <a:r>
              <a:rPr lang="en-US" sz="2000" kern="0" dirty="0">
                <a:solidFill>
                  <a:srgbClr val="00326D"/>
                </a:solidFill>
              </a:rPr>
              <a:t>     (September release date:  Oct. 21</a:t>
            </a:r>
            <a:r>
              <a:rPr lang="en-US" sz="2000" kern="0" baseline="30000" dirty="0">
                <a:solidFill>
                  <a:srgbClr val="00326D"/>
                </a:solidFill>
              </a:rPr>
              <a:t>st</a:t>
            </a:r>
            <a:r>
              <a:rPr lang="en-US" sz="2000" kern="0" dirty="0">
                <a:solidFill>
                  <a:srgbClr val="00326D"/>
                </a:solidFill>
              </a:rPr>
              <a:t>)</a:t>
            </a:r>
          </a:p>
          <a:p>
            <a:pPr lvl="1"/>
            <a:endParaRPr lang="en-US" sz="2000" kern="0" dirty="0">
              <a:solidFill>
                <a:srgbClr val="00326D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326D"/>
                </a:solidFill>
              </a:rPr>
              <a:t>Area (CWIA) – Approx. 10 days after State Data is released</a:t>
            </a:r>
          </a:p>
          <a:p>
            <a:pPr lvl="1"/>
            <a:r>
              <a:rPr lang="en-US" sz="2000" kern="0" dirty="0">
                <a:solidFill>
                  <a:srgbClr val="00326D"/>
                </a:solidFill>
              </a:rPr>
              <a:t>     (September release date:  Nov. 1</a:t>
            </a:r>
            <a:r>
              <a:rPr lang="en-US" sz="2000" kern="0" baseline="30000" dirty="0">
                <a:solidFill>
                  <a:srgbClr val="00326D"/>
                </a:solidFill>
              </a:rPr>
              <a:t>st</a:t>
            </a:r>
            <a:r>
              <a:rPr lang="en-US" sz="2000" kern="0" dirty="0">
                <a:solidFill>
                  <a:srgbClr val="00326D"/>
                </a:solidFill>
              </a:rPr>
              <a:t>)</a:t>
            </a:r>
          </a:p>
          <a:p>
            <a:pPr lvl="1"/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9DA33-7B7B-4C17-A14C-FEB8AA323BFA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Schedules</a:t>
            </a:r>
          </a:p>
        </p:txBody>
      </p:sp>
    </p:spTree>
    <p:extLst>
      <p:ext uri="{BB962C8B-B14F-4D97-AF65-F5344CB8AC3E}">
        <p14:creationId xmlns:p14="http://schemas.microsoft.com/office/powerpoint/2010/main" val="22201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69F8-E85A-408E-8C92-9DF63DAA781C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Civilian Labor Force (CLF) Packet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BCC4B88-5A1B-4E84-BD41-8F6FE5A4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55312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32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Civilian Labor Force Packet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D751A-0F62-4C12-881B-D036F830A8BC}"/>
              </a:ext>
            </a:extLst>
          </p:cNvPr>
          <p:cNvSpPr txBox="1"/>
          <p:nvPr/>
        </p:nvSpPr>
        <p:spPr>
          <a:xfrm>
            <a:off x="457200" y="6022975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www.workstats.dli.pa.gov/Documents/Monthly%20Press%20Releases/clf.pdf</a:t>
            </a: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385A4D7-20F8-4EB2-82AB-E139EAC21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81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86F80-008E-40D4-8294-2AB68EEAB850}"/>
              </a:ext>
            </a:extLst>
          </p:cNvPr>
          <p:cNvSpPr txBox="1"/>
          <p:nvPr/>
        </p:nvSpPr>
        <p:spPr>
          <a:xfrm>
            <a:off x="571500" y="1434147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Supplement to the Press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Released at same time as local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Located in MEDIA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LAUS data, broken down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Frames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Adjustment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14AB-7D95-41B3-B611-77070515BBC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Civilian Labor Force (CLF)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B0DEF-BEBB-4715-8D26-79077249B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87" y="4002030"/>
            <a:ext cx="2417846" cy="23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1E1CA7-CAF5-4A52-9B51-E50F8D26F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5" y="1239044"/>
            <a:ext cx="277532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EE3A8-4EA6-46CD-81F4-DC65F3836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280160"/>
            <a:ext cx="8899497" cy="442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E56FE-91F2-4795-8660-C9039035215E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 – MSA Comparison</a:t>
            </a:r>
          </a:p>
        </p:txBody>
      </p:sp>
    </p:spTree>
    <p:extLst>
      <p:ext uri="{BB962C8B-B14F-4D97-AF65-F5344CB8AC3E}">
        <p14:creationId xmlns:p14="http://schemas.microsoft.com/office/powerpoint/2010/main" val="20997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F53C6EE-CBB6-439C-B5DE-FD40D5973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560"/>
            <a:ext cx="9144000" cy="3988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BB9D7-F2B4-4CAB-B24A-FB78DDD87DA9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 – County Comparison</a:t>
            </a:r>
          </a:p>
        </p:txBody>
      </p:sp>
    </p:spTree>
    <p:extLst>
      <p:ext uri="{BB962C8B-B14F-4D97-AF65-F5344CB8AC3E}">
        <p14:creationId xmlns:p14="http://schemas.microsoft.com/office/powerpoint/2010/main" val="15157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E191230-E51C-4489-9446-AE67E2488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2"/>
            <a:ext cx="9144000" cy="4077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0CA8A-657C-4F85-B2F5-7EE9A0AFF757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 – County Rankings</a:t>
            </a:r>
          </a:p>
        </p:txBody>
      </p:sp>
    </p:spTree>
    <p:extLst>
      <p:ext uri="{BB962C8B-B14F-4D97-AF65-F5344CB8AC3E}">
        <p14:creationId xmlns:p14="http://schemas.microsoft.com/office/powerpoint/2010/main" val="24918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77648A1-7ECB-409D-9D84-C3D55E616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642"/>
            <a:ext cx="9144000" cy="4232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F75D9-8987-4D60-9C27-F7748A24A2E8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 – Labor Market Area Rankings</a:t>
            </a:r>
          </a:p>
        </p:txBody>
      </p:sp>
    </p:spTree>
    <p:extLst>
      <p:ext uri="{BB962C8B-B14F-4D97-AF65-F5344CB8AC3E}">
        <p14:creationId xmlns:p14="http://schemas.microsoft.com/office/powerpoint/2010/main" val="12156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A7C09F0-CCCF-4B55-907C-E64893B8C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52"/>
            <a:ext cx="9144000" cy="4175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22230-C638-4637-A38A-736DDE83FD40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 – Minor Civil Divisions</a:t>
            </a:r>
          </a:p>
        </p:txBody>
      </p:sp>
    </p:spTree>
    <p:extLst>
      <p:ext uri="{BB962C8B-B14F-4D97-AF65-F5344CB8AC3E}">
        <p14:creationId xmlns:p14="http://schemas.microsoft.com/office/powerpoint/2010/main" val="4118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1B22B-40AF-4DDF-A18C-EE3124B084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86F80-008E-40D4-8294-2AB68EEAB850}"/>
              </a:ext>
            </a:extLst>
          </p:cNvPr>
          <p:cNvSpPr txBox="1"/>
          <p:nvPr/>
        </p:nvSpPr>
        <p:spPr>
          <a:xfrm>
            <a:off x="583406" y="1117381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these products have in common?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032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26D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multiple LMI “Building Blocks”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for different areas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Variety of data users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26D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Most TIMELY info available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14AB-7D95-41B3-B611-77070515BBC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5019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6281C48-386F-4D3D-921D-69279CEF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2921168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32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PA Monthly Workstats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991DA-F7CE-4DE5-B407-BF265D3CA5A4}"/>
              </a:ext>
            </a:extLst>
          </p:cNvPr>
          <p:cNvSpPr txBox="1"/>
          <p:nvPr/>
        </p:nvSpPr>
        <p:spPr>
          <a:xfrm>
            <a:off x="457200" y="6022975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www.workstats.dli.pa.gov/Documents/PAMW/PAMW.pdf</a:t>
            </a: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6598040C-D2EF-4551-9162-C323B9B3D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991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86F80-008E-40D4-8294-2AB68EEAB850}"/>
              </a:ext>
            </a:extLst>
          </p:cNvPr>
          <p:cNvSpPr txBox="1"/>
          <p:nvPr/>
        </p:nvSpPr>
        <p:spPr>
          <a:xfrm>
            <a:off x="571500" y="1228397"/>
            <a:ext cx="8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Facts, anyone?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8-page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Products A to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 Numbers”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 (Jobs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LAUS (Labor Force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 Claims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Pennsylvania Employer Activity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14AB-7D95-41B3-B611-77070515BBC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Pennsylvania Monthly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Workstats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4B8CF-7852-4543-8291-6923946EA1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943"/>
          <a:stretch/>
        </p:blipFill>
        <p:spPr>
          <a:xfrm>
            <a:off x="1981200" y="1143000"/>
            <a:ext cx="5352472" cy="4802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5B0B1-FEC4-47F5-8926-2BFEF6C2A1E7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Pennsylvania Monthly Workstats</a:t>
            </a:r>
          </a:p>
        </p:txBody>
      </p:sp>
    </p:spTree>
    <p:extLst>
      <p:ext uri="{BB962C8B-B14F-4D97-AF65-F5344CB8AC3E}">
        <p14:creationId xmlns:p14="http://schemas.microsoft.com/office/powerpoint/2010/main" val="25397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60520F-C765-4272-9F82-79A06A956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32" y="1156970"/>
            <a:ext cx="7068536" cy="4544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69BD9-B435-42F6-BD42-7EA34E1C17B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Big Numbers</a:t>
            </a:r>
          </a:p>
        </p:txBody>
      </p:sp>
    </p:spTree>
    <p:extLst>
      <p:ext uri="{BB962C8B-B14F-4D97-AF65-F5344CB8AC3E}">
        <p14:creationId xmlns:p14="http://schemas.microsoft.com/office/powerpoint/2010/main" val="19935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FAC9D4-5544-4951-A043-310D34882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097280"/>
            <a:ext cx="7365186" cy="4902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9F05B-636F-4F7E-B9F5-72167E2C002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Jobs (CES)</a:t>
            </a:r>
          </a:p>
        </p:txBody>
      </p:sp>
    </p:spTree>
    <p:extLst>
      <p:ext uri="{BB962C8B-B14F-4D97-AF65-F5344CB8AC3E}">
        <p14:creationId xmlns:p14="http://schemas.microsoft.com/office/powerpoint/2010/main" val="2529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0DA3AB7-B5FD-4B8F-B7DD-836E8DD47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5" y="1188720"/>
            <a:ext cx="6706060" cy="4787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52807-E0DD-4BBE-B86A-0560B34BD44D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Jobs (CES)</a:t>
            </a:r>
          </a:p>
        </p:txBody>
      </p:sp>
    </p:spTree>
    <p:extLst>
      <p:ext uri="{BB962C8B-B14F-4D97-AF65-F5344CB8AC3E}">
        <p14:creationId xmlns:p14="http://schemas.microsoft.com/office/powerpoint/2010/main" val="2710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 descr="Bar chart&#10;&#10;Description automatically generated with low confidence">
            <a:extLst>
              <a:ext uri="{FF2B5EF4-FFF2-40B4-BE49-F238E27FC236}">
                <a16:creationId xmlns:a16="http://schemas.microsoft.com/office/drawing/2014/main" id="{94938EA0-A71B-46DE-BE9A-479D978F9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188720"/>
            <a:ext cx="8117862" cy="4732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5B727-27FB-48FF-857C-583D87B0A5FF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Jobs (CES)</a:t>
            </a:r>
          </a:p>
        </p:txBody>
      </p:sp>
    </p:spTree>
    <p:extLst>
      <p:ext uri="{BB962C8B-B14F-4D97-AF65-F5344CB8AC3E}">
        <p14:creationId xmlns:p14="http://schemas.microsoft.com/office/powerpoint/2010/main" val="520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A31E31E-5262-475B-82B9-88D5635BFF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7"/>
          <a:stretch/>
        </p:blipFill>
        <p:spPr>
          <a:xfrm>
            <a:off x="91440" y="1737359"/>
            <a:ext cx="9010955" cy="3691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80673-9D2D-40D4-A4DB-EE48A8034B5E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Jobs (CES)</a:t>
            </a:r>
          </a:p>
        </p:txBody>
      </p:sp>
    </p:spTree>
    <p:extLst>
      <p:ext uri="{BB962C8B-B14F-4D97-AF65-F5344CB8AC3E}">
        <p14:creationId xmlns:p14="http://schemas.microsoft.com/office/powerpoint/2010/main" val="21170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A31E31E-5262-475B-82B9-88D5635BFF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r="39283" b="43127"/>
          <a:stretch/>
        </p:blipFill>
        <p:spPr>
          <a:xfrm>
            <a:off x="182880" y="1371600"/>
            <a:ext cx="8814681" cy="4449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15893-8BA0-4002-8B97-796E779FC90E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Jobs (CES)</a:t>
            </a:r>
          </a:p>
        </p:txBody>
      </p:sp>
    </p:spTree>
    <p:extLst>
      <p:ext uri="{BB962C8B-B14F-4D97-AF65-F5344CB8AC3E}">
        <p14:creationId xmlns:p14="http://schemas.microsoft.com/office/powerpoint/2010/main" val="1334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442F04-AB6B-4506-9CE1-FD46D080F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7280"/>
            <a:ext cx="7536851" cy="4901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865A8-D928-49F1-937A-83ED185F4684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Labor Force (LAUS)</a:t>
            </a:r>
          </a:p>
        </p:txBody>
      </p:sp>
    </p:spTree>
    <p:extLst>
      <p:ext uri="{BB962C8B-B14F-4D97-AF65-F5344CB8AC3E}">
        <p14:creationId xmlns:p14="http://schemas.microsoft.com/office/powerpoint/2010/main" val="30176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0506" y="2921168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32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Press Releases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99E40-C519-4A79-AA3F-6CD3D3EDDFE1}"/>
              </a:ext>
            </a:extLst>
          </p:cNvPr>
          <p:cNvSpPr txBox="1"/>
          <p:nvPr/>
        </p:nvSpPr>
        <p:spPr>
          <a:xfrm>
            <a:off x="457200" y="6022975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www.workstats.dli.pa.gov/MediaCenter/MonthlyNews/Pages/default.aspx</a:t>
            </a: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ABA7738D-FFD7-4B03-8132-34FA60E84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7531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8807169B-153A-41BD-B200-F76234F57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/>
          <a:stretch/>
        </p:blipFill>
        <p:spPr>
          <a:xfrm>
            <a:off x="457200" y="1097280"/>
            <a:ext cx="8522254" cy="4888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15205-843A-4518-B29B-62D6120941EE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Labor Force (LAUS)</a:t>
            </a:r>
          </a:p>
        </p:txBody>
      </p:sp>
    </p:spTree>
    <p:extLst>
      <p:ext uri="{BB962C8B-B14F-4D97-AF65-F5344CB8AC3E}">
        <p14:creationId xmlns:p14="http://schemas.microsoft.com/office/powerpoint/2010/main" val="10135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00DEBEC-79C8-4E68-B1C1-D61D34AA8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238"/>
            <a:ext cx="9144000" cy="3907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3D964-5C06-41F1-8955-9B70D16B0B5D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UC Claims Data</a:t>
            </a:r>
          </a:p>
        </p:txBody>
      </p:sp>
    </p:spTree>
    <p:extLst>
      <p:ext uri="{BB962C8B-B14F-4D97-AF65-F5344CB8AC3E}">
        <p14:creationId xmlns:p14="http://schemas.microsoft.com/office/powerpoint/2010/main" val="35764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6C07A-4275-4F88-9CEF-E1D59E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9223"/>
            <a:ext cx="9144000" cy="3459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DBB32-FBC2-4FFF-9684-5BFEAD84C02C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Workstats – Press Update</a:t>
            </a:r>
          </a:p>
        </p:txBody>
      </p:sp>
    </p:spTree>
    <p:extLst>
      <p:ext uri="{BB962C8B-B14F-4D97-AF65-F5344CB8AC3E}">
        <p14:creationId xmlns:p14="http://schemas.microsoft.com/office/powerpoint/2010/main" val="2250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A8D396-CE07-44B3-B8F9-353586DF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2921168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32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Area Profiles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F501D-0C0B-476E-B128-A99C3E12B8C9}"/>
              </a:ext>
            </a:extLst>
          </p:cNvPr>
          <p:cNvSpPr txBox="1"/>
          <p:nvPr/>
        </p:nvSpPr>
        <p:spPr>
          <a:xfrm>
            <a:off x="457200" y="6022975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www.workstats.dli.pa.gov/Products/CountyProfiles/Pages/default.aspx</a:t>
            </a: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CE21D329-B73D-4E33-A398-E596112C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991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86F80-008E-40D4-8294-2AB68EEAB850}"/>
              </a:ext>
            </a:extLst>
          </p:cNvPr>
          <p:cNvSpPr txBox="1"/>
          <p:nvPr/>
        </p:nvSpPr>
        <p:spPr>
          <a:xfrm>
            <a:off x="571500" y="1228397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2-page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snapshot by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Products A to Z</a:t>
            </a:r>
          </a:p>
          <a:p>
            <a:pPr lvl="1"/>
            <a:r>
              <a:rPr lang="en-US" sz="24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(Note: County and WDA Profiles list separately)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data programs,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Census, BEA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Openings (Help Wanted On-line)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QCEW (Establishments, Jobs, Wages)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 Wages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14AB-7D95-41B3-B611-77070515BBC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</a:t>
            </a:r>
          </a:p>
        </p:txBody>
      </p:sp>
    </p:spTree>
    <p:extLst>
      <p:ext uri="{BB962C8B-B14F-4D97-AF65-F5344CB8AC3E}">
        <p14:creationId xmlns:p14="http://schemas.microsoft.com/office/powerpoint/2010/main" val="5791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189ACAE-EE79-4FD7-8FB7-F91595BC7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1097280"/>
            <a:ext cx="3787669" cy="4897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18F61-DCFD-45C2-B853-36BBDEBD5DAA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</a:t>
            </a:r>
          </a:p>
        </p:txBody>
      </p:sp>
    </p:spTree>
    <p:extLst>
      <p:ext uri="{BB962C8B-B14F-4D97-AF65-F5344CB8AC3E}">
        <p14:creationId xmlns:p14="http://schemas.microsoft.com/office/powerpoint/2010/main" val="22758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376A029-DD8C-46A0-B896-269CC71BC4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2011680" y="1097280"/>
            <a:ext cx="5303520" cy="4825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B6D51-7A7B-4069-9631-783815A3780F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Population/Census</a:t>
            </a:r>
          </a:p>
        </p:txBody>
      </p:sp>
    </p:spTree>
    <p:extLst>
      <p:ext uri="{BB962C8B-B14F-4D97-AF65-F5344CB8AC3E}">
        <p14:creationId xmlns:p14="http://schemas.microsoft.com/office/powerpoint/2010/main" val="27014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AD0D1F-4605-4D53-9EF1-FE414AAD8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97279"/>
            <a:ext cx="5154697" cy="4894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34B7A-1EA1-41EB-A5C9-05CEFD367291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HWOL/Census/BEA</a:t>
            </a:r>
          </a:p>
        </p:txBody>
      </p:sp>
    </p:spTree>
    <p:extLst>
      <p:ext uri="{BB962C8B-B14F-4D97-AF65-F5344CB8AC3E}">
        <p14:creationId xmlns:p14="http://schemas.microsoft.com/office/powerpoint/2010/main" val="37148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51E9BA3-9B33-4973-9049-CAE82E657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188720"/>
            <a:ext cx="5154697" cy="4761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0EAAE-356E-41CD-939D-1120AF5C2D82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Labor Force (LAUS)</a:t>
            </a:r>
          </a:p>
        </p:txBody>
      </p:sp>
    </p:spTree>
    <p:extLst>
      <p:ext uri="{BB962C8B-B14F-4D97-AF65-F5344CB8AC3E}">
        <p14:creationId xmlns:p14="http://schemas.microsoft.com/office/powerpoint/2010/main" val="29428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DDB1B-80D2-4E8C-8EC3-C100814D7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64" y="1209365"/>
            <a:ext cx="7411484" cy="4439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FF137-C825-4750-B556-3747E2EAE34A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Top 10 Employers (QCEW)</a:t>
            </a:r>
          </a:p>
        </p:txBody>
      </p:sp>
    </p:spTree>
    <p:extLst>
      <p:ext uri="{BB962C8B-B14F-4D97-AF65-F5344CB8AC3E}">
        <p14:creationId xmlns:p14="http://schemas.microsoft.com/office/powerpoint/2010/main" val="18584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86F80-008E-40D4-8294-2AB68EEAB850}"/>
              </a:ext>
            </a:extLst>
          </p:cNvPr>
          <p:cNvSpPr txBox="1"/>
          <p:nvPr/>
        </p:nvSpPr>
        <p:spPr>
          <a:xfrm>
            <a:off x="583406" y="184777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get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14AB-7D95-41B3-B611-77070515BBCB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Releases</a:t>
            </a:r>
          </a:p>
        </p:txBody>
      </p:sp>
    </p:spTree>
    <p:extLst>
      <p:ext uri="{BB962C8B-B14F-4D97-AF65-F5344CB8AC3E}">
        <p14:creationId xmlns:p14="http://schemas.microsoft.com/office/powerpoint/2010/main" val="21761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B80DDB1B-80D2-4E8C-8EC3-C100814D7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037"/>
            <a:ext cx="9144000" cy="258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5AC56-D066-4C31-9433-028F59A907DE}"/>
              </a:ext>
            </a:extLst>
          </p:cNvPr>
          <p:cNvSpPr txBox="1"/>
          <p:nvPr/>
        </p:nvSpPr>
        <p:spPr>
          <a:xfrm>
            <a:off x="433387" y="381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Employment and Wages (QCEW)</a:t>
            </a:r>
          </a:p>
        </p:txBody>
      </p:sp>
    </p:spTree>
    <p:extLst>
      <p:ext uri="{BB962C8B-B14F-4D97-AF65-F5344CB8AC3E}">
        <p14:creationId xmlns:p14="http://schemas.microsoft.com/office/powerpoint/2010/main" val="6401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BBB194A-827A-4C11-A74E-0D3E0804C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477"/>
            <a:ext cx="9144000" cy="387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A128B-8390-4480-B5EB-D9E7F84FC1E3}"/>
              </a:ext>
            </a:extLst>
          </p:cNvPr>
          <p:cNvSpPr txBox="1"/>
          <p:nvPr/>
        </p:nvSpPr>
        <p:spPr>
          <a:xfrm>
            <a:off x="433387" y="381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Profiles – Occupational Wages (OEWS)</a:t>
            </a:r>
          </a:p>
        </p:txBody>
      </p:sp>
    </p:spTree>
    <p:extLst>
      <p:ext uri="{BB962C8B-B14F-4D97-AF65-F5344CB8AC3E}">
        <p14:creationId xmlns:p14="http://schemas.microsoft.com/office/powerpoint/2010/main" val="2100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2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7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457200" y="60198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https://www.workstats.dli.pa.gov</a:t>
            </a:r>
            <a:endParaRPr lang="en-US" sz="1100" kern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343" y="4788174"/>
            <a:ext cx="449580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altLang="en-US" sz="24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Verdana" panose="020B0604030504040204" pitchFamily="34" charset="0"/>
              </a:rPr>
              <a:t>Questions?</a:t>
            </a:r>
            <a:endParaRPr lang="en-US" altLang="en-US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7E1BC4B-FECA-44F6-858E-1D242FEE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599049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z="1400" smtClean="0">
                <a:solidFill>
                  <a:schemeClr val="tx1"/>
                </a:solidFill>
              </a:rPr>
              <a:pPr/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halloween | From the wonderful brain of Ona">
            <a:extLst>
              <a:ext uri="{FF2B5EF4-FFF2-40B4-BE49-F238E27FC236}">
                <a16:creationId xmlns:a16="http://schemas.microsoft.com/office/drawing/2014/main" id="{F3AA2E3D-94CC-4A72-A074-7EEE6FC0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" y="1341923"/>
            <a:ext cx="8502606" cy="39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F2053-6629-4720-A970-C1D9627912AF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81DB7-C371-4C52-94BC-B9E4CC520253}"/>
              </a:ext>
            </a:extLst>
          </p:cNvPr>
          <p:cNvSpPr txBox="1"/>
          <p:nvPr/>
        </p:nvSpPr>
        <p:spPr>
          <a:xfrm>
            <a:off x="914400" y="1905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professionals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 professionals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seekers</a:t>
            </a:r>
          </a:p>
        </p:txBody>
      </p:sp>
    </p:spTree>
    <p:extLst>
      <p:ext uri="{BB962C8B-B14F-4D97-AF65-F5344CB8AC3E}">
        <p14:creationId xmlns:p14="http://schemas.microsoft.com/office/powerpoint/2010/main" val="2693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E7E76-CB35-4DF8-925C-63380A042884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Included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5A81E-C2A1-428F-B5EF-1F92AE846599}"/>
              </a:ext>
            </a:extLst>
          </p:cNvPr>
          <p:cNvSpPr txBox="1"/>
          <p:nvPr/>
        </p:nvSpPr>
        <p:spPr>
          <a:xfrm>
            <a:off x="914400" y="1905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Area Unemployment (LAUS)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Employment (CES)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2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seasonally adjusted &amp; non-seasonally adjusted</a:t>
            </a:r>
          </a:p>
        </p:txBody>
      </p:sp>
    </p:spTree>
    <p:extLst>
      <p:ext uri="{BB962C8B-B14F-4D97-AF65-F5344CB8AC3E}">
        <p14:creationId xmlns:p14="http://schemas.microsoft.com/office/powerpoint/2010/main" val="13927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E22B5-F8F4-4B34-9B62-6114ED90A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823" y="1064155"/>
            <a:ext cx="4983662" cy="4895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6F9E8-BB27-4DE5-A082-D06BA7F18E4D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Release (BLS)</a:t>
            </a: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5853B63-B7B3-45B7-88FF-BC2656128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681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22EFDF9-C930-4556-8222-7CE757DCB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" y="1069446"/>
            <a:ext cx="7543800" cy="4905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98291-76A8-4955-BE73-3E67D758B8D7}"/>
              </a:ext>
            </a:extLst>
          </p:cNvPr>
          <p:cNvSpPr txBox="1"/>
          <p:nvPr/>
        </p:nvSpPr>
        <p:spPr>
          <a:xfrm>
            <a:off x="433387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Statewide (Press Office)</a:t>
            </a: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5CE15843-802C-4B09-BE8A-E94422847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67" y="5681663"/>
            <a:ext cx="3048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78C91-5750-4021-B025-5B45B1110607}"/>
              </a:ext>
            </a:extLst>
          </p:cNvPr>
          <p:cNvSpPr txBox="1"/>
          <p:nvPr/>
        </p:nvSpPr>
        <p:spPr>
          <a:xfrm>
            <a:off x="483394" y="6096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https://www.media.pa.gov/pages/labor-and-industry-details.aspx?newsid=726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20994F-0272-4E9D-9827-6D502A6B5550}"/>
</file>

<file path=customXml/itemProps2.xml><?xml version="1.0" encoding="utf-8"?>
<ds:datastoreItem xmlns:ds="http://schemas.openxmlformats.org/officeDocument/2006/customXml" ds:itemID="{C473C45D-DDAB-4FF7-9B8F-AEFA2A98C4F6}"/>
</file>

<file path=customXml/itemProps3.xml><?xml version="1.0" encoding="utf-8"?>
<ds:datastoreItem xmlns:ds="http://schemas.openxmlformats.org/officeDocument/2006/customXml" ds:itemID="{0BE1FAE2-DEBE-4797-97A0-FB3C3146B9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On-screen Show (4:3)</PresentationFormat>
  <Paragraphs>232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Verdana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2022-04-08T19:02:58Z</dcterms:created>
  <dcterms:modified xsi:type="dcterms:W3CDTF">2022-10-12T18:29:06Z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